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>
            <a:extLst>
              <a:ext uri="{FF2B5EF4-FFF2-40B4-BE49-F238E27FC236}">
                <a16:creationId xmlns:a16="http://schemas.microsoft.com/office/drawing/2014/main" id="{D8AF885D-5946-4355-A080-9327DEA3C1C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677" cy="6858000"/>
          </a:xfrm>
        </p:grpSpPr>
        <p:pic>
          <p:nvPicPr>
            <p:cNvPr id="5" name="Picture 12" descr="SD-PanelTitle-R1.png">
              <a:extLst>
                <a:ext uri="{FF2B5EF4-FFF2-40B4-BE49-F238E27FC236}">
                  <a16:creationId xmlns:a16="http://schemas.microsoft.com/office/drawing/2014/main" id="{99EF8B14-8A1A-41E1-A986-4E69DDEE76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699730D-91C4-47A1-8F46-24D022934BC8}"/>
                </a:ext>
              </a:extLst>
            </p:cNvPr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7" name="Picture 14" descr="HDRibbonTitle-UniformTrim.png">
              <a:extLst>
                <a:ext uri="{FF2B5EF4-FFF2-40B4-BE49-F238E27FC236}">
                  <a16:creationId xmlns:a16="http://schemas.microsoft.com/office/drawing/2014/main" id="{2E712D30-4EB5-4E86-AFAE-6DB652EF47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8"/>
            <a:stretch>
              <a:fillRect/>
            </a:stretch>
          </p:blipFill>
          <p:spPr bwMode="auto">
            <a:xfrm>
              <a:off x="0" y="3128434"/>
              <a:ext cx="1664208" cy="61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5" descr="HDRibbonTitle-UniformTrim.png">
              <a:extLst>
                <a:ext uri="{FF2B5EF4-FFF2-40B4-BE49-F238E27FC236}">
                  <a16:creationId xmlns:a16="http://schemas.microsoft.com/office/drawing/2014/main" id="{65C25805-A408-4FFD-8390-688D650C9C1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8"/>
            <a:stretch>
              <a:fillRect/>
            </a:stretch>
          </p:blipFill>
          <p:spPr bwMode="auto">
            <a:xfrm>
              <a:off x="7480469" y="3128434"/>
              <a:ext cx="1664208" cy="612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89FAC36-FDFB-4F22-BA88-9629481B22D8}"/>
              </a:ext>
            </a:extLst>
          </p:cNvPr>
          <p:cNvCxnSpPr/>
          <p:nvPr/>
        </p:nvCxnSpPr>
        <p:spPr>
          <a:xfrm>
            <a:off x="2019300" y="3471863"/>
            <a:ext cx="511333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B8A1368D-F5DE-4E81-BD1E-79BE1022EC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65838" y="5054600"/>
            <a:ext cx="6731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8BD89-40A9-4E2D-9CDB-50E4687BC357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AC0521F-91A3-4387-88BF-F7BB5335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922463" y="5054600"/>
            <a:ext cx="40640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583AEB4-B7C4-4527-AD6F-6DB9FEC9D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16725" y="5054600"/>
            <a:ext cx="414338" cy="279400"/>
          </a:xfrm>
        </p:spPr>
        <p:txBody>
          <a:bodyPr/>
          <a:lstStyle>
            <a:lvl1pPr>
              <a:defRPr/>
            </a:lvl1pPr>
          </a:lstStyle>
          <a:p>
            <a:fld id="{8B345F30-D4A0-4F41-BE82-0415D7959327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129238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1A56ED6-16BF-4621-B202-3273199D8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492CE-A6B4-427D-B44A-B4B96485C842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2A411A3-723A-447A-A3AB-2FCA448C6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46C4DBA-B633-438F-9D0D-7CD2D97A9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13FAF-3ADB-45C9-B37D-E1F635B17AEB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554278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42166EE-495E-4858-9706-D3768349CD2C}"/>
              </a:ext>
            </a:extLst>
          </p:cNvPr>
          <p:cNvCxnSpPr/>
          <p:nvPr/>
        </p:nvCxnSpPr>
        <p:spPr>
          <a:xfrm>
            <a:off x="1277938" y="4140200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DF11C7-D566-4C22-8F35-99A0DDB0C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A0580-6339-45B0-8E72-FC1C69472F1F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4A90E2-D23B-45D4-B101-D45278D96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37D238D-9D72-4FF0-8A56-3F344EE82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9E843-A3EB-4BA1-B203-7784E78B468F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4123236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7EE2273-3D06-44BE-BE2A-DCFEC289B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313" y="9048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bg-BG" sz="7200"/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BC5874-D607-4B07-A98F-FB3B377F3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4288" y="2827338"/>
            <a:ext cx="4572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bg-BG" sz="7200"/>
              <a:t>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F149BC-527C-4C42-A365-B468EEFB3AB2}"/>
              </a:ext>
            </a:extLst>
          </p:cNvPr>
          <p:cNvCxnSpPr/>
          <p:nvPr/>
        </p:nvCxnSpPr>
        <p:spPr>
          <a:xfrm>
            <a:off x="1277938" y="414020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C1DB296-7CDE-4AD1-B96C-381369B3806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6999E-8EDB-4E8E-97DB-9960B052F818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D4628AE-5765-48F8-A8AA-CE7D79F9FA8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1BAD4CD-C8F5-42E0-B993-3DAE5B50449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F06330D-F8EC-4B87-A7FE-4423984889DC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51208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5307A-AEEA-40B1-BAF1-9C21985AF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E7B8F-85E3-4257-A6F3-66C526752547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98A64-C591-4C87-A3F3-9D9036D1A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79023-68B5-4A8D-AC33-12DCE21BB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DA1DA-A118-4133-A6C5-88AA2A29EC6D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521421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BC177D9-E199-4A7F-AA6C-486D8F64D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888" y="896938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bg-BG" sz="8000"/>
              <a:t>“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72B3E6-BA74-4364-BD70-9D24142FF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0163" y="2608263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defRPr/>
            </a:pPr>
            <a:r>
              <a:rPr lang="en-US" altLang="bg-BG" sz="8000"/>
              <a:t>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E7D93B5-AB89-40E1-BF75-C2D1AEE11942}"/>
              </a:ext>
            </a:extLst>
          </p:cNvPr>
          <p:cNvCxnSpPr/>
          <p:nvPr/>
        </p:nvCxnSpPr>
        <p:spPr>
          <a:xfrm>
            <a:off x="1277938" y="342900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4E077E8D-67E3-408A-AFAE-E1340443F9BB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345F2-0AC7-4D18-A5BE-3F94BB02ECC6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8DFF8D2A-8F34-44BE-9E3D-9290FF063B5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ECB742-64A2-4981-85B2-2F67BADA1D1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7229420-5E67-4535-90CB-B8BD2170C934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583768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29B9267-8A44-41BD-A728-2D5C89C6AA78}"/>
              </a:ext>
            </a:extLst>
          </p:cNvPr>
          <p:cNvCxnSpPr/>
          <p:nvPr/>
        </p:nvCxnSpPr>
        <p:spPr>
          <a:xfrm>
            <a:off x="1277938" y="3429000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rtlCol="0">
            <a:normAutofit/>
          </a:bodyPr>
          <a:lstStyle>
            <a:lvl1pPr>
              <a:defRPr lang="en-US" sz="3200" b="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06553CB-D55D-4E0D-9F4B-CEEECE12A1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55A86-528F-4726-9943-E98822A5CCCA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1330831-8B27-4080-9EA7-8A87EC6BEEF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34E8A09-F1FE-49B5-BD1D-2249A449104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CAD248C5-D073-4AFB-A69B-45049CBFF46A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171334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11003B4-2EFC-44E2-AF35-ED21F906C535}"/>
              </a:ext>
            </a:extLst>
          </p:cNvPr>
          <p:cNvCxnSpPr/>
          <p:nvPr/>
        </p:nvCxnSpPr>
        <p:spPr>
          <a:xfrm>
            <a:off x="1277938" y="2354263"/>
            <a:ext cx="660717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70FB851-B2F3-4751-8266-C6C3BBD31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64D09-CDEF-40EB-8DD2-C13CD1F23777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F0743A9-8047-47F2-8823-8A9084C84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D704F6-C663-4DD1-9319-B4AD09BC9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7A082-FECD-4020-A50C-B8162DE1D95C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5413989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D61D97E-376D-4BAF-B7CB-3CA5981092DF}"/>
              </a:ext>
            </a:extLst>
          </p:cNvPr>
          <p:cNvCxnSpPr/>
          <p:nvPr/>
        </p:nvCxnSpPr>
        <p:spPr>
          <a:xfrm>
            <a:off x="6245225" y="906463"/>
            <a:ext cx="0" cy="4968875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52102EF-4BF5-4E5B-A87E-BEB6FC147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24D20-31B5-4F59-A84D-2B56F1422AF8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4AD379-A637-4648-A1BE-A1934A98E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5B64718-9234-4C51-9072-E5D4A9935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7FD059-595D-49CA-BFDC-091D4BD917E7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90386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87316B2-CEB0-40A7-BEC5-6FBC84795499}"/>
              </a:ext>
            </a:extLst>
          </p:cNvPr>
          <p:cNvCxnSpPr/>
          <p:nvPr/>
        </p:nvCxnSpPr>
        <p:spPr>
          <a:xfrm>
            <a:off x="1277938" y="235585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F85D30F-DB99-4B19-82A3-7E12E3C9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8190B-F0EE-452C-9D08-7120086A0431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F7DE2A1-C9BA-4D08-AD37-EB66D5E1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388A450-537B-4B39-B9F6-2C11114F2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2584B-C40C-41C9-BDC8-E9701275229D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282412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93E39E9-A47C-48ED-9FAE-6A7AF32D3B50}"/>
              </a:ext>
            </a:extLst>
          </p:cNvPr>
          <p:cNvCxnSpPr/>
          <p:nvPr/>
        </p:nvCxnSpPr>
        <p:spPr>
          <a:xfrm>
            <a:off x="1277938" y="35988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6C86911-6DCA-42FF-94A8-0577FBF62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A80C7-C4E1-42E8-A4B6-C456352F7AD6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860CEA-37F1-46E4-82E8-0FCD69EA9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968FA49-2606-4C8D-BFA4-EB9EE76E8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5564C-0188-46CB-9645-D9D0A9029EB6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74870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1C9B921-6850-406D-B7B3-0566767BDB24}"/>
              </a:ext>
            </a:extLst>
          </p:cNvPr>
          <p:cNvCxnSpPr/>
          <p:nvPr/>
        </p:nvCxnSpPr>
        <p:spPr>
          <a:xfrm>
            <a:off x="1277938" y="2355850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33AE51AB-7AB3-4971-9AFB-79EBC576B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F8491-4E09-4D1C-9FC9-E2861C652FA8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CBE08D9-402D-4B71-B529-CF2E47D89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327C661-C2A8-4750-8F6B-801E3195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F7390-ECF1-42C3-B0AE-D9B07B601A4C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13695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4FB5877-3330-4300-B588-2B53A9E5CB31}"/>
              </a:ext>
            </a:extLst>
          </p:cNvPr>
          <p:cNvCxnSpPr/>
          <p:nvPr/>
        </p:nvCxnSpPr>
        <p:spPr>
          <a:xfrm>
            <a:off x="1277938" y="23542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CCAE60F0-51D3-49C6-8278-F7DA5794F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8F205-E649-469B-8576-4F67DE94EDA3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1D600925-8847-4C15-852F-4E5BAC18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CFCCDC0A-7508-48F3-9947-2AB6D9480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6F676-7CD2-42F7-8C73-BDA141CEA734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90251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EB65B6A-46AE-4935-B4A3-A20A988F5EFC}"/>
              </a:ext>
            </a:extLst>
          </p:cNvPr>
          <p:cNvCxnSpPr/>
          <p:nvPr/>
        </p:nvCxnSpPr>
        <p:spPr>
          <a:xfrm>
            <a:off x="1277938" y="2354263"/>
            <a:ext cx="6596062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B67DC82E-3787-4A1C-9374-F3FE5499A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50AF8-2A4A-4950-A1DC-5646583F225A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7FFEACEB-D7E8-423F-B455-EC389887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6D1A1DC4-DAFA-4A55-A3E0-569DA8B98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730EB-DB10-478E-AD09-ABE4795150AB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578110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E16840C-F7E6-40BA-9E9C-D8D70139F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EE410-8545-4BEB-9FE9-ADD23CC01D8B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14F7AEB-C922-4808-A989-7D8842AAE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91A110C-4191-45D1-A10A-110E6FE4D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B95D5-ACF0-4223-AD54-054825FF69E4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35154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C0D9B07-40B2-4949-8E4D-CEF6A7DA5DE4}"/>
              </a:ext>
            </a:extLst>
          </p:cNvPr>
          <p:cNvCxnSpPr/>
          <p:nvPr/>
        </p:nvCxnSpPr>
        <p:spPr>
          <a:xfrm>
            <a:off x="1277938" y="2913063"/>
            <a:ext cx="23336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C77F8D03-3F60-45A0-9FDE-FF663743C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F1053-EEA8-4632-816A-8D3B4AC1A980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38C4F44-8FD5-436C-90A0-94812293B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52802D1-2B8E-4C0A-9387-E7227EA94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83BE6-2E5C-405E-BD7A-BBE4B8FBB8A8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866615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9B0963-7E5E-41FF-A705-56F4AABF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98933-7102-4635-94F8-3DB635271F58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939D5B2-5C0C-4115-95C7-EEB3E47C9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470DC27-C713-41B8-96DF-2129A0A49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EA110-90F6-4623-9F99-CFE503617BF3}" type="slidenum">
              <a:rPr lang="en-US" altLang="bg-BG"/>
              <a:pPr/>
              <a:t>‹#›</a:t>
            </a:fld>
            <a:endParaRPr lang="en-US" altLang="bg-BG"/>
          </a:p>
        </p:txBody>
      </p:sp>
    </p:spTree>
    <p:extLst>
      <p:ext uri="{BB962C8B-B14F-4D97-AF65-F5344CB8AC3E}">
        <p14:creationId xmlns:p14="http://schemas.microsoft.com/office/powerpoint/2010/main" val="35604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0AF593E3-E32C-48CD-A7E0-83DC5A08686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1938" cy="6858000"/>
            <a:chOff x="0" y="0"/>
            <a:chExt cx="9152467" cy="6858000"/>
          </a:xfrm>
        </p:grpSpPr>
        <p:pic>
          <p:nvPicPr>
            <p:cNvPr id="1032" name="Picture 7" descr="SD-PanelContent.png">
              <a:extLst>
                <a:ext uri="{FF2B5EF4-FFF2-40B4-BE49-F238E27FC236}">
                  <a16:creationId xmlns:a16="http://schemas.microsoft.com/office/drawing/2014/main" id="{8AD5C664-1B00-4D25-8C61-11939599AB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6147D839-9A6E-4A85-89D8-4126854D2DC5}"/>
                </a:ext>
              </a:extLst>
            </p:cNvPr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36" name="Picture 9" descr="HDRibbonContent-UniformTrim.png">
              <a:extLst>
                <a:ext uri="{FF2B5EF4-FFF2-40B4-BE49-F238E27FC236}">
                  <a16:creationId xmlns:a16="http://schemas.microsoft.com/office/drawing/2014/main" id="{1E06D923-A360-498C-A467-F7137C5D2997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r="14240"/>
            <a:stretch>
              <a:fillRect/>
            </a:stretch>
          </p:blipFill>
          <p:spPr bwMode="auto">
            <a:xfrm>
              <a:off x="0" y="3128434"/>
              <a:ext cx="685800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7" name="Picture 10" descr="HDRibbonContent-UniformTrim.png">
              <a:extLst>
                <a:ext uri="{FF2B5EF4-FFF2-40B4-BE49-F238E27FC236}">
                  <a16:creationId xmlns:a16="http://schemas.microsoft.com/office/drawing/2014/main" id="{C80D0EAB-C4DE-41CC-985C-8F6BA18DF7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" r="14240"/>
            <a:stretch>
              <a:fillRect/>
            </a:stretch>
          </p:blipFill>
          <p:spPr bwMode="auto">
            <a:xfrm>
              <a:off x="8466667" y="3128434"/>
              <a:ext cx="685800" cy="606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5E591B99-AB13-47BF-8207-C1AFB269E63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176338" y="915988"/>
            <a:ext cx="6799262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35042AD3-D4E3-4AC6-845E-1D33A0D06D5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76338" y="2490788"/>
            <a:ext cx="6799262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bg-BG"/>
              <a:t>Edit Master text styles</a:t>
            </a:r>
          </a:p>
          <a:p>
            <a:pPr lvl="1"/>
            <a:r>
              <a:rPr lang="en-US" altLang="bg-BG"/>
              <a:t>Second level</a:t>
            </a:r>
          </a:p>
          <a:p>
            <a:pPr lvl="2"/>
            <a:r>
              <a:rPr lang="en-US" altLang="bg-BG"/>
              <a:t>Third level</a:t>
            </a:r>
          </a:p>
          <a:p>
            <a:pPr lvl="3"/>
            <a:r>
              <a:rPr lang="en-US" altLang="bg-BG"/>
              <a:t>Fourth level</a:t>
            </a:r>
          </a:p>
          <a:p>
            <a:pPr lvl="4"/>
            <a:r>
              <a:rPr lang="en-US" altLang="bg-BG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E6EFD-7730-4CF8-8337-02F9B280E0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56350" y="5961063"/>
            <a:ext cx="114935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22CF557E-2D06-4774-BE2E-2E505FF2FA3F}" type="datetimeFigureOut">
              <a:rPr lang="en-US"/>
              <a:pPr>
                <a:defRPr/>
              </a:pPr>
              <a:t>5/20/2024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F4540-70B0-4EDB-B694-197821BBB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76338" y="5961063"/>
            <a:ext cx="51054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18587-A808-4A27-9FDE-AC797D1C33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0313" y="5961063"/>
            <a:ext cx="395287" cy="2794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Garamond" panose="02020404030301010803" pitchFamily="18" charset="0"/>
              </a:defRPr>
            </a:lvl1pPr>
          </a:lstStyle>
          <a:p>
            <a:fld id="{068ACBD4-F942-4F84-9403-89E43B9DB4EC}" type="slidenum">
              <a:rPr lang="en-US" altLang="bg-BG"/>
              <a:pPr/>
              <a:t>‹#›</a:t>
            </a:fld>
            <a:endParaRPr lang="en-US" alt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66" r:id="rId7"/>
    <p:sldLayoutId id="2147483876" r:id="rId8"/>
    <p:sldLayoutId id="2147483867" r:id="rId9"/>
    <p:sldLayoutId id="2147483868" r:id="rId10"/>
    <p:sldLayoutId id="2147483877" r:id="rId11"/>
    <p:sldLayoutId id="2147483878" r:id="rId12"/>
    <p:sldLayoutId id="2147483869" r:id="rId13"/>
    <p:sldLayoutId id="2147483879" r:id="rId14"/>
    <p:sldLayoutId id="2147483880" r:id="rId15"/>
    <p:sldLayoutId id="2147483881" r:id="rId16"/>
    <p:sldLayoutId id="2147483882" r:id="rId17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kern="1200">
          <a:ln w="3175" cmpd="sng">
            <a:noFill/>
          </a:ln>
          <a:solidFill>
            <a:srgbClr val="262626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262626"/>
          </a:solidFill>
          <a:latin typeface="Garamond" panose="02020404030301010803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400" kern="1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2000" kern="1200">
          <a:solidFill>
            <a:srgbClr val="262626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 panose="020B0604020202020204" pitchFamily="34" charset="0"/>
        <a:buChar char="•"/>
        <a:defRPr sz="1400"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bulcom.net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>
            <a:extLst>
              <a:ext uri="{FF2B5EF4-FFF2-40B4-BE49-F238E27FC236}">
                <a16:creationId xmlns:a16="http://schemas.microsoft.com/office/drawing/2014/main" id="{65E50A78-EA9A-4C41-854F-332D4A2F2D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1491560"/>
            <a:ext cx="6019800" cy="381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bg-BG" altLang="bg-BG" sz="20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УНИВЕРСИТЕТ “ПРОФ. Д-Р АСЕН ЗЛАТАРОВ”</a:t>
            </a:r>
          </a:p>
          <a:p>
            <a:pPr algn="ctr" eaLnBrk="1" hangingPunct="1">
              <a:lnSpc>
                <a:spcPct val="150000"/>
              </a:lnSpc>
            </a:pPr>
            <a:r>
              <a:rPr lang="bg-BG" altLang="bg-BG" sz="2000" b="1" i="1" dirty="0">
                <a:latin typeface="Calibri" panose="020F0502020204030204" pitchFamily="34" charset="0"/>
                <a:cs typeface="Times New Roman" panose="02020603050405020304" pitchFamily="18" charset="0"/>
              </a:rPr>
              <a:t>БУРГАС</a:t>
            </a:r>
          </a:p>
          <a:p>
            <a:pPr algn="ctr" eaLnBrk="1" hangingPunct="1">
              <a:lnSpc>
                <a:spcPct val="150000"/>
              </a:lnSpc>
            </a:pPr>
            <a:r>
              <a:rPr lang="bg-BG" altLang="bg-BG" sz="2000" b="1" i="1" dirty="0">
                <a:cs typeface="Times New Roman" panose="02020603050405020304" pitchFamily="18" charset="0"/>
              </a:rPr>
              <a:t>Факултет по Обществени науки</a:t>
            </a:r>
          </a:p>
          <a:p>
            <a:pPr algn="ctr" eaLnBrk="1" hangingPunct="1">
              <a:lnSpc>
                <a:spcPct val="150000"/>
              </a:lnSpc>
            </a:pPr>
            <a:r>
              <a:rPr lang="bg-BG" altLang="bg-BG" sz="2000" b="1" i="1" dirty="0">
                <a:cs typeface="Times New Roman" panose="02020603050405020304" pitchFamily="18" charset="0"/>
              </a:rPr>
              <a:t>Катедра „Индустриални технологии и мениджмънт” </a:t>
            </a:r>
            <a:endParaRPr lang="en-US" altLang="bg-BG" sz="2000" b="1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bg-BG" altLang="bg-BG" b="1" dirty="0">
                <a:latin typeface="Constantia" panose="02030602050306030303" pitchFamily="18" charset="0"/>
                <a:cs typeface="Times New Roman" panose="02020603050405020304" pitchFamily="18" charset="0"/>
              </a:rPr>
              <a:t>ВЪЗМОЖНОСТИ ЗА ОЧИСТВАНЕ НА СРЕДНОДЕСТИЛАТНИ ФРАКЦИИ ПО АЛТЕРНАТИВЕН МЕТОД</a:t>
            </a:r>
            <a:endParaRPr lang="en-US" altLang="bg-BG" sz="2800" i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>
            <a:extLst>
              <a:ext uri="{FF2B5EF4-FFF2-40B4-BE49-F238E27FC236}">
                <a16:creationId xmlns:a16="http://schemas.microsoft.com/office/drawing/2014/main" id="{F700C9F6-2187-43EA-B0A2-2DDA5F22C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219200"/>
            <a:ext cx="80772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bg-BG" altLang="bg-BG">
                <a:latin typeface="Times New Roman" panose="02020603050405020304" pitchFamily="18" charset="0"/>
                <a:cs typeface="Times New Roman" panose="02020603050405020304" pitchFamily="18" charset="0"/>
              </a:rPr>
              <a:t>Икономическият растеж и нарастването на нивото на жизнения стандарт за съжаление оказват негативно влияние върху околната среда. В страните от Европейския съюз през периода </a:t>
            </a:r>
            <a:r>
              <a:rPr lang="ru-RU" altLang="bg-BG">
                <a:latin typeface="Times New Roman" panose="02020603050405020304" pitchFamily="18" charset="0"/>
                <a:cs typeface="Times New Roman" panose="02020603050405020304" pitchFamily="18" charset="0"/>
              </a:rPr>
              <a:t>2020-2030 г.</a:t>
            </a:r>
            <a:r>
              <a:rPr lang="bg-BG" altLang="bg-BG">
                <a:latin typeface="Times New Roman" panose="02020603050405020304" pitchFamily="18" charset="0"/>
                <a:cs typeface="Times New Roman" panose="02020603050405020304" pitchFamily="18" charset="0"/>
              </a:rPr>
              <a:t> се очаква средногодишен икономически растеж от порядъка на 2–3 %, което е свързано с около 30 % увеличаване на пътния транспорт. Пътният транспорт представлява основен източник на въглероден монооксид (СО), азотни оксиди (NOx), твърди частици (сажди) и несъдържащи метан летливи органични съединения (НМЛОС). В резултат на емисиите от тези компоненти, които се съдържат в отпадните газове от автомобилите, особено в големите градове, хората започват да страдат от редица заболявания.</a:t>
            </a:r>
            <a:endParaRPr lang="bg-BG" altLang="bg-BG"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>
            <a:extLst>
              <a:ext uri="{FF2B5EF4-FFF2-40B4-BE49-F238E27FC236}">
                <a16:creationId xmlns:a16="http://schemas.microsoft.com/office/drawing/2014/main" id="{36A604BD-C8B4-4E4F-B69F-7E370BB72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762000"/>
            <a:ext cx="8229600" cy="5656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bg-BG" alt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</a:t>
            </a:r>
            <a:endParaRPr lang="bg-BG" alt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</a:pPr>
            <a:r>
              <a:rPr lang="bg-BG" altLang="bg-BG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Целта на настоящият проект е</a:t>
            </a:r>
            <a:r>
              <a:rPr lang="bg-BG" alt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се изследва възможността за очистване на </a:t>
            </a:r>
            <a:r>
              <a:rPr lang="bg-BG" altLang="bg-BG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среднодестилатни</a:t>
            </a:r>
            <a:r>
              <a:rPr lang="bg-BG" altLang="bg-BG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фракции по алтернативен метод на окисление.</a:t>
            </a:r>
            <a:endParaRPr lang="en-US" alt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115000"/>
              </a:lnSpc>
            </a:pPr>
            <a:endParaRPr lang="bg-BG" alt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300"/>
              </a:spcBef>
            </a:pPr>
            <a:r>
              <a:rPr lang="bg-BG" altLang="bg-BG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задачи</a:t>
            </a:r>
            <a:r>
              <a:rPr lang="en-US" altLang="bg-BG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bg-BG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bg-BG" altLang="bg-BG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bg-BG" alt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Проучване на научната световна литература и патентни източници с цел съставяне на информационна база данни относно използването на алтернативните методи на окисление за очистване на </a:t>
            </a:r>
            <a:r>
              <a:rPr lang="bg-BG" altLang="bg-BG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среднодестилатни</a:t>
            </a: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фракции и моделни смеси.</a:t>
            </a:r>
          </a:p>
          <a:p>
            <a:pPr algn="just" eaLnBrk="1" hangingPunct="1"/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Проучване на световната литература и съставяне на информационна база за използваните окислители и катализатори в процесите на очистване на </a:t>
            </a:r>
            <a:r>
              <a:rPr lang="bg-BG" altLang="bg-BG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среднодестилатните</a:t>
            </a: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фракции и моделни системи от нежелани компоненти и по специално серни и азотни съединения, както и </a:t>
            </a:r>
            <a:r>
              <a:rPr lang="bg-BG" altLang="bg-BG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аренови</a:t>
            </a: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въглеводороди.</a:t>
            </a:r>
          </a:p>
          <a:p>
            <a:pPr algn="just" eaLnBrk="1" hangingPunct="1"/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Избор на окислители и катализатори за очистване на моделни системи, наподобяващи състава на </a:t>
            </a:r>
            <a:r>
              <a:rPr lang="bg-BG" altLang="bg-BG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среднодестилатна</a:t>
            </a: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фракция. Охарактеризиране по физични, физикохимични и химични методи.</a:t>
            </a:r>
            <a:endParaRPr lang="en-US" altLang="bg-B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Съставяне на методика на окисление на моделните системи и </a:t>
            </a:r>
            <a:r>
              <a:rPr lang="bg-BG" altLang="bg-BG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среднодестилатни</a:t>
            </a: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фракции.</a:t>
            </a:r>
          </a:p>
          <a:p>
            <a:pPr algn="just" eaLnBrk="1" hangingPunct="1"/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5.Подбор на индивидуални въглеводородни съединения, с цел съставяне на моделни системи, наподобяващи състава на </a:t>
            </a:r>
            <a:r>
              <a:rPr lang="bg-BG" altLang="bg-BG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среднодестилатните</a:t>
            </a: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фракции.</a:t>
            </a:r>
          </a:p>
          <a:p>
            <a:pPr algn="just" eaLnBrk="1" hangingPunct="1"/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Подбор на суровини. Охарактеризиране на избраните суровини чрез физикохимични, физични и съвременни методи на анализ /инфрачервена спектроскопия, течна хроматография и други/.</a:t>
            </a:r>
          </a:p>
          <a:p>
            <a:pPr algn="just" eaLnBrk="1" hangingPunct="1"/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7.Апаратурно оформление на алтернативните процеси на окисление за очистване на моделните системи. Избор на условия на провеждане на отделните лабораторни опити.</a:t>
            </a:r>
          </a:p>
          <a:p>
            <a:pPr algn="just" eaLnBrk="1" hangingPunct="1"/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Избор на условия за провеждане на отделни лабораторни експерименти с избраните </a:t>
            </a:r>
            <a:r>
              <a:rPr lang="bg-BG" altLang="bg-BG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среднодестилатни</a:t>
            </a: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суровини с подбраните окислители и катализатори.</a:t>
            </a:r>
          </a:p>
          <a:p>
            <a:pPr algn="just" eaLnBrk="1" hangingPunct="1">
              <a:lnSpc>
                <a:spcPct val="150000"/>
              </a:lnSpc>
            </a:pPr>
            <a:endParaRPr lang="bg-BG" altLang="bg-BG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65263EF-7CF6-410A-987E-F446338DC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914401"/>
            <a:ext cx="8001000" cy="4190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300"/>
              </a:spcBef>
            </a:pPr>
            <a:r>
              <a:rPr lang="bg-BG" altLang="bg-BG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 задачи</a:t>
            </a:r>
            <a:r>
              <a:rPr lang="en-US" altLang="bg-BG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lang="en-US" altLang="bg-BG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r>
              <a:rPr lang="bg-BG" altLang="bg-BG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bg-BG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endParaRPr lang="en-US" altLang="bg-B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Охарактеризиране на получените целеви продукти. </a:t>
            </a:r>
          </a:p>
          <a:p>
            <a:pPr eaLnBrk="1" hangingPunct="1">
              <a:lnSpc>
                <a:spcPct val="150000"/>
              </a:lnSpc>
            </a:pP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Физикохимично и химично изследване и установяване на ефективността на използваните от нас окислители и катализатори.</a:t>
            </a:r>
          </a:p>
          <a:p>
            <a:pPr eaLnBrk="1" hangingPunct="1">
              <a:lnSpc>
                <a:spcPct val="150000"/>
              </a:lnSpc>
            </a:pP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Изследване на влиянието на температурата, времето на контакт и съотношението моделна система/</a:t>
            </a:r>
            <a:r>
              <a:rPr lang="bg-BG" altLang="bg-BG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среднодестилатна</a:t>
            </a: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фракция :окислителна смес.</a:t>
            </a:r>
          </a:p>
          <a:p>
            <a:pPr eaLnBrk="1" hangingPunct="1">
              <a:lnSpc>
                <a:spcPct val="150000"/>
              </a:lnSpc>
            </a:pP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Изчисляване на кинетични и термодинамични зависимости на приложените алтернативни процеси на окисление.</a:t>
            </a:r>
          </a:p>
          <a:p>
            <a:pPr eaLnBrk="1" hangingPunct="1">
              <a:lnSpc>
                <a:spcPct val="150000"/>
              </a:lnSpc>
            </a:pP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Измерване, изчисляване и обработване на получените резултати.</a:t>
            </a:r>
          </a:p>
          <a:p>
            <a:pPr eaLnBrk="1" hangingPunct="1">
              <a:lnSpc>
                <a:spcPct val="150000"/>
              </a:lnSpc>
            </a:pP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Разпространение на получените данни и резултати.</a:t>
            </a:r>
          </a:p>
          <a:p>
            <a:pPr eaLnBrk="1" hangingPunct="1">
              <a:lnSpc>
                <a:spcPct val="150000"/>
              </a:lnSpc>
            </a:pP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Краен отчет на проекта.</a:t>
            </a:r>
          </a:p>
          <a:p>
            <a:pPr algn="just" eaLnBrk="1" hangingPunct="1">
              <a:spcBef>
                <a:spcPts val="300"/>
              </a:spcBef>
            </a:pPr>
            <a:endParaRPr lang="bg-BG" alt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>
            <a:extLst>
              <a:ext uri="{FF2B5EF4-FFF2-40B4-BE49-F238E27FC236}">
                <a16:creationId xmlns:a16="http://schemas.microsoft.com/office/drawing/2014/main" id="{0396F4D3-FE63-4495-BE8F-B9B83C1A64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066801"/>
            <a:ext cx="7848600" cy="5247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0" algn="just" eaLnBrk="1" hangingPunct="1">
              <a:lnSpc>
                <a:spcPct val="150000"/>
              </a:lnSpc>
              <a:defRPr/>
            </a:pPr>
            <a:r>
              <a:rPr lang="bg-BG" alt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НАУЧНИ РЕЗУЛТАТИ:</a:t>
            </a:r>
            <a:endParaRPr lang="en-US" altLang="bg-B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  <a:defRPr/>
            </a:pP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Проучена е световната литература и е съставена информационна база за използваните алтернативни методи на окисление за очистване на ср</a:t>
            </a:r>
            <a:r>
              <a:rPr lang="en-US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</a:t>
            </a:r>
            <a:r>
              <a:rPr lang="en-US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bg-BG" altLang="bg-BG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дестилатните</a:t>
            </a: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bg-BG" altLang="bg-BG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газьолеви</a:t>
            </a: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фракции от нежелани компоненти и по специално серни съединения и </a:t>
            </a:r>
            <a:r>
              <a:rPr lang="bg-BG" altLang="bg-BG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аренови</a:t>
            </a: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въглеводороди, както и е съставена база данни за използваните окислители и катализатори, използвани в отделните лабораторни процеси на очистване на </a:t>
            </a:r>
            <a:r>
              <a:rPr lang="bg-BG" altLang="bg-BG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среднодестилатните</a:t>
            </a: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фракции от серни, азотни и </a:t>
            </a:r>
            <a:r>
              <a:rPr lang="bg-BG" altLang="bg-BG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аренови</a:t>
            </a: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съединения. </a:t>
            </a:r>
            <a:endParaRPr lang="en-US" altLang="bg-B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  <a:defRPr/>
            </a:pP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Направен и избор на окислители и катализатори за очистване на моделни системи, наподобяващи състава на </a:t>
            </a:r>
            <a:r>
              <a:rPr lang="bg-BG" altLang="bg-BG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среднодестилатните</a:t>
            </a: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фракции. </a:t>
            </a:r>
            <a:endParaRPr lang="en-US" altLang="bg-B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  <a:defRPr/>
            </a:pP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Съставена е методика на окисление на моделните смеси и </a:t>
            </a:r>
            <a:r>
              <a:rPr lang="bg-BG" altLang="bg-BG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среднодестилатните</a:t>
            </a: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фракции.</a:t>
            </a:r>
            <a:r>
              <a:rPr lang="en-US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</a:t>
            </a:r>
            <a:r>
              <a:rPr lang="bg-BG" altLang="bg-BG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аправен</a:t>
            </a: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 и подбор на индивидуални въглеводородни съединения, с цел съставяне на моделни системи, наподобяващи състава на </a:t>
            </a:r>
            <a:r>
              <a:rPr lang="bg-BG" altLang="bg-BG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среднодестилатните</a:t>
            </a: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фракции, както и подбор на суровини, които да се подложат на лабораторни процеси на окисление. </a:t>
            </a:r>
            <a:endParaRPr lang="en-US" altLang="bg-B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  <a:defRPr/>
            </a:pP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Съставена е лабораторната инсталация за провеждане на отделните лабораторни опити на окисление.</a:t>
            </a:r>
            <a:endParaRPr lang="en-US" altLang="bg-B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  <a:defRPr/>
            </a:pPr>
            <a:r>
              <a:rPr lang="bg-BG" altLang="bg-BG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Направени бяха експерименти и изследвания с реални </a:t>
            </a:r>
            <a:r>
              <a:rPr lang="bg-BG" altLang="bg-BG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среднодестилатни</a:t>
            </a:r>
            <a:r>
              <a:rPr lang="bg-BG" altLang="bg-BG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фракции, които бяха охарактеризирани физикохимично преди и след окислителното очистване. Получените резултати предстоят да бъдат публикувани.</a:t>
            </a: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bg-B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 eaLnBrk="1" hangingPunct="1">
              <a:buFont typeface="Wingdings" panose="05000000000000000000" pitchFamily="2" charset="2"/>
              <a:buChar char="§"/>
              <a:defRPr/>
            </a:pP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Трябва да отбележа, че при изпълнението на проект НИХ-</a:t>
            </a:r>
            <a:r>
              <a:rPr lang="en-US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468</a:t>
            </a:r>
            <a:r>
              <a:rPr lang="bg-BG" altLang="bg-BG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са констатирани проблеми при изпълнението му, напротив по време на изпълнение на проекта, член от екипа на проект НИХ-468/22 защити успешно ОНС „Доктор“, както и двама от членовете на екипа на проекта израснаха в академични длъжности, съответно – гл. асистент и доцент.</a:t>
            </a:r>
          </a:p>
          <a:p>
            <a:pPr algn="just" eaLnBrk="1" hangingPunct="1">
              <a:defRPr/>
            </a:pPr>
            <a:endParaRPr lang="bg-BG" altLang="bg-BG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>
            <a:extLst>
              <a:ext uri="{FF2B5EF4-FFF2-40B4-BE49-F238E27FC236}">
                <a16:creationId xmlns:a16="http://schemas.microsoft.com/office/drawing/2014/main" id="{254C2DEE-9F40-47DF-8FD0-84751C50D8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bg-BG" altLang="bg-BG"/>
          </a:p>
        </p:txBody>
      </p:sp>
      <p:sp>
        <p:nvSpPr>
          <p:cNvPr id="20483" name="Rectangle 1">
            <a:extLst>
              <a:ext uri="{FF2B5EF4-FFF2-40B4-BE49-F238E27FC236}">
                <a16:creationId xmlns:a16="http://schemas.microsoft.com/office/drawing/2014/main" id="{4D12A339-587E-422D-999F-22952B582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838201"/>
            <a:ext cx="8305800" cy="5539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286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НА НАУЧНИТЕ ПУБЛИКАЦИИ, КОИТО СА РЕФЕРИРАНИ И ИНДЕКСИРАНИ В СВЕТОВНИ ЛИТЕРАТУРНИ ИЗТОЧНИЦИ</a:t>
            </a:r>
            <a:r>
              <a:rPr lang="en-US" alt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bg-BG" alt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Trebuchet MS" panose="020B0603020202020204" pitchFamily="34" charset="0"/>
              <a:buAutoNum type="arabicPeriod"/>
            </a:pPr>
            <a:r>
              <a:rPr lang="bg-BG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Димитрова М., Й. Ташева, Очистване на </a:t>
            </a:r>
            <a:r>
              <a:rPr lang="bg-BG" alt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среднодестилатни</a:t>
            </a:r>
            <a:r>
              <a:rPr lang="bg-BG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компоненти чрез алтернативен метод</a:t>
            </a:r>
            <a:r>
              <a:rPr lang="bg-BG" altLang="bg-B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bg-BG" altLang="bg-B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bg-BG" altLang="bg-BG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Индустриални технологии”</a:t>
            </a:r>
            <a:r>
              <a:rPr lang="bg-BG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 9 (1), 2022.</a:t>
            </a:r>
            <a:endParaRPr lang="bg-BG" alt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Trebuchet MS" panose="020B0603020202020204" pitchFamily="34" charset="0"/>
              <a:buAutoNum type="arabicPeriod"/>
            </a:pPr>
            <a:r>
              <a:rPr lang="en-US" alt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Tasheva</a:t>
            </a:r>
            <a:r>
              <a:rPr lang="en-US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Y., A. Dimitrov, M. Dimitrova, A </a:t>
            </a:r>
            <a:r>
              <a:rPr lang="en-US" alt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sojme</a:t>
            </a:r>
            <a:r>
              <a:rPr lang="en-US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features of gasoil oxidation process</a:t>
            </a:r>
            <a:r>
              <a:rPr lang="en-GB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altLang="bg-B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of University “Prof. Dr A. </a:t>
            </a:r>
            <a:r>
              <a:rPr lang="en-GB" altLang="bg-BG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Zlatarov</a:t>
            </a:r>
            <a:r>
              <a:rPr lang="en-GB" altLang="bg-B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</a:t>
            </a:r>
            <a:r>
              <a:rPr lang="en-GB" alt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vol. LI, 1, 2022</a:t>
            </a:r>
            <a:r>
              <a:rPr lang="bg-BG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 typeface="Trebuchet MS" panose="020B0603020202020204" pitchFamily="34" charset="0"/>
              <a:buAutoNum type="arabicPeriod"/>
            </a:pPr>
            <a:r>
              <a:rPr lang="en-US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Dimitrova M., A. Dimitrov, Y. </a:t>
            </a:r>
            <a:r>
              <a:rPr lang="en-US" alt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Tasheva</a:t>
            </a:r>
            <a:r>
              <a:rPr lang="en-US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Kinetic characteristics of oxidation of middle distillated fraction</a:t>
            </a:r>
            <a:r>
              <a:rPr lang="bg-BG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Научна конференция „Образование, Наука, Икономика и Технологии”</a:t>
            </a:r>
            <a:r>
              <a:rPr lang="bg-BG" altLang="bg-B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bg-BG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22-23.06.2023, Бургас</a:t>
            </a:r>
          </a:p>
          <a:p>
            <a:pPr algn="just" eaLnBrk="1" hangingPunct="1"/>
            <a:endParaRPr lang="bg-BG" altLang="bg-BG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bg-BG" alt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СПИСЪК НА НАУЧНИТЕ ПУБЛИКАЦИИ, ПУБЛИКУВАНИ В ИЗДАНИЯ С ИМПАКТ ФАКТОР (</a:t>
            </a:r>
            <a:r>
              <a:rPr lang="en-US" alt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OF SCIENCE</a:t>
            </a:r>
            <a:r>
              <a:rPr lang="bg-BG" alt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ИМПАКТ РАНГ </a:t>
            </a:r>
            <a:r>
              <a:rPr lang="en-US" alt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(SCOPUS):</a:t>
            </a:r>
            <a:endParaRPr lang="bg-BG" alt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Trebuchet MS" panose="020B0603020202020204" pitchFamily="34" charset="0"/>
              <a:buAutoNum type="arabicPeriod"/>
            </a:pPr>
            <a:r>
              <a:rPr lang="en-US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Dimitrova</a:t>
            </a:r>
            <a:r>
              <a:rPr lang="bg-BG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</a:t>
            </a:r>
            <a:r>
              <a:rPr lang="en-US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Is. </a:t>
            </a:r>
            <a:r>
              <a:rPr lang="en-US" alt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Lazarov</a:t>
            </a:r>
            <a:r>
              <a:rPr lang="en-US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Y. </a:t>
            </a:r>
            <a:r>
              <a:rPr lang="en-US" altLang="bg-B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Tasheva</a:t>
            </a:r>
            <a:r>
              <a:rPr lang="en-US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Investigations for improving the yield of middle distillated fraction through additives, </a:t>
            </a:r>
            <a:r>
              <a:rPr lang="en-US" altLang="bg-BG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Oxidation Communications</a:t>
            </a:r>
            <a:r>
              <a:rPr lang="en-US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45, (2), p. 475-482, 2022, SJR:0.22; Q3 Scopus, </a:t>
            </a:r>
            <a:r>
              <a:rPr lang="en-US" altLang="bg-B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www.scibulcom.net</a:t>
            </a:r>
            <a:r>
              <a:rPr lang="en-US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alt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Trebuchet MS" panose="020B0603020202020204" pitchFamily="34" charset="0"/>
              <a:buAutoNum type="arabicPeriod"/>
            </a:pPr>
            <a:endParaRPr lang="bg-BG" alt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bg-BG" alt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БРОЙ ЦИТАТИ НА НАУЧНИ ПУБЛИКАЦИИ ПО ДАННИ ОТ </a:t>
            </a:r>
            <a:r>
              <a:rPr lang="en-US" alt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OF SCIENCE</a:t>
            </a:r>
            <a:r>
              <a:rPr lang="bg-BG" alt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altLang="bg-BG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SCOPUS - </a:t>
            </a:r>
            <a:r>
              <a:rPr lang="bg-BG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bg-BG" alt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2B8CB892-0919-40BA-B943-87E932944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143000"/>
            <a:ext cx="8077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300"/>
              </a:spcBef>
            </a:pPr>
            <a:r>
              <a:rPr lang="bg-BG" altLang="bg-BG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РАБОТЕН КОЛЕКТИВ:</a:t>
            </a:r>
          </a:p>
          <a:p>
            <a:pPr algn="just" eaLnBrk="1" hangingPunct="1">
              <a:spcBef>
                <a:spcPts val="300"/>
              </a:spcBef>
            </a:pPr>
            <a:endParaRPr lang="bg-BG" alt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bg-BG" altLang="bg-BG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Ръководител проект НИХ 468/22</a:t>
            </a:r>
            <a:r>
              <a:rPr lang="bg-BG" altLang="bg-B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bg-BG" alt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bg-BG" altLang="bg-B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доц. д-р М. Димитрова -</a:t>
            </a:r>
            <a:r>
              <a:rPr lang="bg-BG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преподавател, кат. “ИТМ”</a:t>
            </a:r>
            <a:endParaRPr lang="bg-BG" alt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bg-BG" altLang="bg-BG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членове:</a:t>
            </a:r>
            <a:endParaRPr lang="bg-BG" alt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Trebuchet MS" panose="020B0603020202020204" pitchFamily="34" charset="0"/>
              <a:buAutoNum type="arabicPeriod"/>
            </a:pPr>
            <a:r>
              <a:rPr lang="bg-BG" altLang="bg-B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доц. д-р Александър Димитров - </a:t>
            </a:r>
            <a:r>
              <a:rPr lang="bg-BG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кат. “ИТМ”</a:t>
            </a:r>
            <a:r>
              <a:rPr lang="bg-BG" altLang="bg-B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alt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Trebuchet MS" panose="020B0603020202020204" pitchFamily="34" charset="0"/>
              <a:buAutoNum type="arabicPeriod"/>
            </a:pPr>
            <a:r>
              <a:rPr lang="en-US" altLang="bg-B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</a:t>
            </a:r>
            <a:r>
              <a:rPr lang="en-US" altLang="bg-B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д-р </a:t>
            </a:r>
            <a:r>
              <a:rPr lang="en-US" altLang="bg-B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Йор</a:t>
            </a:r>
            <a:r>
              <a:rPr lang="bg-BG" altLang="bg-B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данка</a:t>
            </a:r>
            <a:r>
              <a:rPr lang="en-US" altLang="bg-B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Ташева</a:t>
            </a:r>
            <a:r>
              <a:rPr lang="bg-BG" altLang="bg-B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bg-BG" alt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кат. “ИТМ”</a:t>
            </a:r>
            <a:r>
              <a:rPr lang="bg-BG" altLang="bg-B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bg-BG" alt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Trebuchet MS" panose="020B0603020202020204" pitchFamily="34" charset="0"/>
              <a:buAutoNum type="arabicPeriod"/>
            </a:pPr>
            <a:r>
              <a:rPr lang="bg-BG" altLang="bg-B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гл.ас</a:t>
            </a:r>
            <a:r>
              <a:rPr lang="bg-BG" altLang="bg-B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д-р Димитринка Иванова – кат. „ЕООС“</a:t>
            </a:r>
            <a:endParaRPr lang="bg-BG" alt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Trebuchet MS" panose="020B0603020202020204" pitchFamily="34" charset="0"/>
              <a:buAutoNum type="arabicPeriod"/>
            </a:pPr>
            <a:r>
              <a:rPr lang="bg-BG" altLang="bg-B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д-р инж. И. Лазаров – „Българска петролна рафинерия” ЕООД-София;</a:t>
            </a:r>
            <a:endParaRPr lang="bg-BG" alt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/>
            <a:r>
              <a:rPr lang="bg-BG" altLang="bg-BG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 и докторанти</a:t>
            </a:r>
            <a:r>
              <a:rPr lang="bg-BG" altLang="bg-B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 eaLnBrk="1" hangingPunct="1"/>
            <a:r>
              <a:rPr lang="bg-BG" altLang="bg-BG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bg-BG" altLang="bg-BG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Наталья</a:t>
            </a:r>
            <a:r>
              <a:rPr lang="bg-BG" altLang="bg-BG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Александровна Иванова – редовен докторант кат. „ЕООС“;</a:t>
            </a:r>
            <a:endParaRPr lang="bg-BG" alt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Trebuchet MS" panose="020B0603020202020204" pitchFamily="34" charset="0"/>
              <a:buAutoNum type="arabicPeriod"/>
            </a:pPr>
            <a:r>
              <a:rPr lang="bg-BG" altLang="bg-B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Енис</a:t>
            </a:r>
            <a:r>
              <a:rPr lang="bg-BG" altLang="bg-B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g-BG" altLang="bg-BG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Аптиш</a:t>
            </a:r>
            <a:r>
              <a:rPr lang="bg-BG" altLang="bg-B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студент, 3 курс, редовно обучение, специалност „Технология на нефта и газа“, ОКС „Бакалавър“, ТНГ 37;</a:t>
            </a:r>
            <a:endParaRPr lang="bg-BG" alt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Trebuchet MS" panose="020B0603020202020204" pitchFamily="34" charset="0"/>
              <a:buAutoNum type="arabicPeriod"/>
            </a:pPr>
            <a:r>
              <a:rPr lang="bg-BG" altLang="bg-B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Виталий Иванов – студент, 3 курс, редовно обучение, специалност „Технология на нефта и газа“, ОКС „Бакалавър“, ТНГ 39.</a:t>
            </a:r>
            <a:endParaRPr lang="bg-BG" altLang="bg-BG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07BF016E-1AE7-41D9-ACF4-6063684F33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990600"/>
            <a:ext cx="8229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ru-RU" altLang="bg-BG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"Проф.д-р Асен Златаров"                                                                                                              </a:t>
            </a:r>
            <a:r>
              <a:rPr lang="ru-RU" altLang="bg-BG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Научно-изследователска и художествено творческа дейност                                                                                                 </a:t>
            </a:r>
            <a:r>
              <a:rPr lang="ru-RU" altLang="bg-BG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 отчет  на договор НИХ - 468/2022</a:t>
            </a:r>
            <a:r>
              <a:rPr lang="ru-RU" altLang="bg-BG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bg-BG" altLang="bg-BG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8573AFED-049C-4C03-B30A-CB23AC7F8C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3581400"/>
            <a:ext cx="7848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ru-RU" altLang="bg-BG" dirty="0"/>
              <a:t>  </a:t>
            </a:r>
            <a:r>
              <a:rPr lang="ru-RU" altLang="bg-B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</a:t>
            </a:r>
            <a:r>
              <a:rPr lang="ru-RU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средства: </a:t>
            </a:r>
            <a:r>
              <a:rPr lang="ru-RU" altLang="bg-BG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3100.00 </a:t>
            </a:r>
            <a:r>
              <a:rPr lang="ru-RU" altLang="bg-BG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лв</a:t>
            </a:r>
            <a:r>
              <a:rPr lang="ru-RU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bg-BG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год.</a:t>
            </a:r>
            <a:r>
              <a:rPr lang="en-US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altLang="bg-BG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3800 </a:t>
            </a:r>
            <a:r>
              <a:rPr lang="ru-RU" altLang="bg-BG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лв</a:t>
            </a:r>
            <a:r>
              <a:rPr lang="en-US" altLang="bg-BG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II</a:t>
            </a:r>
            <a:r>
              <a:rPr lang="bg-BG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год.;</a:t>
            </a:r>
            <a:r>
              <a:rPr lang="ru-RU" altLang="bg-BG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ru-RU" altLang="bg-B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Изразходени</a:t>
            </a:r>
            <a:r>
              <a:rPr lang="ru-RU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средства/общо/: </a:t>
            </a:r>
            <a:r>
              <a:rPr lang="ru-RU" altLang="bg-BG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6836.00 </a:t>
            </a:r>
            <a:r>
              <a:rPr lang="ru-RU" altLang="bg-BG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лв</a:t>
            </a:r>
            <a:r>
              <a:rPr lang="ru-RU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6900 </a:t>
            </a:r>
            <a:r>
              <a:rPr lang="ru-RU" altLang="bg-BG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лв</a:t>
            </a:r>
            <a:r>
              <a:rPr lang="ru-RU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                                  </a:t>
            </a:r>
            <a:r>
              <a:rPr lang="ru-RU" altLang="bg-BG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Ръководител</a:t>
            </a:r>
            <a:r>
              <a:rPr lang="ru-RU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bg-BG" altLang="bg-BG" sz="24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доц</a:t>
            </a:r>
            <a:r>
              <a:rPr lang="ru-RU" altLang="bg-BG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д-р Милена Димитрова </a:t>
            </a:r>
            <a:r>
              <a:rPr lang="ru-RU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Срок на проекта: </a:t>
            </a:r>
            <a:r>
              <a:rPr lang="ru-RU" alt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altLang="bg-BG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години</a:t>
            </a:r>
            <a:r>
              <a:rPr lang="ru-RU" altLang="bg-BG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bg-BG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endParaRPr lang="bg-BG" altLang="bg-BG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CFC6D29A-8682-4E03-B4FA-C2FC06729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590800"/>
            <a:ext cx="7696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bg-BG" sz="3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ВИ ЗА ВНИМАНИЕТО !</a:t>
            </a:r>
            <a:endParaRPr lang="en-US" altLang="bg-BG" sz="3600" b="1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180</TotalTime>
  <Words>1126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Constantia</vt:lpstr>
      <vt:lpstr>Garamond</vt:lpstr>
      <vt:lpstr>Times New Roman</vt:lpstr>
      <vt:lpstr>Trebuchet MS</vt:lpstr>
      <vt:lpstr>Wingdings</vt:lpstr>
      <vt:lpstr>Organic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Teacher</cp:lastModifiedBy>
  <cp:revision>27</cp:revision>
  <dcterms:created xsi:type="dcterms:W3CDTF">2013-01-24T08:45:37Z</dcterms:created>
  <dcterms:modified xsi:type="dcterms:W3CDTF">2024-05-20T07:17:34Z</dcterms:modified>
</cp:coreProperties>
</file>