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8"/>
  </p:notesMasterIdLst>
  <p:sldIdLst>
    <p:sldId id="257" r:id="rId2"/>
    <p:sldId id="345" r:id="rId3"/>
    <p:sldId id="346" r:id="rId4"/>
    <p:sldId id="347" r:id="rId5"/>
    <p:sldId id="353" r:id="rId6"/>
    <p:sldId id="268" r:id="rId7"/>
    <p:sldId id="348" r:id="rId8"/>
    <p:sldId id="286" r:id="rId9"/>
    <p:sldId id="287" r:id="rId10"/>
    <p:sldId id="288" r:id="rId11"/>
    <p:sldId id="290" r:id="rId12"/>
    <p:sldId id="355" r:id="rId13"/>
    <p:sldId id="354" r:id="rId14"/>
    <p:sldId id="356" r:id="rId15"/>
    <p:sldId id="357" r:id="rId16"/>
    <p:sldId id="285" r:id="rId17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9E40"/>
    <a:srgbClr val="B9D08C"/>
    <a:srgbClr val="8AAC46"/>
    <a:srgbClr val="EAC6C4"/>
    <a:srgbClr val="F0FF97"/>
    <a:srgbClr val="E5EA04"/>
    <a:srgbClr val="FFCC00"/>
    <a:srgbClr val="FFFF66"/>
    <a:srgbClr val="5642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204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BCBBCD-EEB2-4EC2-ADAA-297EE3EC9DEE}" type="doc">
      <dgm:prSet loTypeId="urn:microsoft.com/office/officeart/2005/8/layout/cycle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bg-BG"/>
        </a:p>
      </dgm:t>
    </dgm:pt>
    <dgm:pt modelId="{2B00B242-A316-4E08-AE3B-A8B15728B674}">
      <dgm:prSet phldrT="[Text]" custT="1"/>
      <dgm:spPr/>
      <dgm:t>
        <a:bodyPr/>
        <a:lstStyle/>
        <a:p>
          <a:pPr algn="l"/>
          <a:r>
            <a:rPr lang="bg-BG" sz="2400" dirty="0" smtClean="0"/>
            <a:t>Достига 80% </a:t>
          </a:r>
          <a:r>
            <a:rPr lang="bg-BG" sz="2400" smtClean="0"/>
            <a:t>от т.нар. зрели пазари</a:t>
          </a:r>
          <a:endParaRPr lang="bg-BG" sz="2400" b="1" dirty="0"/>
        </a:p>
      </dgm:t>
    </dgm:pt>
    <dgm:pt modelId="{E6AB0D57-8D4F-49B6-B3F6-FCD0973EC4D2}" type="parTrans" cxnId="{F5DA2713-491C-4191-AE13-A012719A349A}">
      <dgm:prSet/>
      <dgm:spPr/>
      <dgm:t>
        <a:bodyPr/>
        <a:lstStyle/>
        <a:p>
          <a:endParaRPr lang="bg-BG"/>
        </a:p>
      </dgm:t>
    </dgm:pt>
    <dgm:pt modelId="{8ECCAD49-B3FE-491A-A089-23D1B8892AEE}" type="sibTrans" cxnId="{F5DA2713-491C-4191-AE13-A012719A349A}">
      <dgm:prSet/>
      <dgm:spPr/>
      <dgm:t>
        <a:bodyPr/>
        <a:lstStyle/>
        <a:p>
          <a:endParaRPr lang="bg-BG"/>
        </a:p>
      </dgm:t>
    </dgm:pt>
    <dgm:pt modelId="{DE1C2C4B-CF50-4EA4-96EC-4F23BD0465B9}">
      <dgm:prSet phldrT="[Text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>
            <a:lnSpc>
              <a:spcPct val="80000"/>
            </a:lnSpc>
            <a:spcAft>
              <a:spcPts val="0"/>
            </a:spcAft>
          </a:pPr>
          <a:r>
            <a:rPr lang="bg-BG" sz="2400" dirty="0" smtClean="0"/>
            <a:t>Туристическата индустрия се променя непрестанно и динамично</a:t>
          </a:r>
          <a:endParaRPr lang="bg-BG" sz="1800" b="1" dirty="0"/>
        </a:p>
      </dgm:t>
    </dgm:pt>
    <dgm:pt modelId="{93F202A2-69C2-44F2-8990-8F923180882C}" type="parTrans" cxnId="{385955F4-6730-448B-8780-5965D3844A76}">
      <dgm:prSet/>
      <dgm:spPr/>
      <dgm:t>
        <a:bodyPr/>
        <a:lstStyle/>
        <a:p>
          <a:endParaRPr lang="bg-BG"/>
        </a:p>
      </dgm:t>
    </dgm:pt>
    <dgm:pt modelId="{A108B634-BEBE-437C-BBA0-A9B05161A222}" type="sibTrans" cxnId="{385955F4-6730-448B-8780-5965D3844A76}">
      <dgm:prSet/>
      <dgm:spPr/>
      <dgm:t>
        <a:bodyPr/>
        <a:lstStyle/>
        <a:p>
          <a:endParaRPr lang="bg-BG"/>
        </a:p>
      </dgm:t>
    </dgm:pt>
    <dgm:pt modelId="{7E0BF444-27FE-4695-B01B-2F48A1723B77}">
      <dgm:prSet phldrT="[Text]" custT="1"/>
      <dgm:spPr/>
      <dgm:t>
        <a:bodyPr rIns="36000"/>
        <a:lstStyle/>
        <a:p>
          <a:pPr algn="r"/>
          <a:r>
            <a:rPr lang="bg-BG" sz="2400" dirty="0" smtClean="0"/>
            <a:t>Airbnb, 9Flats, Uber, и Lyft</a:t>
          </a:r>
          <a:endParaRPr lang="bg-BG" sz="2400" b="1" dirty="0"/>
        </a:p>
      </dgm:t>
    </dgm:pt>
    <dgm:pt modelId="{22AAB440-AAD9-4D07-8B89-72C3A317BCDA}" type="parTrans" cxnId="{2AF60A9D-E861-44CF-A9D8-8CBF0DCD3D62}">
      <dgm:prSet/>
      <dgm:spPr/>
      <dgm:t>
        <a:bodyPr/>
        <a:lstStyle/>
        <a:p>
          <a:endParaRPr lang="bg-BG"/>
        </a:p>
      </dgm:t>
    </dgm:pt>
    <dgm:pt modelId="{5996AC61-6906-44A4-B29D-F4D4693D8F80}" type="sibTrans" cxnId="{2AF60A9D-E861-44CF-A9D8-8CBF0DCD3D62}">
      <dgm:prSet/>
      <dgm:spPr/>
      <dgm:t>
        <a:bodyPr/>
        <a:lstStyle/>
        <a:p>
          <a:endParaRPr lang="bg-BG"/>
        </a:p>
      </dgm:t>
    </dgm:pt>
    <dgm:pt modelId="{2AAF0DB3-C5BC-414E-9C7B-46A85E41D77C}">
      <dgm:prSet phldrT="[Text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 algn="r"/>
          <a:r>
            <a:rPr lang="bg-BG" sz="2400" dirty="0" smtClean="0"/>
            <a:t>Трансформация от масовите към стандартизирани форми</a:t>
          </a:r>
          <a:endParaRPr lang="bg-BG" sz="2400" b="1" dirty="0"/>
        </a:p>
      </dgm:t>
    </dgm:pt>
    <dgm:pt modelId="{19193217-060E-49FF-B4A4-89BF4A703AAB}" type="parTrans" cxnId="{ED7E3D27-07F9-458F-A392-8ACA088D7353}">
      <dgm:prSet/>
      <dgm:spPr/>
      <dgm:t>
        <a:bodyPr/>
        <a:lstStyle/>
        <a:p>
          <a:endParaRPr lang="bg-BG"/>
        </a:p>
      </dgm:t>
    </dgm:pt>
    <dgm:pt modelId="{DA59EB2B-7E20-4A02-9839-7590A180A428}" type="sibTrans" cxnId="{ED7E3D27-07F9-458F-A392-8ACA088D7353}">
      <dgm:prSet/>
      <dgm:spPr/>
      <dgm:t>
        <a:bodyPr/>
        <a:lstStyle/>
        <a:p>
          <a:endParaRPr lang="bg-BG"/>
        </a:p>
      </dgm:t>
    </dgm:pt>
    <dgm:pt modelId="{46E8A699-D330-4AA4-8165-9BD3E45AF836}">
      <dgm:prSet phldrT="[Text]" custT="1"/>
      <dgm:spPr/>
      <dgm:t>
        <a:bodyPr/>
        <a:lstStyle/>
        <a:p>
          <a:pPr algn="r"/>
          <a:r>
            <a:rPr lang="bg-BG" sz="2400" dirty="0" smtClean="0"/>
            <a:t>      </a:t>
          </a:r>
          <a:r>
            <a:rPr lang="en-US" sz="2400" dirty="0" smtClean="0"/>
            <a:t>11</a:t>
          </a:r>
          <a:r>
            <a:rPr lang="bg-BG" sz="2400" dirty="0" smtClean="0"/>
            <a:t>7 млн. нощувки и 5.5 млрд. долара</a:t>
          </a:r>
          <a:endParaRPr lang="bg-BG" sz="2400" b="1" dirty="0"/>
        </a:p>
      </dgm:t>
    </dgm:pt>
    <dgm:pt modelId="{F43F58F8-B394-48D0-BA3B-3E84680DF35D}" type="parTrans" cxnId="{ADAC5A84-E02E-4C75-BDDC-FD989D4E5D22}">
      <dgm:prSet/>
      <dgm:spPr/>
      <dgm:t>
        <a:bodyPr/>
        <a:lstStyle/>
        <a:p>
          <a:endParaRPr lang="bg-BG"/>
        </a:p>
      </dgm:t>
    </dgm:pt>
    <dgm:pt modelId="{E52AF666-8CBC-4E92-88D3-8E921A8AB5B9}" type="sibTrans" cxnId="{ADAC5A84-E02E-4C75-BDDC-FD989D4E5D22}">
      <dgm:prSet/>
      <dgm:spPr/>
      <dgm:t>
        <a:bodyPr/>
        <a:lstStyle/>
        <a:p>
          <a:endParaRPr lang="bg-BG"/>
        </a:p>
      </dgm:t>
    </dgm:pt>
    <dgm:pt modelId="{D62E7278-C585-4980-A232-FF638176BC92}">
      <dgm:prSet phldrT="[Text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 algn="r"/>
          <a:r>
            <a:rPr lang="bg-BG" sz="2400" dirty="0" smtClean="0"/>
            <a:t>Най-разпространени споделени услуги са </a:t>
          </a:r>
          <a:r>
            <a:rPr lang="bg-BG" sz="2400" i="1" dirty="0" smtClean="0"/>
            <a:t>настаняване</a:t>
          </a:r>
          <a:r>
            <a:rPr lang="bg-BG" sz="2400" dirty="0" smtClean="0"/>
            <a:t> и пътуване</a:t>
          </a:r>
          <a:endParaRPr lang="bg-BG" sz="2400" b="1" dirty="0"/>
        </a:p>
      </dgm:t>
    </dgm:pt>
    <dgm:pt modelId="{78EDFFC4-467E-4B4A-89BA-58E5AACCCFB9}" type="parTrans" cxnId="{84FA33D8-FE65-4D9D-AC10-CE60D75BA7E2}">
      <dgm:prSet/>
      <dgm:spPr/>
      <dgm:t>
        <a:bodyPr/>
        <a:lstStyle/>
        <a:p>
          <a:endParaRPr lang="bg-BG"/>
        </a:p>
      </dgm:t>
    </dgm:pt>
    <dgm:pt modelId="{B3E857B3-9F46-4FA9-BCD4-FC4C0D156829}" type="sibTrans" cxnId="{84FA33D8-FE65-4D9D-AC10-CE60D75BA7E2}">
      <dgm:prSet/>
      <dgm:spPr/>
      <dgm:t>
        <a:bodyPr/>
        <a:lstStyle/>
        <a:p>
          <a:endParaRPr lang="bg-BG"/>
        </a:p>
      </dgm:t>
    </dgm:pt>
    <dgm:pt modelId="{39530B4B-5E56-46EF-9CD5-562D0E548357}">
      <dgm:prSet phldrT="[Text]" custT="1"/>
      <dgm:spPr/>
      <dgm:t>
        <a:bodyPr/>
        <a:lstStyle/>
        <a:p>
          <a:pPr algn="l"/>
          <a:r>
            <a:rPr lang="bg-BG" sz="2400" b="1" dirty="0" smtClean="0"/>
            <a:t>Тайм-  шеър хотелиер</a:t>
          </a:r>
          <a:endParaRPr lang="bg-BG" sz="2400" b="1" dirty="0"/>
        </a:p>
      </dgm:t>
    </dgm:pt>
    <dgm:pt modelId="{44BADA7A-9E70-4BC4-9862-4A2B006C74CE}" type="parTrans" cxnId="{CE55DB88-93CE-48A5-A9BF-7528B62F2A98}">
      <dgm:prSet/>
      <dgm:spPr/>
      <dgm:t>
        <a:bodyPr/>
        <a:lstStyle/>
        <a:p>
          <a:endParaRPr lang="bg-BG"/>
        </a:p>
      </dgm:t>
    </dgm:pt>
    <dgm:pt modelId="{4005D135-8E54-43A3-ADD1-5FE8C1D28C5F}" type="sibTrans" cxnId="{CE55DB88-93CE-48A5-A9BF-7528B62F2A98}">
      <dgm:prSet/>
      <dgm:spPr/>
      <dgm:t>
        <a:bodyPr/>
        <a:lstStyle/>
        <a:p>
          <a:endParaRPr lang="bg-BG"/>
        </a:p>
      </dgm:t>
    </dgm:pt>
    <dgm:pt modelId="{6A1A2B51-F2CD-4817-9ADE-89A728F7C9E9}">
      <dgm:prSet phldrT="[Text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bg-BG" sz="2400" dirty="0" smtClean="0"/>
            <a:t>Икономика на споделяне навлиза в туризма</a:t>
          </a:r>
          <a:endParaRPr lang="bg-BG" sz="2400" b="1" dirty="0"/>
        </a:p>
      </dgm:t>
    </dgm:pt>
    <dgm:pt modelId="{2C6A20C9-4C12-456D-BB72-71CA52964460}" type="parTrans" cxnId="{E06DAA51-9AC4-4B29-920D-BFD9354E3DE2}">
      <dgm:prSet/>
      <dgm:spPr/>
      <dgm:t>
        <a:bodyPr/>
        <a:lstStyle/>
        <a:p>
          <a:endParaRPr lang="bg-BG"/>
        </a:p>
      </dgm:t>
    </dgm:pt>
    <dgm:pt modelId="{9E0D9228-4B5A-42C4-886F-BC82775EE5DD}" type="sibTrans" cxnId="{E06DAA51-9AC4-4B29-920D-BFD9354E3DE2}">
      <dgm:prSet/>
      <dgm:spPr/>
      <dgm:t>
        <a:bodyPr/>
        <a:lstStyle/>
        <a:p>
          <a:endParaRPr lang="bg-BG"/>
        </a:p>
      </dgm:t>
    </dgm:pt>
    <dgm:pt modelId="{1568536E-90C0-4976-8464-5F6F98C9160F}" type="pres">
      <dgm:prSet presAssocID="{D6BCBBCD-EEB2-4EC2-ADAA-297EE3EC9DEE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bg-BG"/>
        </a:p>
      </dgm:t>
    </dgm:pt>
    <dgm:pt modelId="{326C5A99-DF2D-495C-B97F-24F262117D89}" type="pres">
      <dgm:prSet presAssocID="{D6BCBBCD-EEB2-4EC2-ADAA-297EE3EC9DEE}" presName="children" presStyleCnt="0"/>
      <dgm:spPr/>
    </dgm:pt>
    <dgm:pt modelId="{D4B395C0-3A34-491E-96F8-1123859224A0}" type="pres">
      <dgm:prSet presAssocID="{D6BCBBCD-EEB2-4EC2-ADAA-297EE3EC9DEE}" presName="child1group" presStyleCnt="0"/>
      <dgm:spPr/>
    </dgm:pt>
    <dgm:pt modelId="{BA8C984A-79A3-445B-A5F5-2D47C1CA8215}" type="pres">
      <dgm:prSet presAssocID="{D6BCBBCD-EEB2-4EC2-ADAA-297EE3EC9DEE}" presName="child1" presStyleLbl="bgAcc1" presStyleIdx="0" presStyleCnt="4" custScaleX="167067" custScaleY="128304" custLinFactNeighborX="2430" custLinFactNeighborY="13810"/>
      <dgm:spPr/>
      <dgm:t>
        <a:bodyPr/>
        <a:lstStyle/>
        <a:p>
          <a:endParaRPr lang="bg-BG"/>
        </a:p>
      </dgm:t>
    </dgm:pt>
    <dgm:pt modelId="{0E789827-6A8B-478A-803B-894DD817E5B9}" type="pres">
      <dgm:prSet presAssocID="{D6BCBBCD-EEB2-4EC2-ADAA-297EE3EC9DEE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33061C59-00DF-4B2C-A724-80357648120C}" type="pres">
      <dgm:prSet presAssocID="{D6BCBBCD-EEB2-4EC2-ADAA-297EE3EC9DEE}" presName="child2group" presStyleCnt="0"/>
      <dgm:spPr/>
    </dgm:pt>
    <dgm:pt modelId="{F114492E-0C7B-48FA-9CDA-40B436B1CC4C}" type="pres">
      <dgm:prSet presAssocID="{D6BCBBCD-EEB2-4EC2-ADAA-297EE3EC9DEE}" presName="child2" presStyleLbl="bgAcc1" presStyleIdx="1" presStyleCnt="4" custScaleX="174837" custScaleY="127838" custLinFactNeighborX="-855" custLinFactNeighborY="13577"/>
      <dgm:spPr/>
      <dgm:t>
        <a:bodyPr/>
        <a:lstStyle/>
        <a:p>
          <a:endParaRPr lang="bg-BG"/>
        </a:p>
      </dgm:t>
    </dgm:pt>
    <dgm:pt modelId="{CD0F453C-0197-4D5A-BEA5-AAACD60B47A7}" type="pres">
      <dgm:prSet presAssocID="{D6BCBBCD-EEB2-4EC2-ADAA-297EE3EC9DEE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BA816E92-F8D3-456A-B9DE-F3E74F16AD64}" type="pres">
      <dgm:prSet presAssocID="{D6BCBBCD-EEB2-4EC2-ADAA-297EE3EC9DEE}" presName="child3group" presStyleCnt="0"/>
      <dgm:spPr/>
    </dgm:pt>
    <dgm:pt modelId="{364A84BB-9C58-4FB0-AE44-9B131B3CA43E}" type="pres">
      <dgm:prSet presAssocID="{D6BCBBCD-EEB2-4EC2-ADAA-297EE3EC9DEE}" presName="child3" presStyleLbl="bgAcc1" presStyleIdx="2" presStyleCnt="4" custScaleX="165449" custScaleY="133718"/>
      <dgm:spPr/>
      <dgm:t>
        <a:bodyPr/>
        <a:lstStyle/>
        <a:p>
          <a:endParaRPr lang="bg-BG"/>
        </a:p>
      </dgm:t>
    </dgm:pt>
    <dgm:pt modelId="{19E5AB01-7165-44B1-A5FC-49A62F2E0BC1}" type="pres">
      <dgm:prSet presAssocID="{D6BCBBCD-EEB2-4EC2-ADAA-297EE3EC9DEE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C7C4B9C1-4BE5-422E-B8D5-80E9872479A3}" type="pres">
      <dgm:prSet presAssocID="{D6BCBBCD-EEB2-4EC2-ADAA-297EE3EC9DEE}" presName="child4group" presStyleCnt="0"/>
      <dgm:spPr/>
    </dgm:pt>
    <dgm:pt modelId="{0992389C-8131-439D-98B4-8FCB5FADC201}" type="pres">
      <dgm:prSet presAssocID="{D6BCBBCD-EEB2-4EC2-ADAA-297EE3EC9DEE}" presName="child4" presStyleLbl="bgAcc1" presStyleIdx="3" presStyleCnt="4" custScaleX="168191" custScaleY="137701"/>
      <dgm:spPr/>
      <dgm:t>
        <a:bodyPr/>
        <a:lstStyle/>
        <a:p>
          <a:endParaRPr lang="bg-BG"/>
        </a:p>
      </dgm:t>
    </dgm:pt>
    <dgm:pt modelId="{CB7A3CBC-CB79-4408-BF07-6DE7326C702E}" type="pres">
      <dgm:prSet presAssocID="{D6BCBBCD-EEB2-4EC2-ADAA-297EE3EC9DEE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C503FF53-516B-4FF2-8C70-51F084F50212}" type="pres">
      <dgm:prSet presAssocID="{D6BCBBCD-EEB2-4EC2-ADAA-297EE3EC9DEE}" presName="childPlaceholder" presStyleCnt="0"/>
      <dgm:spPr/>
    </dgm:pt>
    <dgm:pt modelId="{677E6A2F-7969-407E-AF9C-16ABB9641519}" type="pres">
      <dgm:prSet presAssocID="{D6BCBBCD-EEB2-4EC2-ADAA-297EE3EC9DEE}" presName="circle" presStyleCnt="0"/>
      <dgm:spPr/>
    </dgm:pt>
    <dgm:pt modelId="{2B942E7F-D0CA-4B77-AE22-7C29B50692EB}" type="pres">
      <dgm:prSet presAssocID="{D6BCBBCD-EEB2-4EC2-ADAA-297EE3EC9DEE}" presName="quadrant1" presStyleLbl="node1" presStyleIdx="0" presStyleCnt="4" custScaleX="124535">
        <dgm:presLayoutVars>
          <dgm:chMax val="1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2D0BB1BC-7E8C-4168-BDB6-7B6141617B11}" type="pres">
      <dgm:prSet presAssocID="{D6BCBBCD-EEB2-4EC2-ADAA-297EE3EC9DEE}" presName="quadrant2" presStyleLbl="node1" presStyleIdx="1" presStyleCnt="4" custScaleX="116351" custLinFactNeighborX="9958" custLinFactNeighborY="9">
        <dgm:presLayoutVars>
          <dgm:chMax val="1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F22EED09-7540-44E1-BE87-A9FE8481D5DC}" type="pres">
      <dgm:prSet presAssocID="{D6BCBBCD-EEB2-4EC2-ADAA-297EE3EC9DEE}" presName="quadrant3" presStyleLbl="node1" presStyleIdx="2" presStyleCnt="4" custScaleX="116351" custLinFactNeighborX="9958" custLinFactNeighborY="-2309">
        <dgm:presLayoutVars>
          <dgm:chMax val="1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1BCCC765-C689-43A8-8C97-82921260EC09}" type="pres">
      <dgm:prSet presAssocID="{D6BCBBCD-EEB2-4EC2-ADAA-297EE3EC9DEE}" presName="quadrant4" presStyleLbl="node1" presStyleIdx="3" presStyleCnt="4" custScaleX="117696" custLinFactNeighborX="-4092" custLinFactNeighborY="-2309">
        <dgm:presLayoutVars>
          <dgm:chMax val="1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EF430EE3-9691-4F19-BAE3-DE71A9AC2C1E}" type="pres">
      <dgm:prSet presAssocID="{D6BCBBCD-EEB2-4EC2-ADAA-297EE3EC9DEE}" presName="quadrantPlaceholder" presStyleCnt="0"/>
      <dgm:spPr/>
    </dgm:pt>
    <dgm:pt modelId="{00D53782-6401-4862-A7C9-C8439B90AF92}" type="pres">
      <dgm:prSet presAssocID="{D6BCBBCD-EEB2-4EC2-ADAA-297EE3EC9DEE}" presName="center1" presStyleLbl="fgShp" presStyleIdx="0" presStyleCnt="2" custScaleX="237524" custScaleY="221883"/>
      <dgm:spPr/>
    </dgm:pt>
    <dgm:pt modelId="{C75850BC-2B63-442E-9ABF-5F2451469FA6}" type="pres">
      <dgm:prSet presAssocID="{D6BCBBCD-EEB2-4EC2-ADAA-297EE3EC9DEE}" presName="center2" presStyleLbl="fgShp" presStyleIdx="1" presStyleCnt="2" custScaleX="237524" custScaleY="247499"/>
      <dgm:spPr/>
    </dgm:pt>
  </dgm:ptLst>
  <dgm:cxnLst>
    <dgm:cxn modelId="{503A5ED4-0538-4B70-BC02-74DD8589552F}" type="presOf" srcId="{7E0BF444-27FE-4695-B01B-2F48A1723B77}" destId="{2D0BB1BC-7E8C-4168-BDB6-7B6141617B11}" srcOrd="0" destOrd="0" presId="urn:microsoft.com/office/officeart/2005/8/layout/cycle4"/>
    <dgm:cxn modelId="{23DD6523-F92C-4CC4-A741-1A03B71763C5}" type="presOf" srcId="{46E8A699-D330-4AA4-8165-9BD3E45AF836}" destId="{F22EED09-7540-44E1-BE87-A9FE8481D5DC}" srcOrd="0" destOrd="0" presId="urn:microsoft.com/office/officeart/2005/8/layout/cycle4"/>
    <dgm:cxn modelId="{81DC6263-DA11-4FE4-B8EF-3F2734F0FEF3}" type="presOf" srcId="{2B00B242-A316-4E08-AE3B-A8B15728B674}" destId="{2B942E7F-D0CA-4B77-AE22-7C29B50692EB}" srcOrd="0" destOrd="0" presId="urn:microsoft.com/office/officeart/2005/8/layout/cycle4"/>
    <dgm:cxn modelId="{2AF60A9D-E861-44CF-A9D8-8CBF0DCD3D62}" srcId="{D6BCBBCD-EEB2-4EC2-ADAA-297EE3EC9DEE}" destId="{7E0BF444-27FE-4695-B01B-2F48A1723B77}" srcOrd="1" destOrd="0" parTransId="{22AAB440-AAD9-4D07-8B89-72C3A317BCDA}" sibTransId="{5996AC61-6906-44A4-B29D-F4D4693D8F80}"/>
    <dgm:cxn modelId="{FAD36423-60E7-4B2A-B584-82783261A0F2}" type="presOf" srcId="{6A1A2B51-F2CD-4817-9ADE-89A728F7C9E9}" destId="{0992389C-8131-439D-98B4-8FCB5FADC201}" srcOrd="0" destOrd="0" presId="urn:microsoft.com/office/officeart/2005/8/layout/cycle4"/>
    <dgm:cxn modelId="{E6FF413D-4DFD-472B-8C6C-9E662AB3A39B}" type="presOf" srcId="{D62E7278-C585-4980-A232-FF638176BC92}" destId="{19E5AB01-7165-44B1-A5FC-49A62F2E0BC1}" srcOrd="1" destOrd="0" presId="urn:microsoft.com/office/officeart/2005/8/layout/cycle4"/>
    <dgm:cxn modelId="{F5DA2713-491C-4191-AE13-A012719A349A}" srcId="{D6BCBBCD-EEB2-4EC2-ADAA-297EE3EC9DEE}" destId="{2B00B242-A316-4E08-AE3B-A8B15728B674}" srcOrd="0" destOrd="0" parTransId="{E6AB0D57-8D4F-49B6-B3F6-FCD0973EC4D2}" sibTransId="{8ECCAD49-B3FE-491A-A089-23D1B8892AEE}"/>
    <dgm:cxn modelId="{84FA33D8-FE65-4D9D-AC10-CE60D75BA7E2}" srcId="{46E8A699-D330-4AA4-8165-9BD3E45AF836}" destId="{D62E7278-C585-4980-A232-FF638176BC92}" srcOrd="0" destOrd="0" parTransId="{78EDFFC4-467E-4B4A-89BA-58E5AACCCFB9}" sibTransId="{B3E857B3-9F46-4FA9-BCD4-FC4C0D156829}"/>
    <dgm:cxn modelId="{70DCD4F3-38D1-4D65-80F1-05816EDE58CB}" type="presOf" srcId="{D6BCBBCD-EEB2-4EC2-ADAA-297EE3EC9DEE}" destId="{1568536E-90C0-4976-8464-5F6F98C9160F}" srcOrd="0" destOrd="0" presId="urn:microsoft.com/office/officeart/2005/8/layout/cycle4"/>
    <dgm:cxn modelId="{4FEFF35F-050C-4CB6-B60F-1B4E5113E8ED}" type="presOf" srcId="{2AAF0DB3-C5BC-414E-9C7B-46A85E41D77C}" destId="{F114492E-0C7B-48FA-9CDA-40B436B1CC4C}" srcOrd="0" destOrd="0" presId="urn:microsoft.com/office/officeart/2005/8/layout/cycle4"/>
    <dgm:cxn modelId="{E06DAA51-9AC4-4B29-920D-BFD9354E3DE2}" srcId="{39530B4B-5E56-46EF-9CD5-562D0E548357}" destId="{6A1A2B51-F2CD-4817-9ADE-89A728F7C9E9}" srcOrd="0" destOrd="0" parTransId="{2C6A20C9-4C12-456D-BB72-71CA52964460}" sibTransId="{9E0D9228-4B5A-42C4-886F-BC82775EE5DD}"/>
    <dgm:cxn modelId="{FD5E2D7C-C81F-4EE7-9B69-43F563476411}" type="presOf" srcId="{39530B4B-5E56-46EF-9CD5-562D0E548357}" destId="{1BCCC765-C689-43A8-8C97-82921260EC09}" srcOrd="0" destOrd="0" presId="urn:microsoft.com/office/officeart/2005/8/layout/cycle4"/>
    <dgm:cxn modelId="{CE55DB88-93CE-48A5-A9BF-7528B62F2A98}" srcId="{D6BCBBCD-EEB2-4EC2-ADAA-297EE3EC9DEE}" destId="{39530B4B-5E56-46EF-9CD5-562D0E548357}" srcOrd="3" destOrd="0" parTransId="{44BADA7A-9E70-4BC4-9862-4A2B006C74CE}" sibTransId="{4005D135-8E54-43A3-ADD1-5FE8C1D28C5F}"/>
    <dgm:cxn modelId="{385955F4-6730-448B-8780-5965D3844A76}" srcId="{2B00B242-A316-4E08-AE3B-A8B15728B674}" destId="{DE1C2C4B-CF50-4EA4-96EC-4F23BD0465B9}" srcOrd="0" destOrd="0" parTransId="{93F202A2-69C2-44F2-8990-8F923180882C}" sibTransId="{A108B634-BEBE-437C-BBA0-A9B05161A222}"/>
    <dgm:cxn modelId="{ADAC5A84-E02E-4C75-BDDC-FD989D4E5D22}" srcId="{D6BCBBCD-EEB2-4EC2-ADAA-297EE3EC9DEE}" destId="{46E8A699-D330-4AA4-8165-9BD3E45AF836}" srcOrd="2" destOrd="0" parTransId="{F43F58F8-B394-48D0-BA3B-3E84680DF35D}" sibTransId="{E52AF666-8CBC-4E92-88D3-8E921A8AB5B9}"/>
    <dgm:cxn modelId="{ED7E3D27-07F9-458F-A392-8ACA088D7353}" srcId="{7E0BF444-27FE-4695-B01B-2F48A1723B77}" destId="{2AAF0DB3-C5BC-414E-9C7B-46A85E41D77C}" srcOrd="0" destOrd="0" parTransId="{19193217-060E-49FF-B4A4-89BF4A703AAB}" sibTransId="{DA59EB2B-7E20-4A02-9839-7590A180A428}"/>
    <dgm:cxn modelId="{7EC00C26-E8B0-4907-A77E-234B543F72C6}" type="presOf" srcId="{DE1C2C4B-CF50-4EA4-96EC-4F23BD0465B9}" destId="{BA8C984A-79A3-445B-A5F5-2D47C1CA8215}" srcOrd="0" destOrd="0" presId="urn:microsoft.com/office/officeart/2005/8/layout/cycle4"/>
    <dgm:cxn modelId="{AFA8E0B0-DDEC-4EDF-ADAF-A2A9793F7F0D}" type="presOf" srcId="{DE1C2C4B-CF50-4EA4-96EC-4F23BD0465B9}" destId="{0E789827-6A8B-478A-803B-894DD817E5B9}" srcOrd="1" destOrd="0" presId="urn:microsoft.com/office/officeart/2005/8/layout/cycle4"/>
    <dgm:cxn modelId="{D69063D0-E706-47A1-AAB4-4C6274C08058}" type="presOf" srcId="{D62E7278-C585-4980-A232-FF638176BC92}" destId="{364A84BB-9C58-4FB0-AE44-9B131B3CA43E}" srcOrd="0" destOrd="0" presId="urn:microsoft.com/office/officeart/2005/8/layout/cycle4"/>
    <dgm:cxn modelId="{98B0EAC8-F56A-4D94-969B-AE6F39393E52}" type="presOf" srcId="{2AAF0DB3-C5BC-414E-9C7B-46A85E41D77C}" destId="{CD0F453C-0197-4D5A-BEA5-AAACD60B47A7}" srcOrd="1" destOrd="0" presId="urn:microsoft.com/office/officeart/2005/8/layout/cycle4"/>
    <dgm:cxn modelId="{0395EA95-DC31-4A35-AE7B-734D329CE4ED}" type="presOf" srcId="{6A1A2B51-F2CD-4817-9ADE-89A728F7C9E9}" destId="{CB7A3CBC-CB79-4408-BF07-6DE7326C702E}" srcOrd="1" destOrd="0" presId="urn:microsoft.com/office/officeart/2005/8/layout/cycle4"/>
    <dgm:cxn modelId="{97EEE4F4-8063-48F8-BF1F-272B33B7132B}" type="presParOf" srcId="{1568536E-90C0-4976-8464-5F6F98C9160F}" destId="{326C5A99-DF2D-495C-B97F-24F262117D89}" srcOrd="0" destOrd="0" presId="urn:microsoft.com/office/officeart/2005/8/layout/cycle4"/>
    <dgm:cxn modelId="{9DABA67C-E36F-4FCD-99A6-5DE0988647A4}" type="presParOf" srcId="{326C5A99-DF2D-495C-B97F-24F262117D89}" destId="{D4B395C0-3A34-491E-96F8-1123859224A0}" srcOrd="0" destOrd="0" presId="urn:microsoft.com/office/officeart/2005/8/layout/cycle4"/>
    <dgm:cxn modelId="{E78C73D8-981B-4D77-9324-187708F15849}" type="presParOf" srcId="{D4B395C0-3A34-491E-96F8-1123859224A0}" destId="{BA8C984A-79A3-445B-A5F5-2D47C1CA8215}" srcOrd="0" destOrd="0" presId="urn:microsoft.com/office/officeart/2005/8/layout/cycle4"/>
    <dgm:cxn modelId="{7A7C6FA0-A90F-4998-BBD8-61D4B887C736}" type="presParOf" srcId="{D4B395C0-3A34-491E-96F8-1123859224A0}" destId="{0E789827-6A8B-478A-803B-894DD817E5B9}" srcOrd="1" destOrd="0" presId="urn:microsoft.com/office/officeart/2005/8/layout/cycle4"/>
    <dgm:cxn modelId="{9F122F15-179E-46B0-8DD8-2D08BCD20D65}" type="presParOf" srcId="{326C5A99-DF2D-495C-B97F-24F262117D89}" destId="{33061C59-00DF-4B2C-A724-80357648120C}" srcOrd="1" destOrd="0" presId="urn:microsoft.com/office/officeart/2005/8/layout/cycle4"/>
    <dgm:cxn modelId="{CEC550AD-395C-44D1-A9F5-FC30EAA7B9F8}" type="presParOf" srcId="{33061C59-00DF-4B2C-A724-80357648120C}" destId="{F114492E-0C7B-48FA-9CDA-40B436B1CC4C}" srcOrd="0" destOrd="0" presId="urn:microsoft.com/office/officeart/2005/8/layout/cycle4"/>
    <dgm:cxn modelId="{4FFC72C8-6B81-4C1F-98F0-294EFFE61765}" type="presParOf" srcId="{33061C59-00DF-4B2C-A724-80357648120C}" destId="{CD0F453C-0197-4D5A-BEA5-AAACD60B47A7}" srcOrd="1" destOrd="0" presId="urn:microsoft.com/office/officeart/2005/8/layout/cycle4"/>
    <dgm:cxn modelId="{C9AB5024-C3BB-410D-8235-10A5D8EA2D51}" type="presParOf" srcId="{326C5A99-DF2D-495C-B97F-24F262117D89}" destId="{BA816E92-F8D3-456A-B9DE-F3E74F16AD64}" srcOrd="2" destOrd="0" presId="urn:microsoft.com/office/officeart/2005/8/layout/cycle4"/>
    <dgm:cxn modelId="{4E765B84-6550-4C84-BF00-6F6FD50A3693}" type="presParOf" srcId="{BA816E92-F8D3-456A-B9DE-F3E74F16AD64}" destId="{364A84BB-9C58-4FB0-AE44-9B131B3CA43E}" srcOrd="0" destOrd="0" presId="urn:microsoft.com/office/officeart/2005/8/layout/cycle4"/>
    <dgm:cxn modelId="{70724315-A54D-4136-A1B5-E83016566528}" type="presParOf" srcId="{BA816E92-F8D3-456A-B9DE-F3E74F16AD64}" destId="{19E5AB01-7165-44B1-A5FC-49A62F2E0BC1}" srcOrd="1" destOrd="0" presId="urn:microsoft.com/office/officeart/2005/8/layout/cycle4"/>
    <dgm:cxn modelId="{3ECDDA05-EF64-4DC8-A92A-7B1F7A12392C}" type="presParOf" srcId="{326C5A99-DF2D-495C-B97F-24F262117D89}" destId="{C7C4B9C1-4BE5-422E-B8D5-80E9872479A3}" srcOrd="3" destOrd="0" presId="urn:microsoft.com/office/officeart/2005/8/layout/cycle4"/>
    <dgm:cxn modelId="{7B031422-FBA0-4517-A701-82149D00BAB2}" type="presParOf" srcId="{C7C4B9C1-4BE5-422E-B8D5-80E9872479A3}" destId="{0992389C-8131-439D-98B4-8FCB5FADC201}" srcOrd="0" destOrd="0" presId="urn:microsoft.com/office/officeart/2005/8/layout/cycle4"/>
    <dgm:cxn modelId="{AC6BE7E3-90E2-48D7-A261-926B3FBEF544}" type="presParOf" srcId="{C7C4B9C1-4BE5-422E-B8D5-80E9872479A3}" destId="{CB7A3CBC-CB79-4408-BF07-6DE7326C702E}" srcOrd="1" destOrd="0" presId="urn:microsoft.com/office/officeart/2005/8/layout/cycle4"/>
    <dgm:cxn modelId="{CBD9308B-54B8-45CD-8643-2E88B89D42C5}" type="presParOf" srcId="{326C5A99-DF2D-495C-B97F-24F262117D89}" destId="{C503FF53-516B-4FF2-8C70-51F084F50212}" srcOrd="4" destOrd="0" presId="urn:microsoft.com/office/officeart/2005/8/layout/cycle4"/>
    <dgm:cxn modelId="{8631C669-4654-41AF-A8E4-48D1DF3AD6A9}" type="presParOf" srcId="{1568536E-90C0-4976-8464-5F6F98C9160F}" destId="{677E6A2F-7969-407E-AF9C-16ABB9641519}" srcOrd="1" destOrd="0" presId="urn:microsoft.com/office/officeart/2005/8/layout/cycle4"/>
    <dgm:cxn modelId="{65960BF5-BD37-4274-9645-AFC534832009}" type="presParOf" srcId="{677E6A2F-7969-407E-AF9C-16ABB9641519}" destId="{2B942E7F-D0CA-4B77-AE22-7C29B50692EB}" srcOrd="0" destOrd="0" presId="urn:microsoft.com/office/officeart/2005/8/layout/cycle4"/>
    <dgm:cxn modelId="{ED3F303E-CC81-499C-8840-49241464C93F}" type="presParOf" srcId="{677E6A2F-7969-407E-AF9C-16ABB9641519}" destId="{2D0BB1BC-7E8C-4168-BDB6-7B6141617B11}" srcOrd="1" destOrd="0" presId="urn:microsoft.com/office/officeart/2005/8/layout/cycle4"/>
    <dgm:cxn modelId="{A6075621-D021-42B6-895B-2956EA2235D8}" type="presParOf" srcId="{677E6A2F-7969-407E-AF9C-16ABB9641519}" destId="{F22EED09-7540-44E1-BE87-A9FE8481D5DC}" srcOrd="2" destOrd="0" presId="urn:microsoft.com/office/officeart/2005/8/layout/cycle4"/>
    <dgm:cxn modelId="{5D0B6C98-4B76-48F6-A81C-7AB6C5A61C93}" type="presParOf" srcId="{677E6A2F-7969-407E-AF9C-16ABB9641519}" destId="{1BCCC765-C689-43A8-8C97-82921260EC09}" srcOrd="3" destOrd="0" presId="urn:microsoft.com/office/officeart/2005/8/layout/cycle4"/>
    <dgm:cxn modelId="{F0B77135-9BF2-47F9-9B72-0F4ED4FC28AE}" type="presParOf" srcId="{677E6A2F-7969-407E-AF9C-16ABB9641519}" destId="{EF430EE3-9691-4F19-BAE3-DE71A9AC2C1E}" srcOrd="4" destOrd="0" presId="urn:microsoft.com/office/officeart/2005/8/layout/cycle4"/>
    <dgm:cxn modelId="{F78DE913-014F-4920-9146-8D46A59E78F5}" type="presParOf" srcId="{1568536E-90C0-4976-8464-5F6F98C9160F}" destId="{00D53782-6401-4862-A7C9-C8439B90AF92}" srcOrd="2" destOrd="0" presId="urn:microsoft.com/office/officeart/2005/8/layout/cycle4"/>
    <dgm:cxn modelId="{A0B8D913-0B8F-41E8-9C7E-FA49CE803D9D}" type="presParOf" srcId="{1568536E-90C0-4976-8464-5F6F98C9160F}" destId="{C75850BC-2B63-442E-9ABF-5F2451469FA6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4A84BB-9C58-4FB0-AE44-9B131B3CA43E}">
      <dsp:nvSpPr>
        <dsp:cNvPr id="0" name=""/>
        <dsp:cNvSpPr/>
      </dsp:nvSpPr>
      <dsp:spPr>
        <a:xfrm>
          <a:off x="4175906" y="3256468"/>
          <a:ext cx="4277041" cy="2239196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228600" lvl="1" indent="-228600" algn="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2400" kern="1200" dirty="0" smtClean="0"/>
            <a:t>Най-разпространени споделени услуги са </a:t>
          </a:r>
          <a:r>
            <a:rPr lang="bg-BG" sz="2400" i="1" kern="1200" dirty="0" smtClean="0"/>
            <a:t>настаняване</a:t>
          </a:r>
          <a:r>
            <a:rPr lang="bg-BG" sz="2400" kern="1200" dirty="0" smtClean="0"/>
            <a:t> и пътуване</a:t>
          </a:r>
          <a:endParaRPr lang="bg-BG" sz="2400" b="1" kern="1200" dirty="0"/>
        </a:p>
      </dsp:txBody>
      <dsp:txXfrm>
        <a:off x="5508207" y="3865455"/>
        <a:ext cx="2895553" cy="1581021"/>
      </dsp:txXfrm>
    </dsp:sp>
    <dsp:sp modelId="{0992389C-8131-439D-98B4-8FCB5FADC201}">
      <dsp:nvSpPr>
        <dsp:cNvPr id="0" name=""/>
        <dsp:cNvSpPr/>
      </dsp:nvSpPr>
      <dsp:spPr>
        <a:xfrm>
          <a:off x="-77349" y="3223119"/>
          <a:ext cx="4347925" cy="2305894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2400" kern="1200" dirty="0" smtClean="0"/>
            <a:t>Икономика на споделяне навлиза в туризма</a:t>
          </a:r>
          <a:endParaRPr lang="bg-BG" sz="2400" b="1" kern="1200" dirty="0"/>
        </a:p>
      </dsp:txBody>
      <dsp:txXfrm>
        <a:off x="-26696" y="3850246"/>
        <a:ext cx="2942242" cy="1628115"/>
      </dsp:txXfrm>
    </dsp:sp>
    <dsp:sp modelId="{F114492E-0C7B-48FA-9CDA-40B436B1CC4C}">
      <dsp:nvSpPr>
        <dsp:cNvPr id="0" name=""/>
        <dsp:cNvSpPr/>
      </dsp:nvSpPr>
      <dsp:spPr>
        <a:xfrm>
          <a:off x="4032458" y="-25396"/>
          <a:ext cx="4519732" cy="2140732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228600" lvl="1" indent="-228600" algn="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2400" kern="1200" dirty="0" smtClean="0"/>
            <a:t>Трансформация от масовите към стандартизирани форми</a:t>
          </a:r>
          <a:endParaRPr lang="bg-BG" sz="2400" b="1" kern="1200" dirty="0"/>
        </a:p>
      </dsp:txBody>
      <dsp:txXfrm>
        <a:off x="5435403" y="21629"/>
        <a:ext cx="3069762" cy="1511499"/>
      </dsp:txXfrm>
    </dsp:sp>
    <dsp:sp modelId="{BA8C984A-79A3-445B-A5F5-2D47C1CA8215}">
      <dsp:nvSpPr>
        <dsp:cNvPr id="0" name=""/>
        <dsp:cNvSpPr/>
      </dsp:nvSpPr>
      <dsp:spPr>
        <a:xfrm>
          <a:off x="-3" y="-25396"/>
          <a:ext cx="4318869" cy="2148535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228600" lvl="1" indent="-228600" algn="l" defTabSz="1066800">
            <a:lnSpc>
              <a:spcPct val="8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bg-BG" sz="2400" kern="1200" dirty="0" smtClean="0"/>
            <a:t>Туристическата индустрия се променя непрестанно и динамично</a:t>
          </a:r>
          <a:endParaRPr lang="bg-BG" sz="1800" b="1" kern="1200" dirty="0"/>
        </a:p>
      </dsp:txBody>
      <dsp:txXfrm>
        <a:off x="47193" y="21800"/>
        <a:ext cx="2928816" cy="1517009"/>
      </dsp:txXfrm>
    </dsp:sp>
    <dsp:sp modelId="{2B942E7F-D0CA-4B77-AE22-7C29B50692EB}">
      <dsp:nvSpPr>
        <dsp:cNvPr id="0" name=""/>
        <dsp:cNvSpPr/>
      </dsp:nvSpPr>
      <dsp:spPr>
        <a:xfrm>
          <a:off x="1652275" y="317952"/>
          <a:ext cx="2821835" cy="2265897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400" kern="1200" dirty="0" smtClean="0"/>
            <a:t>Достига 80% </a:t>
          </a:r>
          <a:r>
            <a:rPr lang="bg-BG" sz="2400" kern="1200" smtClean="0"/>
            <a:t>от т.нар. зрели пазари</a:t>
          </a:r>
          <a:endParaRPr lang="bg-BG" sz="2400" b="1" kern="1200" dirty="0"/>
        </a:p>
      </dsp:txBody>
      <dsp:txXfrm>
        <a:off x="2478771" y="981618"/>
        <a:ext cx="1995339" cy="1602231"/>
      </dsp:txXfrm>
    </dsp:sp>
    <dsp:sp modelId="{2D0BB1BC-7E8C-4168-BDB6-7B6141617B11}">
      <dsp:nvSpPr>
        <dsp:cNvPr id="0" name=""/>
        <dsp:cNvSpPr/>
      </dsp:nvSpPr>
      <dsp:spPr>
        <a:xfrm rot="5400000">
          <a:off x="4526440" y="132907"/>
          <a:ext cx="2265897" cy="2636394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36000" bIns="170688" numCol="1" spcCol="1270" anchor="ctr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400" kern="1200" dirty="0" smtClean="0"/>
            <a:t>Airbnb, 9Flats, Uber, и Lyft</a:t>
          </a:r>
          <a:endParaRPr lang="bg-BG" sz="2400" b="1" kern="1200" dirty="0"/>
        </a:p>
      </dsp:txBody>
      <dsp:txXfrm rot="-5400000">
        <a:off x="4341192" y="981821"/>
        <a:ext cx="1864212" cy="1602231"/>
      </dsp:txXfrm>
    </dsp:sp>
    <dsp:sp modelId="{F22EED09-7540-44E1-BE87-A9FE8481D5DC}">
      <dsp:nvSpPr>
        <dsp:cNvPr id="0" name=""/>
        <dsp:cNvSpPr/>
      </dsp:nvSpPr>
      <dsp:spPr>
        <a:xfrm rot="10800000">
          <a:off x="4341191" y="2636190"/>
          <a:ext cx="2636394" cy="2265897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400" kern="1200" dirty="0" smtClean="0"/>
            <a:t>      </a:t>
          </a:r>
          <a:r>
            <a:rPr lang="en-US" sz="2400" kern="1200" dirty="0" smtClean="0"/>
            <a:t>11</a:t>
          </a:r>
          <a:r>
            <a:rPr lang="bg-BG" sz="2400" kern="1200" dirty="0" smtClean="0"/>
            <a:t>7 млн. нощувки и 5.5 млрд. долара</a:t>
          </a:r>
          <a:endParaRPr lang="bg-BG" sz="2400" b="1" kern="1200" dirty="0"/>
        </a:p>
      </dsp:txBody>
      <dsp:txXfrm rot="10800000">
        <a:off x="4341191" y="2636190"/>
        <a:ext cx="1864212" cy="1602231"/>
      </dsp:txXfrm>
    </dsp:sp>
    <dsp:sp modelId="{1BCCC765-C689-43A8-8C97-82921260EC09}">
      <dsp:nvSpPr>
        <dsp:cNvPr id="0" name=""/>
        <dsp:cNvSpPr/>
      </dsp:nvSpPr>
      <dsp:spPr>
        <a:xfrm rot="16200000">
          <a:off x="1837523" y="2435703"/>
          <a:ext cx="2265897" cy="2666871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400" b="1" kern="1200" dirty="0" smtClean="0"/>
            <a:t>Тайм-  шеър хотелиер</a:t>
          </a:r>
          <a:endParaRPr lang="bg-BG" sz="2400" b="1" kern="1200" dirty="0"/>
        </a:p>
      </dsp:txBody>
      <dsp:txXfrm rot="5400000">
        <a:off x="2418144" y="2636190"/>
        <a:ext cx="1885763" cy="1602231"/>
      </dsp:txXfrm>
    </dsp:sp>
    <dsp:sp modelId="{00D53782-6401-4862-A7C9-C8439B90AF92}">
      <dsp:nvSpPr>
        <dsp:cNvPr id="0" name=""/>
        <dsp:cNvSpPr/>
      </dsp:nvSpPr>
      <dsp:spPr>
        <a:xfrm>
          <a:off x="3319353" y="1750627"/>
          <a:ext cx="1858237" cy="1509453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5850BC-2B63-442E-9ABF-5F2451469FA6}">
      <dsp:nvSpPr>
        <dsp:cNvPr id="0" name=""/>
        <dsp:cNvSpPr/>
      </dsp:nvSpPr>
      <dsp:spPr>
        <a:xfrm rot="10800000">
          <a:off x="3319353" y="1925146"/>
          <a:ext cx="1858237" cy="1683717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FFDD36-F6AC-4D87-8394-C23C7026D9AC}" type="datetimeFigureOut">
              <a:rPr lang="bg-BG" smtClean="0"/>
              <a:t>13.12.2023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4B6FB0-4766-49FE-B992-055388CE8B8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658399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4E4A5-945E-4AA5-A987-3F36A7CD0C31}" type="datetimeFigureOut">
              <a:rPr lang="bg-BG" smtClean="0"/>
              <a:t>13.12.2023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A52D7-FF3D-4FFD-BB48-A8D2B15B287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952396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4E4A5-945E-4AA5-A987-3F36A7CD0C31}" type="datetimeFigureOut">
              <a:rPr lang="bg-BG" smtClean="0"/>
              <a:t>13.12.2023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A52D7-FF3D-4FFD-BB48-A8D2B15B287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719808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4E4A5-945E-4AA5-A987-3F36A7CD0C31}" type="datetimeFigureOut">
              <a:rPr lang="bg-BG" smtClean="0"/>
              <a:t>13.12.2023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A52D7-FF3D-4FFD-BB48-A8D2B15B287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218085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4E4A5-945E-4AA5-A987-3F36A7CD0C31}" type="datetimeFigureOut">
              <a:rPr lang="bg-BG" smtClean="0"/>
              <a:t>13.12.2023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A52D7-FF3D-4FFD-BB48-A8D2B15B287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574859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4E4A5-945E-4AA5-A987-3F36A7CD0C31}" type="datetimeFigureOut">
              <a:rPr lang="bg-BG" smtClean="0"/>
              <a:t>13.12.2023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A52D7-FF3D-4FFD-BB48-A8D2B15B287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991914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4E4A5-945E-4AA5-A987-3F36A7CD0C31}" type="datetimeFigureOut">
              <a:rPr lang="bg-BG" smtClean="0"/>
              <a:t>13.12.2023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A52D7-FF3D-4FFD-BB48-A8D2B15B287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62536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4E4A5-945E-4AA5-A987-3F36A7CD0C31}" type="datetimeFigureOut">
              <a:rPr lang="bg-BG" smtClean="0"/>
              <a:t>13.12.2023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A52D7-FF3D-4FFD-BB48-A8D2B15B287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849717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4E4A5-945E-4AA5-A987-3F36A7CD0C31}" type="datetimeFigureOut">
              <a:rPr lang="bg-BG" smtClean="0"/>
              <a:t>13.12.2023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A52D7-FF3D-4FFD-BB48-A8D2B15B287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157031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4E4A5-945E-4AA5-A987-3F36A7CD0C31}" type="datetimeFigureOut">
              <a:rPr lang="bg-BG" smtClean="0"/>
              <a:t>13.12.2023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A52D7-FF3D-4FFD-BB48-A8D2B15B287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924835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4E4A5-945E-4AA5-A987-3F36A7CD0C31}" type="datetimeFigureOut">
              <a:rPr lang="bg-BG" smtClean="0"/>
              <a:t>13.12.2023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A52D7-FF3D-4FFD-BB48-A8D2B15B287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946936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4E4A5-945E-4AA5-A987-3F36A7CD0C31}" type="datetimeFigureOut">
              <a:rPr lang="bg-BG" smtClean="0"/>
              <a:t>13.12.2023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A52D7-FF3D-4FFD-BB48-A8D2B15B287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85958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E4E4A5-945E-4AA5-A987-3F36A7CD0C31}" type="datetimeFigureOut">
              <a:rPr lang="bg-BG" smtClean="0"/>
              <a:t>13.12.2023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EA52D7-FF3D-4FFD-BB48-A8D2B15B287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416790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tint val="80000"/>
                <a:satMod val="300000"/>
              </a:schemeClr>
            </a:gs>
            <a:gs pos="100000">
              <a:schemeClr val="bg2">
                <a:lumMod val="5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323528" y="1196752"/>
            <a:ext cx="8458200" cy="3888432"/>
          </a:xfrm>
          <a:gradFill flip="none" rotWithShape="1">
            <a:gsLst>
              <a:gs pos="62000">
                <a:schemeClr val="tx2">
                  <a:lumMod val="60000"/>
                  <a:lumOff val="40000"/>
                </a:schemeClr>
              </a:gs>
              <a:gs pos="0">
                <a:schemeClr val="tx2">
                  <a:lumMod val="75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2700000" scaled="1"/>
            <a:tileRect/>
          </a:gradFill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Проучване на състоянието и перспективите за развитие на споделеното настаняване в черноморските туристически райони на България. (По примера на Airbnb)</a:t>
            </a:r>
            <a:endParaRPr lang="bg-BG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0" y="216024"/>
            <a:ext cx="9144000" cy="836712"/>
          </a:xfrm>
          <a:gradFill flip="none" rotWithShape="1">
            <a:gsLst>
              <a:gs pos="100000">
                <a:schemeClr val="tx2">
                  <a:lumMod val="75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0"/>
            <a:tileRect l="-100000" t="-100000"/>
          </a:gradFill>
          <a:ln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spcBef>
                <a:spcPts val="0"/>
              </a:spcBef>
            </a:pPr>
            <a:endParaRPr lang="bg-BG" sz="1000" b="1" dirty="0" smtClean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bg-BG" sz="28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ПРОЕКТ </a:t>
            </a:r>
            <a:r>
              <a:rPr lang="bg-BG" sz="28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№ НИХ-469/2022 г.</a:t>
            </a:r>
            <a:endParaRPr lang="bg-BG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лавие 2"/>
          <p:cNvSpPr txBox="1">
            <a:spLocks/>
          </p:cNvSpPr>
          <p:nvPr/>
        </p:nvSpPr>
        <p:spPr>
          <a:xfrm>
            <a:off x="323528" y="5229200"/>
            <a:ext cx="8458200" cy="1323999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5">
                  <a:lumMod val="40000"/>
                  <a:lumOff val="6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/>
          <a:effectLst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bg-BG" sz="2800" b="1" i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bg-BG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Ръководител: </a:t>
            </a:r>
            <a:r>
              <a:rPr lang="bg-BG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Доц</a:t>
            </a:r>
            <a:r>
              <a:rPr lang="bg-BG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bg-BG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д-р Елена Дамянова Илиева</a:t>
            </a:r>
            <a:endParaRPr kumimoji="0" lang="bg-BG" sz="2800" b="1" i="1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906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-9988" y="5439"/>
            <a:ext cx="9144000" cy="1119306"/>
          </a:xfr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1002">
            <a:schemeClr val="lt2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Основни резултати: </a:t>
            </a:r>
            <a:br>
              <a:rPr lang="ru-RU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</a:br>
            <a:r>
              <a:rPr lang="ru-RU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по </a:t>
            </a:r>
            <a:r>
              <a:rPr lang="ru-RU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Дейност </a:t>
            </a:r>
            <a:r>
              <a:rPr lang="ru-RU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1 </a:t>
            </a:r>
            <a:endParaRPr lang="ru-RU" sz="3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0" y="1124745"/>
            <a:ext cx="9144000" cy="5733255"/>
          </a:xfrm>
          <a:ln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4"/>
          </a:lnRef>
          <a:fillRef idx="1003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g-BG" sz="2200" b="1" dirty="0" smtClean="0"/>
              <a:t>Разработени анкетни </a:t>
            </a:r>
            <a:r>
              <a:rPr lang="bg-BG" sz="2200" b="1" dirty="0"/>
              <a:t>карти </a:t>
            </a:r>
            <a:r>
              <a:rPr lang="bg-BG" sz="2200" b="1" dirty="0" smtClean="0"/>
              <a:t>въз </a:t>
            </a:r>
            <a:r>
              <a:rPr lang="bg-BG" sz="2200" b="1" dirty="0"/>
              <a:t>основа на онлайн въпросник </a:t>
            </a:r>
            <a:r>
              <a:rPr lang="bg-BG" sz="2200" dirty="0"/>
              <a:t>сред потенциални и действителни гости и домакини на споделено </a:t>
            </a:r>
            <a:r>
              <a:rPr lang="bg-BG" sz="2200" dirty="0" smtClean="0"/>
              <a:t>настаняване: разпространени </a:t>
            </a:r>
            <a:r>
              <a:rPr lang="bg-BG" sz="2200" dirty="0"/>
              <a:t>в периода 01.03.2023 г. - 30.04.2023 г. и </a:t>
            </a:r>
            <a:r>
              <a:rPr lang="bg-BG" sz="2200" dirty="0" smtClean="0"/>
              <a:t>конструирани </a:t>
            </a:r>
            <a:r>
              <a:rPr lang="bg-BG" sz="2200" dirty="0"/>
              <a:t>с помощта на </a:t>
            </a:r>
            <a:r>
              <a:rPr lang="bg-BG" sz="2200" dirty="0" smtClean="0"/>
              <a:t>Google </a:t>
            </a:r>
            <a:r>
              <a:rPr lang="bg-BG" sz="2200" dirty="0"/>
              <a:t>Forms Questionnaire</a:t>
            </a:r>
            <a:r>
              <a:rPr lang="bg-BG" sz="2200" dirty="0" smtClean="0"/>
              <a:t>.</a:t>
            </a:r>
          </a:p>
          <a:p>
            <a:r>
              <a:rPr lang="bg-BG" sz="2200" b="1" dirty="0" smtClean="0"/>
              <a:t>Канали за разпространение</a:t>
            </a:r>
            <a:r>
              <a:rPr lang="bg-BG" sz="2200" dirty="0" smtClean="0"/>
              <a:t>: социални </a:t>
            </a:r>
            <a:r>
              <a:rPr lang="bg-BG" sz="2200" dirty="0"/>
              <a:t>медии (Facebook); свързани социални групи за предлагане и търсене на настаняване от физически лица в областите Варна и Бургас; неправителствени организации в туристическата </a:t>
            </a:r>
            <a:r>
              <a:rPr lang="bg-BG" sz="2200" dirty="0" smtClean="0"/>
              <a:t>индустрия; </a:t>
            </a:r>
            <a:r>
              <a:rPr lang="bg-BG" sz="2200" dirty="0"/>
              <a:t>две студентски организации </a:t>
            </a:r>
            <a:r>
              <a:rPr lang="bg-BG" sz="2200" dirty="0" smtClean="0"/>
              <a:t>в два </a:t>
            </a:r>
            <a:r>
              <a:rPr lang="bg-BG" sz="2200" dirty="0"/>
              <a:t>университета </a:t>
            </a:r>
            <a:r>
              <a:rPr lang="bg-BG" sz="2200" dirty="0" smtClean="0"/>
              <a:t>/</a:t>
            </a:r>
            <a:r>
              <a:rPr lang="bg-BG" sz="2200" dirty="0"/>
              <a:t>Икономически университет – </a:t>
            </a:r>
            <a:r>
              <a:rPr lang="bg-BG" sz="2200" dirty="0" smtClean="0"/>
              <a:t>Варна и Университет </a:t>
            </a:r>
            <a:r>
              <a:rPr lang="bg-BG" sz="2200" dirty="0"/>
              <a:t>„Проф. д-р Асен Златаров“/; специализирани платформи за споделено настаняване (Airbnb.com); неспециализирани платформи, свързани с </a:t>
            </a:r>
            <a:r>
              <a:rPr lang="bg-BG" sz="2200" dirty="0" smtClean="0"/>
              <a:t>туризма (</a:t>
            </a:r>
            <a:r>
              <a:rPr lang="bg-BG" sz="2200" dirty="0"/>
              <a:t>Booking.com, Pochivka.bg, Rooms.bg); платформи, които не са свързани с туризма, но предлагат споделено настаняване (Olx.bg).</a:t>
            </a:r>
          </a:p>
          <a:p>
            <a:r>
              <a:rPr lang="bg-BG" sz="2200" b="1" dirty="0"/>
              <a:t>Резултатите от проучването са </a:t>
            </a:r>
            <a:r>
              <a:rPr lang="bg-BG" sz="2200" b="1" dirty="0" smtClean="0"/>
              <a:t>обработени </a:t>
            </a:r>
            <a:r>
              <a:rPr lang="bg-BG" sz="2200" dirty="0" smtClean="0"/>
              <a:t>чрез статистическия </a:t>
            </a:r>
            <a:r>
              <a:rPr lang="bg-BG" sz="2200" dirty="0"/>
              <a:t>софтуерен пакет </a:t>
            </a:r>
            <a:r>
              <a:rPr lang="en-US" sz="2200" dirty="0" smtClean="0"/>
              <a:t>SPSS</a:t>
            </a:r>
            <a:r>
              <a:rPr lang="bg-BG" sz="2200" dirty="0"/>
              <a:t>:</a:t>
            </a:r>
            <a:r>
              <a:rPr lang="bg-BG" sz="2200" dirty="0" smtClean="0"/>
              <a:t> Приложени са </a:t>
            </a:r>
            <a:r>
              <a:rPr lang="bg-BG" sz="2200" dirty="0"/>
              <a:t>Хи-квадрат тест, техниката </a:t>
            </a:r>
            <a:r>
              <a:rPr lang="en-US" sz="2200" dirty="0"/>
              <a:t>Multiple Response </a:t>
            </a:r>
            <a:r>
              <a:rPr lang="bg-BG" sz="2200" dirty="0"/>
              <a:t>на софтуерния пакет </a:t>
            </a:r>
            <a:r>
              <a:rPr lang="en-US" sz="2200" dirty="0"/>
              <a:t>SPSS, както и </a:t>
            </a:r>
            <a:r>
              <a:rPr lang="bg-BG" sz="2200" dirty="0"/>
              <a:t>е изследван коефициентът на Крамер. </a:t>
            </a:r>
            <a:endParaRPr lang="bg-BG" sz="2200" b="1" dirty="0" smtClean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86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-9988" y="5439"/>
            <a:ext cx="9144000" cy="1407337"/>
          </a:xfr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1002">
            <a:schemeClr val="lt2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Основни </a:t>
            </a:r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резултати </a:t>
            </a:r>
            <a:r>
              <a:rPr 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/>
            </a:r>
            <a:br>
              <a:rPr 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по </a:t>
            </a:r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Д</a:t>
            </a:r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ейност 2</a:t>
            </a:r>
            <a:b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3200" i="1" dirty="0" smtClean="0">
                <a:solidFill>
                  <a:schemeClr val="tx1"/>
                </a:solidFill>
                <a:cs typeface="Times New Roman" pitchFamily="18" charset="0"/>
              </a:rPr>
              <a:t>Публикации</a:t>
            </a:r>
            <a:endParaRPr lang="bg-BG" sz="3000" i="1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72608"/>
          </a:xfrm>
          <a:ln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4"/>
          </a:lnRef>
          <a:fillRef idx="1003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bg-BG" dirty="0"/>
              <a:t>1. </a:t>
            </a:r>
            <a:r>
              <a:rPr lang="en-US" dirty="0" err="1"/>
              <a:t>Ilieva</a:t>
            </a:r>
            <a:r>
              <a:rPr lang="en-US" dirty="0"/>
              <a:t>, E. (2023) Study of the Current State and Development of Sharing Economy in Bulgaria: Tourism Application Perspectives, </a:t>
            </a:r>
            <a:r>
              <a:rPr lang="en-US" b="1" dirty="0"/>
              <a:t>Economic Studies journal by the Economic Research Institute at the Bulgarian Academy of Sciences</a:t>
            </a:r>
            <a:r>
              <a:rPr lang="en-US" dirty="0"/>
              <a:t>, Sofia, in print, ISSN 0205-3292 (*** </a:t>
            </a:r>
            <a:r>
              <a:rPr lang="en-US" b="1" dirty="0"/>
              <a:t>SCOPUS</a:t>
            </a:r>
            <a:r>
              <a:rPr lang="en-US" dirty="0"/>
              <a:t>, Cite Score 2021 – 0.7, SJR 2021 – 0.219, SNIP 2021 – 0.559)</a:t>
            </a:r>
            <a:endParaRPr lang="bg-BG" dirty="0"/>
          </a:p>
          <a:p>
            <a:pPr marL="0" indent="0">
              <a:buNone/>
            </a:pPr>
            <a:r>
              <a:rPr lang="bg-BG" dirty="0"/>
              <a:t>2.</a:t>
            </a:r>
            <a:r>
              <a:rPr lang="en-US" dirty="0"/>
              <a:t> </a:t>
            </a:r>
            <a:r>
              <a:rPr lang="en-US" dirty="0" err="1"/>
              <a:t>Ilieva</a:t>
            </a:r>
            <a:r>
              <a:rPr lang="en-US" dirty="0"/>
              <a:t>, E. (2023) P2P-accommodation state and development perspectives in seaside tourism: the Bulgarian guest perception, </a:t>
            </a:r>
            <a:r>
              <a:rPr lang="en-US" b="1" dirty="0"/>
              <a:t>Advances in Hospitality and Tourism Research (AHTR)</a:t>
            </a:r>
            <a:r>
              <a:rPr lang="en-US" dirty="0"/>
              <a:t>, An International Journal of </a:t>
            </a:r>
            <a:r>
              <a:rPr lang="en-US" dirty="0" err="1"/>
              <a:t>Akdeniz</a:t>
            </a:r>
            <a:r>
              <a:rPr lang="en-US" dirty="0"/>
              <a:t> University, Tourism Faculty, under review, (*** </a:t>
            </a:r>
            <a:r>
              <a:rPr lang="en-US" b="1" dirty="0"/>
              <a:t>SCOPUS</a:t>
            </a:r>
            <a:r>
              <a:rPr lang="en-US" dirty="0"/>
              <a:t>, Cite Score 2022 – 1.6, SJR 2022 – 0.323, SNIP 2022 – 0.441)</a:t>
            </a:r>
            <a:endParaRPr lang="bg-BG" dirty="0"/>
          </a:p>
          <a:p>
            <a:pPr marL="0" indent="0">
              <a:buNone/>
            </a:pPr>
            <a:r>
              <a:rPr lang="bg-BG" dirty="0"/>
              <a:t>3. Илиева, Е. (2023) Проучване на платформите за споделено настаняване в българските Черноморски туристически райони, Международна научна конференция и 16-и Черноморски туристически форум „Съвременният туризъм – преосмисляне на възможности и модели за развитие“, 29 - 30 септември 2023 г., изд. Наука и икономика – ИУ Варна, с. 196-208, ISBN 978-954-21-1161-0.</a:t>
            </a:r>
          </a:p>
          <a:p>
            <a:pPr marL="0" indent="0">
              <a:buNone/>
            </a:pPr>
            <a:r>
              <a:rPr lang="bg-BG" dirty="0"/>
              <a:t>4. Илиева, Е., Янева, К. (2023) Споделеното настаняване в контекста на MICE туризма, Международна научна конференция "Туризъм, образование, бизнес", 06 - 07 октомври 2023 г., под печат.</a:t>
            </a:r>
          </a:p>
          <a:p>
            <a:pPr marL="0" indent="0">
              <a:buNone/>
            </a:pPr>
            <a:endParaRPr lang="bg-BG" dirty="0"/>
          </a:p>
          <a:p>
            <a:endParaRPr lang="bg-BG" dirty="0" smtClean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212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-9988" y="5439"/>
            <a:ext cx="9144000" cy="1767377"/>
          </a:xfr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1002">
            <a:schemeClr val="lt2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Основни </a:t>
            </a:r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резултати </a:t>
            </a:r>
            <a:r>
              <a:rPr 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/>
            </a:r>
            <a:br>
              <a:rPr 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по </a:t>
            </a:r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Д</a:t>
            </a:r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ейност 2</a:t>
            </a:r>
            <a:b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3200" i="1" dirty="0" smtClean="0">
                <a:solidFill>
                  <a:schemeClr val="tx1"/>
                </a:solidFill>
                <a:cs typeface="Times New Roman" pitchFamily="18" charset="0"/>
              </a:rPr>
              <a:t>Научни форуми</a:t>
            </a:r>
            <a:endParaRPr lang="bg-BG" sz="3000" i="1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0" y="1772816"/>
            <a:ext cx="9144000" cy="5112568"/>
          </a:xfrm>
          <a:ln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4"/>
          </a:lnRef>
          <a:fillRef idx="1003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bg-BG" dirty="0"/>
              <a:t>1. Международна научна конференция „Съвременният туризъм – преосмисляне на възможности и модели за развитие“, Колеж по туризъм – Варна, 29 септември 2023 г.</a:t>
            </a:r>
          </a:p>
          <a:p>
            <a:pPr marL="0" indent="0" algn="just">
              <a:buNone/>
            </a:pPr>
            <a:r>
              <a:rPr lang="bg-BG" dirty="0"/>
              <a:t>2. 16-и Черноморски туристически форум “К. К. „СВ. СВ. КОНСТАНТИН И ЕЛЕНА“ - МОДЕЛИ ЗА РАЗВИТИЕ НА ТУРИЗЪМ В ЧЕТИРИ СЕЗОНА”, Място на провеждане: Аквахаус Хотел &amp; СПА, к. к. „Св. св. Константин и Елена“, 30 септември 2023 г.</a:t>
            </a:r>
          </a:p>
          <a:p>
            <a:pPr marL="0" indent="0" algn="just">
              <a:buNone/>
            </a:pPr>
            <a:r>
              <a:rPr lang="bg-BG" dirty="0"/>
              <a:t>3. Международна научна конференция "Туризъм, образование, бизнес", 06 - 07 октомври 2023 г.</a:t>
            </a:r>
          </a:p>
          <a:p>
            <a:pPr marL="0" indent="0">
              <a:buNone/>
            </a:pPr>
            <a:endParaRPr lang="bg-BG" dirty="0"/>
          </a:p>
          <a:p>
            <a:endParaRPr lang="bg-BG" dirty="0" smtClean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678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-9988" y="5439"/>
            <a:ext cx="9144000" cy="1191313"/>
          </a:xfr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1002">
            <a:schemeClr val="lt2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Основни </a:t>
            </a:r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резултати </a:t>
            </a:r>
            <a:r>
              <a:rPr 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/>
            </a:r>
            <a:br>
              <a:rPr 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по </a:t>
            </a:r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Д</a:t>
            </a:r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ейност 3</a:t>
            </a:r>
            <a:b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3200" i="1" dirty="0" smtClean="0">
                <a:solidFill>
                  <a:schemeClr val="tx1"/>
                </a:solidFill>
                <a:cs typeface="Times New Roman" pitchFamily="18" charset="0"/>
              </a:rPr>
              <a:t>Студенти</a:t>
            </a:r>
            <a:endParaRPr lang="bg-BG" sz="30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616624"/>
          </a:xfrm>
          <a:ln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4"/>
          </a:lnRef>
          <a:fillRef idx="1003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bg-BG" sz="3700" b="1" dirty="0"/>
              <a:t>Публикации:</a:t>
            </a:r>
          </a:p>
          <a:p>
            <a:pPr marL="0" indent="0" algn="just">
              <a:buNone/>
            </a:pPr>
            <a:r>
              <a:rPr lang="bg-BG" dirty="0"/>
              <a:t>1</a:t>
            </a:r>
            <a:r>
              <a:rPr lang="bg-BG" sz="3300" dirty="0"/>
              <a:t>. Анна Торбанова - Т949. 2023. “Състояние, развитие и перспективи на платформите за споделено настаняване на българския пазар, по примера на Kvartiri.bg”, сборник доклади Студентска научна конференция на Факултет по обществени науки, 11 май 2023 г., под печат.</a:t>
            </a:r>
          </a:p>
          <a:p>
            <a:pPr marL="0" indent="0" algn="just">
              <a:buNone/>
            </a:pPr>
            <a:r>
              <a:rPr lang="bg-BG" sz="3300" dirty="0"/>
              <a:t>2. Айше Смаил - Т937. 2023. “Състояние, развитие и перспективи на платформите за споделено настаняване на българския пазар, по примера на Olx.bg”, сборник доклади Студентска научна конференция на Факултет по обществени науки, 11 май 2023 г., под печат.</a:t>
            </a:r>
          </a:p>
          <a:p>
            <a:r>
              <a:rPr lang="bg-BG" sz="3700" b="1" dirty="0"/>
              <a:t>Участие в научни форуми: </a:t>
            </a:r>
          </a:p>
          <a:p>
            <a:pPr marL="0" indent="0" algn="just">
              <a:buNone/>
            </a:pPr>
            <a:r>
              <a:rPr lang="bg-BG" dirty="0"/>
              <a:t>1. </a:t>
            </a:r>
            <a:r>
              <a:rPr lang="bg-BG" sz="3300" dirty="0"/>
              <a:t>Международна научна конференция "Туризъм, образование, бизнес", 06 - 07 октомври 2023 г.</a:t>
            </a:r>
          </a:p>
          <a:p>
            <a:pPr marL="0" indent="0">
              <a:buNone/>
            </a:pPr>
            <a:endParaRPr lang="bg-BG" dirty="0"/>
          </a:p>
          <a:p>
            <a:endParaRPr lang="bg-BG" dirty="0" smtClean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245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-9988" y="5439"/>
            <a:ext cx="9144000" cy="1191313"/>
          </a:xfr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1002">
            <a:schemeClr val="lt2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Основни </a:t>
            </a:r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резултати </a:t>
            </a:r>
            <a:r>
              <a:rPr 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/>
            </a:r>
            <a:br>
              <a:rPr 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по </a:t>
            </a:r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Д</a:t>
            </a:r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ейност 4</a:t>
            </a:r>
            <a:endParaRPr lang="bg-BG" sz="30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616624"/>
          </a:xfrm>
          <a:ln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4"/>
          </a:lnRef>
          <a:fillRef idx="1003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bg-BG" sz="3700" b="1" dirty="0" smtClean="0"/>
              <a:t>Монография:</a:t>
            </a:r>
          </a:p>
          <a:p>
            <a:pPr marL="0" indent="0" algn="ctr">
              <a:buNone/>
            </a:pPr>
            <a:endParaRPr lang="bg-BG" sz="3700" b="1" dirty="0"/>
          </a:p>
          <a:p>
            <a:pPr marL="0" indent="0" algn="ctr">
              <a:buNone/>
            </a:pPr>
            <a:r>
              <a:rPr lang="bg-BG" dirty="0" smtClean="0"/>
              <a:t>Състояние </a:t>
            </a:r>
            <a:r>
              <a:rPr lang="bg-BG" dirty="0"/>
              <a:t>и перспективи за развитие на споделеното настаняване в българските черноморски туристически райони, София: Librum. ISBN </a:t>
            </a:r>
            <a:r>
              <a:rPr lang="bg-BG" dirty="0" smtClean="0"/>
              <a:t>978-619-7690-14-9, </a:t>
            </a:r>
            <a:r>
              <a:rPr lang="bg-BG" b="1" dirty="0" smtClean="0"/>
              <a:t>398 стр.</a:t>
            </a:r>
          </a:p>
          <a:p>
            <a:pPr marL="0" indent="0">
              <a:buNone/>
            </a:pPr>
            <a:endParaRPr lang="bg-BG" b="1" dirty="0"/>
          </a:p>
          <a:p>
            <a:pPr marL="0" indent="0">
              <a:buNone/>
            </a:pPr>
            <a:endParaRPr lang="bg-BG" dirty="0"/>
          </a:p>
          <a:p>
            <a:endParaRPr lang="bg-BG" dirty="0" smtClean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19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0" y="5440"/>
            <a:ext cx="9144000" cy="6879944"/>
          </a:xfrm>
          <a:ln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4"/>
          </a:lnRef>
          <a:fillRef idx="1003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bg-BG" b="1" dirty="0"/>
          </a:p>
          <a:p>
            <a:pPr marL="0" indent="0">
              <a:buNone/>
            </a:pPr>
            <a:endParaRPr lang="bg-BG" dirty="0"/>
          </a:p>
          <a:p>
            <a:endParaRPr lang="bg-BG" dirty="0" smtClean="0"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5440"/>
            <a:ext cx="6257925" cy="7010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246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2776"/>
          </a:xfr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1002">
            <a:schemeClr val="lt2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g-BG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БЛАГОДАРЯ ЗА ВНИМАНИЕТО!</a:t>
            </a:r>
            <a:endParaRPr lang="bg-BG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bg-BG" b="1" dirty="0" smtClean="0">
                <a:latin typeface="+mn-lt"/>
                <a:cs typeface="Times New Roman" pitchFamily="18" charset="0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351412"/>
            <a:ext cx="7776864" cy="2160240"/>
          </a:xfrm>
          <a:prstGeom prst="rect">
            <a:avLst/>
          </a:prstGeom>
        </p:spPr>
      </p:pic>
      <p:pic>
        <p:nvPicPr>
          <p:cNvPr id="5" name="Картина 2">
            <a:extLst>
              <a:ext uri="{FF2B5EF4-FFF2-40B4-BE49-F238E27FC236}">
                <a16:creationId xmlns="" xmlns:a16="http://schemas.microsoft.com/office/drawing/2014/main" id="{BCF036FB-FEA3-4AC0-8864-801E5EC9A2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43099"/>
            <a:ext cx="8032421" cy="28083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84874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-9988" y="5439"/>
            <a:ext cx="9144000" cy="1268760"/>
          </a:xfr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1002">
            <a:schemeClr val="lt2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3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Работен колектив</a:t>
            </a:r>
            <a:br>
              <a:rPr lang="ru-RU" sz="3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</a:br>
            <a:r>
              <a:rPr lang="ru-RU" sz="2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Преподаватели</a:t>
            </a:r>
            <a:endParaRPr lang="bg-BG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0" y="1274199"/>
            <a:ext cx="9144000" cy="5583801"/>
          </a:xfrm>
          <a:ln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4"/>
          </a:lnRef>
          <a:fillRef idx="1003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bg-BG" dirty="0" smtClean="0"/>
              <a:t>Доц. </a:t>
            </a:r>
            <a:r>
              <a:rPr lang="bg-BG" dirty="0"/>
              <a:t>д-р Елена Илиева, КТ, катедра „Икономика и управление на туристическото </a:t>
            </a:r>
            <a:r>
              <a:rPr lang="bg-BG" dirty="0" smtClean="0"/>
              <a:t>обслужване“</a:t>
            </a:r>
          </a:p>
          <a:p>
            <a:pPr>
              <a:spcAft>
                <a:spcPts val="600"/>
              </a:spcAft>
            </a:pPr>
            <a:r>
              <a:rPr lang="bg-BG" dirty="0" smtClean="0"/>
              <a:t>Доц</a:t>
            </a:r>
            <a:r>
              <a:rPr lang="bg-BG" dirty="0"/>
              <a:t>. д-р Веселина Атанасова, ФОН, катедра „Маркетинг и туризъм</a:t>
            </a:r>
            <a:r>
              <a:rPr lang="bg-BG" dirty="0" smtClean="0"/>
              <a:t>“ </a:t>
            </a:r>
          </a:p>
          <a:p>
            <a:pPr>
              <a:spcAft>
                <a:spcPts val="600"/>
              </a:spcAft>
            </a:pPr>
            <a:r>
              <a:rPr lang="bg-BG" dirty="0" smtClean="0"/>
              <a:t>Ас</a:t>
            </a:r>
            <a:r>
              <a:rPr lang="bg-BG" dirty="0"/>
              <a:t>. Катя Георгиева, КТ, катедра „Организация и технология на туристическото обслужване</a:t>
            </a:r>
            <a:r>
              <a:rPr lang="bg-BG" dirty="0" smtClean="0"/>
              <a:t>“ </a:t>
            </a:r>
          </a:p>
          <a:p>
            <a:pPr>
              <a:spcAft>
                <a:spcPts val="600"/>
              </a:spcAft>
            </a:pPr>
            <a:r>
              <a:rPr lang="bg-BG" dirty="0" smtClean="0"/>
              <a:t>Преп</a:t>
            </a:r>
            <a:r>
              <a:rPr lang="bg-BG" dirty="0"/>
              <a:t>. Катя Рихтер, КТ, катедра „Организация и технология на туристическото обслужване</a:t>
            </a:r>
            <a:r>
              <a:rPr lang="bg-BG" dirty="0" smtClean="0"/>
              <a:t>“</a:t>
            </a:r>
            <a:endParaRPr lang="bg-BG" b="1" dirty="0" smtClean="0">
              <a:cs typeface="Times New Roman" pitchFamily="18" charset="0"/>
            </a:endParaRPr>
          </a:p>
          <a:p>
            <a:pPr marL="0" indent="0">
              <a:buNone/>
            </a:pPr>
            <a:endParaRPr lang="bg-BG" b="1" dirty="0" smtClean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438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-9988" y="5439"/>
            <a:ext cx="9144000" cy="1268760"/>
          </a:xfr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1002">
            <a:schemeClr val="lt2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3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Работен колектив</a:t>
            </a:r>
            <a:br>
              <a:rPr lang="ru-RU" sz="3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</a:br>
            <a:r>
              <a:rPr lang="ru-RU" sz="2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Студенти</a:t>
            </a:r>
            <a:endParaRPr lang="bg-BG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0" y="1274199"/>
            <a:ext cx="9144000" cy="5583801"/>
          </a:xfrm>
          <a:ln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4"/>
          </a:lnRef>
          <a:fillRef idx="1003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bg-BG" b="1" dirty="0" smtClean="0"/>
              <a:t>Студенти </a:t>
            </a:r>
            <a:r>
              <a:rPr lang="bg-BG" b="1" dirty="0" smtClean="0"/>
              <a:t>трети </a:t>
            </a:r>
            <a:r>
              <a:rPr lang="bg-BG" b="1" dirty="0" smtClean="0"/>
              <a:t>курс</a:t>
            </a:r>
            <a:r>
              <a:rPr lang="bg-BG" b="1" dirty="0" smtClean="0"/>
              <a:t>:</a:t>
            </a:r>
            <a:r>
              <a:rPr lang="bg-BG" dirty="0"/>
              <a:t> Станка Атанасова, </a:t>
            </a:r>
            <a:r>
              <a:rPr lang="bg-BG" dirty="0" smtClean="0"/>
              <a:t>КТ; Сабрина </a:t>
            </a:r>
            <a:r>
              <a:rPr lang="bg-BG" dirty="0"/>
              <a:t>Арабова, </a:t>
            </a:r>
            <a:r>
              <a:rPr lang="bg-BG" dirty="0" smtClean="0"/>
              <a:t>КТ; Ангелинка </a:t>
            </a:r>
            <a:r>
              <a:rPr lang="bg-BG" dirty="0"/>
              <a:t>Георгиева, </a:t>
            </a:r>
            <a:r>
              <a:rPr lang="bg-BG" dirty="0" smtClean="0"/>
              <a:t>КТ.</a:t>
            </a:r>
          </a:p>
          <a:p>
            <a:r>
              <a:rPr lang="bg-BG" b="1" dirty="0" smtClean="0">
                <a:cs typeface="Times New Roman" pitchFamily="18" charset="0"/>
              </a:rPr>
              <a:t>Студенти </a:t>
            </a:r>
            <a:r>
              <a:rPr lang="bg-BG" b="1" dirty="0" smtClean="0">
                <a:cs typeface="Times New Roman" pitchFamily="18" charset="0"/>
              </a:rPr>
              <a:t>четвърти курс</a:t>
            </a:r>
            <a:r>
              <a:rPr lang="bg-BG" b="1" dirty="0" smtClean="0">
                <a:cs typeface="Times New Roman" pitchFamily="18" charset="0"/>
              </a:rPr>
              <a:t>: </a:t>
            </a:r>
            <a:r>
              <a:rPr lang="bg-BG" dirty="0"/>
              <a:t>Мерал Сюлейман, </a:t>
            </a:r>
            <a:r>
              <a:rPr lang="bg-BG" dirty="0" smtClean="0"/>
              <a:t>КТ; Осман </a:t>
            </a:r>
            <a:r>
              <a:rPr lang="bg-BG" dirty="0"/>
              <a:t>Осман, </a:t>
            </a:r>
            <a:r>
              <a:rPr lang="bg-BG" dirty="0" smtClean="0"/>
              <a:t>КТ; Нели </a:t>
            </a:r>
            <a:r>
              <a:rPr lang="bg-BG" dirty="0"/>
              <a:t>Анастасива, </a:t>
            </a:r>
            <a:r>
              <a:rPr lang="bg-BG" dirty="0" smtClean="0"/>
              <a:t>КТ; </a:t>
            </a:r>
            <a:r>
              <a:rPr lang="bg-BG" dirty="0"/>
              <a:t>Айсел Емурла, </a:t>
            </a:r>
            <a:r>
              <a:rPr lang="bg-BG" dirty="0" smtClean="0"/>
              <a:t>КТ.</a:t>
            </a:r>
          </a:p>
          <a:p>
            <a:r>
              <a:rPr lang="bg-BG" b="1" dirty="0" smtClean="0">
                <a:cs typeface="Times New Roman" pitchFamily="18" charset="0"/>
              </a:rPr>
              <a:t>Студенти </a:t>
            </a:r>
            <a:r>
              <a:rPr lang="bg-BG" b="1" dirty="0" smtClean="0">
                <a:cs typeface="Times New Roman" pitchFamily="18" charset="0"/>
              </a:rPr>
              <a:t>четвърти курс</a:t>
            </a:r>
            <a:r>
              <a:rPr lang="bg-BG" b="1" dirty="0" smtClean="0">
                <a:cs typeface="Times New Roman" pitchFamily="18" charset="0"/>
              </a:rPr>
              <a:t>: </a:t>
            </a:r>
            <a:r>
              <a:rPr lang="bg-BG" dirty="0"/>
              <a:t>Анна Торбанова, ФОН, </a:t>
            </a:r>
            <a:r>
              <a:rPr lang="bg-BG" dirty="0" smtClean="0"/>
              <a:t>Туризъм; Кристиана </a:t>
            </a:r>
            <a:r>
              <a:rPr lang="bg-BG" dirty="0"/>
              <a:t>Турнова, ФОН, </a:t>
            </a:r>
            <a:r>
              <a:rPr lang="bg-BG" dirty="0" smtClean="0"/>
              <a:t>Туризъм;</a:t>
            </a:r>
            <a:r>
              <a:rPr lang="bg-BG" dirty="0"/>
              <a:t> </a:t>
            </a:r>
            <a:r>
              <a:rPr lang="bg-BG" dirty="0" smtClean="0"/>
              <a:t>Ванеса </a:t>
            </a:r>
            <a:r>
              <a:rPr lang="bg-BG" dirty="0"/>
              <a:t>Стойкова, ФОН, </a:t>
            </a:r>
            <a:r>
              <a:rPr lang="bg-BG" dirty="0" smtClean="0"/>
              <a:t>Туризъм.</a:t>
            </a:r>
            <a:endParaRPr lang="bg-BG" b="1" dirty="0" smtClean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482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-9988" y="5439"/>
            <a:ext cx="9144000" cy="1268760"/>
          </a:xfr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1002">
            <a:schemeClr val="lt2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3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Параметри на </a:t>
            </a:r>
            <a:r>
              <a:rPr lang="ru-RU" sz="3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проекта</a:t>
            </a:r>
            <a:br>
              <a:rPr lang="ru-RU" sz="3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</a:br>
            <a:r>
              <a:rPr lang="ru-RU" sz="3400" i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Финансови</a:t>
            </a:r>
            <a:endParaRPr lang="bg-BG" sz="2800" i="1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0" y="1274199"/>
            <a:ext cx="9144000" cy="5583801"/>
          </a:xfrm>
          <a:ln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4"/>
          </a:lnRef>
          <a:fillRef idx="1003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bg-BG" b="1" dirty="0"/>
              <a:t>Обща стойност </a:t>
            </a:r>
            <a:r>
              <a:rPr lang="bg-BG" b="1" dirty="0" smtClean="0"/>
              <a:t>на </a:t>
            </a:r>
            <a:r>
              <a:rPr lang="bg-BG" b="1" dirty="0"/>
              <a:t>проекта</a:t>
            </a:r>
            <a:r>
              <a:rPr lang="bg-BG" b="1" dirty="0" smtClean="0"/>
              <a:t>: </a:t>
            </a:r>
            <a:r>
              <a:rPr lang="bg-BG" dirty="0"/>
              <a:t>6 560 лв</a:t>
            </a:r>
            <a:r>
              <a:rPr lang="bg-BG" dirty="0" smtClean="0"/>
              <a:t>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bg-BG" b="1" dirty="0" smtClean="0"/>
              <a:t>	</a:t>
            </a:r>
            <a:r>
              <a:rPr lang="bg-BG" b="1" dirty="0" smtClean="0">
                <a:sym typeface="Wingdings" panose="05000000000000000000" pitchFamily="2" charset="2"/>
              </a:rPr>
              <a:t> </a:t>
            </a:r>
            <a:r>
              <a:rPr lang="bg-BG" dirty="0"/>
              <a:t>Сума за </a:t>
            </a:r>
            <a:r>
              <a:rPr lang="bg-BG" dirty="0" smtClean="0"/>
              <a:t>втора година</a:t>
            </a:r>
            <a:r>
              <a:rPr lang="bg-BG" dirty="0" smtClean="0"/>
              <a:t>: </a:t>
            </a:r>
            <a:r>
              <a:rPr lang="bg-BG" dirty="0" smtClean="0"/>
              <a:t>2 360 </a:t>
            </a:r>
            <a:r>
              <a:rPr lang="bg-BG" dirty="0" smtClean="0"/>
              <a:t>лв.</a:t>
            </a:r>
          </a:p>
          <a:p>
            <a:pPr>
              <a:spcAft>
                <a:spcPts val="600"/>
              </a:spcAft>
            </a:pPr>
            <a:r>
              <a:rPr lang="bg-BG" b="1" dirty="0" smtClean="0"/>
              <a:t>Продължителност на </a:t>
            </a:r>
            <a:r>
              <a:rPr lang="bg-BG" b="1" dirty="0"/>
              <a:t>проекта</a:t>
            </a:r>
            <a:r>
              <a:rPr lang="bg-BG" b="1" dirty="0" smtClean="0"/>
              <a:t>:</a:t>
            </a:r>
            <a:r>
              <a:rPr lang="bg-BG" dirty="0" smtClean="0"/>
              <a:t> 2 години</a:t>
            </a:r>
          </a:p>
          <a:p>
            <a:pPr>
              <a:spcAft>
                <a:spcPts val="600"/>
              </a:spcAft>
            </a:pPr>
            <a:r>
              <a:rPr lang="bg-BG" b="1" dirty="0"/>
              <a:t>Ръководител </a:t>
            </a:r>
            <a:r>
              <a:rPr lang="bg-BG" b="1" dirty="0" smtClean="0"/>
              <a:t>проект: </a:t>
            </a:r>
            <a:r>
              <a:rPr lang="bg-BG" dirty="0" smtClean="0"/>
              <a:t>гл. ас. д-р Елена Илиева</a:t>
            </a:r>
          </a:p>
          <a:p>
            <a:pPr>
              <a:spcAft>
                <a:spcPts val="600"/>
              </a:spcAft>
            </a:pPr>
            <a:r>
              <a:rPr lang="bg-BG" b="1" dirty="0" smtClean="0"/>
              <a:t>Звено:</a:t>
            </a:r>
            <a:r>
              <a:rPr lang="bg-BG" dirty="0" smtClean="0"/>
              <a:t> Колеж по туризъм – Бургас</a:t>
            </a:r>
          </a:p>
          <a:p>
            <a:pPr>
              <a:spcAft>
                <a:spcPts val="600"/>
              </a:spcAft>
            </a:pPr>
            <a:r>
              <a:rPr lang="bg-BG" b="1" dirty="0" smtClean="0"/>
              <a:t>Катедра:</a:t>
            </a:r>
            <a:r>
              <a:rPr lang="bg-BG" dirty="0" smtClean="0"/>
              <a:t> </a:t>
            </a:r>
            <a:r>
              <a:rPr lang="ru-RU" dirty="0"/>
              <a:t>„Икономика и управление на туристическото обслужване“</a:t>
            </a:r>
            <a:endParaRPr lang="bg-BG" b="1" dirty="0"/>
          </a:p>
          <a:p>
            <a:pPr>
              <a:spcAft>
                <a:spcPts val="600"/>
              </a:spcAft>
            </a:pPr>
            <a:endParaRPr lang="bg-BG" b="1" dirty="0"/>
          </a:p>
          <a:p>
            <a:pPr marL="0" indent="0">
              <a:spcAft>
                <a:spcPts val="600"/>
              </a:spcAft>
              <a:buNone/>
            </a:pPr>
            <a:endParaRPr lang="bg-BG" dirty="0" smtClean="0"/>
          </a:p>
          <a:p>
            <a:pPr marL="0" indent="0">
              <a:spcAft>
                <a:spcPts val="600"/>
              </a:spcAft>
              <a:buNone/>
            </a:pPr>
            <a:endParaRPr lang="bg-BG" b="1" dirty="0"/>
          </a:p>
          <a:p>
            <a:pPr>
              <a:spcAft>
                <a:spcPts val="600"/>
              </a:spcAft>
            </a:pPr>
            <a:endParaRPr lang="bg-BG" b="1" dirty="0" smtClean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7332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-9988" y="5439"/>
            <a:ext cx="9144000" cy="1268760"/>
          </a:xfr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1002">
            <a:schemeClr val="lt2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3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Изпълнение на финансови п</a:t>
            </a:r>
            <a:r>
              <a:rPr lang="ru-RU" sz="3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араметри </a:t>
            </a:r>
            <a:r>
              <a:rPr lang="ru-RU" sz="3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на </a:t>
            </a:r>
            <a:r>
              <a:rPr lang="ru-RU" sz="3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проекта</a:t>
            </a:r>
            <a:endParaRPr lang="bg-BG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0" y="1274199"/>
            <a:ext cx="9144000" cy="5583801"/>
          </a:xfrm>
          <a:ln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4"/>
          </a:lnRef>
          <a:fillRef idx="1003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spcAft>
                <a:spcPts val="600"/>
              </a:spcAft>
            </a:pPr>
            <a:r>
              <a:rPr lang="bg-BG" b="1" dirty="0" smtClean="0"/>
              <a:t>Първа година:</a:t>
            </a:r>
            <a:endParaRPr lang="bg-BG" dirty="0" smtClean="0"/>
          </a:p>
          <a:p>
            <a:pPr marL="0" indent="0" algn="just">
              <a:spcAft>
                <a:spcPts val="600"/>
              </a:spcAft>
              <a:buNone/>
            </a:pPr>
            <a:r>
              <a:rPr lang="bg-BG" b="1" dirty="0" smtClean="0"/>
              <a:t>	</a:t>
            </a:r>
            <a:r>
              <a:rPr lang="bg-BG" b="1" dirty="0" smtClean="0">
                <a:sym typeface="Wingdings" panose="05000000000000000000" pitchFamily="2" charset="2"/>
              </a:rPr>
              <a:t> </a:t>
            </a:r>
            <a:r>
              <a:rPr lang="bg-BG" dirty="0">
                <a:sym typeface="Wingdings" panose="05000000000000000000" pitchFamily="2" charset="2"/>
              </a:rPr>
              <a:t>О</a:t>
            </a:r>
            <a:r>
              <a:rPr lang="bg-BG" dirty="0" smtClean="0"/>
              <a:t>тпуснати </a:t>
            </a:r>
            <a:r>
              <a:rPr lang="bg-BG" dirty="0"/>
              <a:t>4200 </a:t>
            </a:r>
            <a:r>
              <a:rPr lang="bg-BG" dirty="0" smtClean="0"/>
              <a:t>лв. - изразходени 2598,58 </a:t>
            </a:r>
            <a:r>
              <a:rPr lang="bg-BG" dirty="0"/>
              <a:t>лв. (62% от отпусната </a:t>
            </a:r>
            <a:r>
              <a:rPr lang="bg-BG" dirty="0" smtClean="0"/>
              <a:t>сума)</a:t>
            </a:r>
          </a:p>
          <a:p>
            <a:pPr marL="0" indent="0" algn="just">
              <a:spcAft>
                <a:spcPts val="600"/>
              </a:spcAft>
              <a:buNone/>
            </a:pPr>
            <a:r>
              <a:rPr lang="bg-BG" dirty="0"/>
              <a:t>	</a:t>
            </a:r>
            <a:r>
              <a:rPr lang="bg-BG" dirty="0" smtClean="0">
                <a:sym typeface="Wingdings" panose="05000000000000000000" pitchFamily="2" charset="2"/>
              </a:rPr>
              <a:t> </a:t>
            </a:r>
            <a:r>
              <a:rPr lang="bg-BG" dirty="0" smtClean="0"/>
              <a:t>Заложени 3045 </a:t>
            </a:r>
            <a:r>
              <a:rPr lang="bg-BG" dirty="0"/>
              <a:t>лв. </a:t>
            </a:r>
            <a:r>
              <a:rPr lang="bg-BG" dirty="0" smtClean="0"/>
              <a:t>за ДМА и канцеларски материали -  </a:t>
            </a:r>
            <a:r>
              <a:rPr lang="bg-BG" dirty="0"/>
              <a:t>изразходени 1966,89 лв. (65% от предвидените </a:t>
            </a:r>
            <a:r>
              <a:rPr lang="bg-BG" dirty="0" smtClean="0"/>
              <a:t>средства)</a:t>
            </a:r>
          </a:p>
          <a:p>
            <a:pPr marL="0" indent="0" algn="just">
              <a:spcAft>
                <a:spcPts val="600"/>
              </a:spcAft>
              <a:buNone/>
            </a:pPr>
            <a:r>
              <a:rPr lang="bg-BG" dirty="0" smtClean="0"/>
              <a:t>	</a:t>
            </a:r>
            <a:r>
              <a:rPr lang="bg-BG" dirty="0" smtClean="0">
                <a:sym typeface="Wingdings" panose="05000000000000000000" pitchFamily="2" charset="2"/>
              </a:rPr>
              <a:t> Останалите направления за разходени над 95%.</a:t>
            </a:r>
            <a:endParaRPr lang="bg-BG" dirty="0" smtClean="0"/>
          </a:p>
          <a:p>
            <a:pPr>
              <a:spcAft>
                <a:spcPts val="600"/>
              </a:spcAft>
            </a:pPr>
            <a:r>
              <a:rPr lang="bg-BG" b="1" dirty="0" smtClean="0"/>
              <a:t>Втора година: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bg-BG" b="1" dirty="0" smtClean="0"/>
              <a:t>	</a:t>
            </a:r>
            <a:r>
              <a:rPr lang="bg-BG" b="1" dirty="0" smtClean="0">
                <a:sym typeface="Wingdings" panose="05000000000000000000" pitchFamily="2" charset="2"/>
              </a:rPr>
              <a:t> </a:t>
            </a:r>
            <a:r>
              <a:rPr lang="bg-BG" dirty="0" smtClean="0">
                <a:sym typeface="Wingdings" panose="05000000000000000000" pitchFamily="2" charset="2"/>
              </a:rPr>
              <a:t>Отпуснати</a:t>
            </a:r>
            <a:r>
              <a:rPr lang="bg-BG" b="1" dirty="0" smtClean="0">
                <a:sym typeface="Wingdings" panose="05000000000000000000" pitchFamily="2" charset="2"/>
              </a:rPr>
              <a:t> </a:t>
            </a:r>
            <a:r>
              <a:rPr lang="bg-BG" dirty="0"/>
              <a:t>2360 лв</a:t>
            </a:r>
            <a:r>
              <a:rPr lang="bg-BG" dirty="0" smtClean="0"/>
              <a:t>. - изразходени </a:t>
            </a:r>
            <a:r>
              <a:rPr lang="bg-BG" dirty="0"/>
              <a:t>2107,16 лв. (90% от отпусната </a:t>
            </a:r>
            <a:r>
              <a:rPr lang="bg-BG" dirty="0" smtClean="0"/>
              <a:t>сума). </a:t>
            </a:r>
            <a:r>
              <a:rPr lang="bg-BG" dirty="0" smtClean="0"/>
              <a:t> </a:t>
            </a:r>
          </a:p>
          <a:p>
            <a:pPr marL="0" indent="0">
              <a:spcAft>
                <a:spcPts val="600"/>
              </a:spcAft>
              <a:buNone/>
            </a:pPr>
            <a:endParaRPr lang="bg-BG" b="1" dirty="0"/>
          </a:p>
          <a:p>
            <a:pPr marL="0" indent="0">
              <a:spcAft>
                <a:spcPts val="600"/>
              </a:spcAft>
              <a:buNone/>
            </a:pPr>
            <a:endParaRPr lang="bg-BG" dirty="0" smtClean="0"/>
          </a:p>
          <a:p>
            <a:pPr marL="0" indent="0">
              <a:spcAft>
                <a:spcPts val="600"/>
              </a:spcAft>
              <a:buNone/>
            </a:pPr>
            <a:endParaRPr lang="bg-BG" b="1" dirty="0"/>
          </a:p>
          <a:p>
            <a:pPr>
              <a:spcAft>
                <a:spcPts val="600"/>
              </a:spcAft>
            </a:pPr>
            <a:endParaRPr lang="bg-BG" b="1" dirty="0" smtClean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229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1002">
            <a:schemeClr val="lt2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Актуалоност на тематиката</a:t>
            </a:r>
            <a:endParaRPr lang="bg-BG" sz="3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486400"/>
          </a:xfrm>
          <a:ln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4"/>
          </a:lnRef>
          <a:fillRef idx="1003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endParaRPr lang="bg-BG" b="1" dirty="0" smtClean="0">
              <a:cs typeface="Times New Roman" pitchFamily="18" charset="0"/>
            </a:endParaRPr>
          </a:p>
          <a:p>
            <a:pPr marL="0" indent="0">
              <a:buNone/>
            </a:pPr>
            <a:endParaRPr lang="bg-BG" b="1" dirty="0" smtClean="0">
              <a:cs typeface="Times New Roman" pitchFamily="18" charset="0"/>
            </a:endParaRPr>
          </a:p>
          <a:p>
            <a:pPr>
              <a:buNone/>
            </a:pPr>
            <a:endParaRPr lang="bg-BG" b="1" dirty="0" smtClean="0">
              <a:cs typeface="Times New Roman" pitchFamily="18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262292305"/>
              </p:ext>
            </p:extLst>
          </p:nvPr>
        </p:nvGraphicFramePr>
        <p:xfrm>
          <a:off x="323528" y="1397000"/>
          <a:ext cx="8496944" cy="5272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Oval 5"/>
          <p:cNvSpPr/>
          <p:nvPr/>
        </p:nvSpPr>
        <p:spPr>
          <a:xfrm>
            <a:off x="3563888" y="3212976"/>
            <a:ext cx="2016224" cy="172819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000" b="1" dirty="0" smtClean="0">
                <a:solidFill>
                  <a:schemeClr val="tx1"/>
                </a:solidFill>
              </a:rPr>
              <a:t>Споделено настаняване</a:t>
            </a:r>
            <a:endParaRPr lang="bg-BG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36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-9988" y="5439"/>
            <a:ext cx="9144000" cy="1268760"/>
          </a:xfr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1002">
            <a:schemeClr val="lt2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3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Ниво на изследване на тематиката</a:t>
            </a:r>
            <a:endParaRPr lang="bg-BG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0" y="1274199"/>
            <a:ext cx="9144000" cy="5583801"/>
          </a:xfrm>
          <a:ln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4"/>
          </a:lnRef>
          <a:fillRef idx="1003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bg-BG" b="1" dirty="0"/>
              <a:t>С</a:t>
            </a:r>
            <a:r>
              <a:rPr lang="bg-BG" b="1" dirty="0" smtClean="0"/>
              <a:t>ъсредоточени върху</a:t>
            </a:r>
            <a:r>
              <a:rPr lang="bg-BG" dirty="0" smtClean="0"/>
              <a:t>: </a:t>
            </a:r>
            <a:r>
              <a:rPr lang="bg-BG" dirty="0"/>
              <a:t>технологичните </a:t>
            </a:r>
            <a:r>
              <a:rPr lang="bg-BG" dirty="0" smtClean="0"/>
              <a:t>предпоставки, </a:t>
            </a:r>
            <a:r>
              <a:rPr lang="bg-BG" dirty="0"/>
              <a:t>социалните </a:t>
            </a:r>
            <a:r>
              <a:rPr lang="bg-BG" dirty="0" smtClean="0"/>
              <a:t>аспекти</a:t>
            </a:r>
            <a:r>
              <a:rPr lang="en-US" dirty="0" smtClean="0"/>
              <a:t>, </a:t>
            </a:r>
            <a:r>
              <a:rPr lang="bg-BG" dirty="0"/>
              <a:t>мотиваторите и </a:t>
            </a:r>
            <a:r>
              <a:rPr lang="bg-BG" dirty="0" smtClean="0"/>
              <a:t>бариерите, съпоставка </a:t>
            </a:r>
            <a:r>
              <a:rPr lang="bg-BG" dirty="0"/>
              <a:t>с хотелиерското </a:t>
            </a:r>
            <a:r>
              <a:rPr lang="bg-BG" dirty="0" smtClean="0"/>
              <a:t>настаняване, икономическите </a:t>
            </a:r>
            <a:r>
              <a:rPr lang="bg-BG" dirty="0"/>
              <a:t>ползи </a:t>
            </a:r>
            <a:endParaRPr lang="bg-BG" dirty="0" smtClean="0"/>
          </a:p>
          <a:p>
            <a:pPr>
              <a:spcAft>
                <a:spcPts val="600"/>
              </a:spcAft>
            </a:pPr>
            <a:r>
              <a:rPr lang="bg-BG" b="1" dirty="0" smtClean="0"/>
              <a:t>Българската </a:t>
            </a:r>
            <a:r>
              <a:rPr lang="bg-BG" b="1" dirty="0"/>
              <a:t>научна </a:t>
            </a:r>
            <a:r>
              <a:rPr lang="bg-BG" b="1" dirty="0" smtClean="0"/>
              <a:t>литература: </a:t>
            </a:r>
            <a:r>
              <a:rPr lang="bg-BG" dirty="0"/>
              <a:t>отсъстват специализирани </a:t>
            </a:r>
            <a:r>
              <a:rPr lang="bg-BG" dirty="0" smtClean="0"/>
              <a:t>изследвания </a:t>
            </a:r>
            <a:r>
              <a:rPr lang="bg-BG" dirty="0"/>
              <a:t>на проблематиката </a:t>
            </a:r>
            <a:r>
              <a:rPr lang="bg-BG" dirty="0" smtClean="0"/>
              <a:t>–откъслечни </a:t>
            </a:r>
            <a:r>
              <a:rPr lang="bg-BG" dirty="0"/>
              <a:t>доклади от конференции и </a:t>
            </a:r>
            <a:r>
              <a:rPr lang="bg-BG" dirty="0" smtClean="0"/>
              <a:t>статии с информативен характер</a:t>
            </a:r>
          </a:p>
          <a:p>
            <a:pPr marL="0" indent="0">
              <a:spcAft>
                <a:spcPts val="600"/>
              </a:spcAft>
              <a:buNone/>
            </a:pPr>
            <a:endParaRPr lang="bg-BG" b="1" dirty="0"/>
          </a:p>
          <a:p>
            <a:pPr>
              <a:spcAft>
                <a:spcPts val="600"/>
              </a:spcAft>
            </a:pPr>
            <a:endParaRPr lang="bg-BG" b="1" dirty="0" smtClean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612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-9988" y="5439"/>
            <a:ext cx="9144000" cy="1268760"/>
          </a:xfr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1002">
            <a:schemeClr val="lt2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Основа цел на проекта</a:t>
            </a:r>
            <a:endParaRPr lang="bg-BG" sz="3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486400"/>
          </a:xfrm>
          <a:ln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4"/>
          </a:lnRef>
          <a:fillRef idx="1003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bg-BG" sz="3700" b="1" dirty="0"/>
              <a:t>Да се проучи състоянието на споделеното настаняване в черноморските туристически райони на България и да се очертаят перспективите пред неговото развитие по примера на Airbnb</a:t>
            </a:r>
            <a:r>
              <a:rPr lang="bg-BG" sz="3700" b="1" dirty="0" smtClean="0"/>
              <a:t>.</a:t>
            </a:r>
          </a:p>
          <a:p>
            <a:pPr marL="0" indent="0">
              <a:buNone/>
            </a:pPr>
            <a:r>
              <a:rPr lang="bg-BG" dirty="0" smtClean="0">
                <a:sym typeface="Wingdings" panose="05000000000000000000" pitchFamily="2" charset="2"/>
              </a:rPr>
              <a:t></a:t>
            </a:r>
            <a:r>
              <a:rPr lang="bg-BG" dirty="0" smtClean="0"/>
              <a:t>Преглед на </a:t>
            </a:r>
            <a:r>
              <a:rPr lang="bg-BG" dirty="0"/>
              <a:t>актуалните научни трудове на чуждестранните автори, статистическата информация, официални проучвания и позиции на световно признати </a:t>
            </a:r>
            <a:r>
              <a:rPr lang="bg-BG" dirty="0" smtClean="0"/>
              <a:t>организации.</a:t>
            </a:r>
            <a:endParaRPr lang="bg-BG" dirty="0"/>
          </a:p>
          <a:p>
            <a:pPr marL="0" indent="0">
              <a:buNone/>
            </a:pPr>
            <a:r>
              <a:rPr lang="bg-BG" dirty="0" smtClean="0">
                <a:sym typeface="Wingdings" panose="05000000000000000000" pitchFamily="2" charset="2"/>
              </a:rPr>
              <a:t> </a:t>
            </a:r>
            <a:r>
              <a:rPr lang="bg-BG" dirty="0" smtClean="0"/>
              <a:t>Разработване </a:t>
            </a:r>
            <a:r>
              <a:rPr lang="bg-BG" dirty="0"/>
              <a:t>система от фактори с влияние за интегрирането, ефективното опериране и развитието на споделеното </a:t>
            </a:r>
            <a:r>
              <a:rPr lang="bg-BG" dirty="0" smtClean="0"/>
              <a:t>настаняване.</a:t>
            </a:r>
            <a:endParaRPr lang="bg-BG" dirty="0"/>
          </a:p>
          <a:p>
            <a:pPr>
              <a:buFont typeface="Wingdings" panose="05000000000000000000" pitchFamily="2" charset="2"/>
              <a:buChar char="à"/>
            </a:pPr>
            <a:r>
              <a:rPr lang="bg-BG" dirty="0" smtClean="0"/>
              <a:t>Проучване </a:t>
            </a:r>
            <a:r>
              <a:rPr lang="bg-BG" dirty="0"/>
              <a:t>мнението и оценката на две от основните три страни по процеса на осъществяването на споделено настаняване – домакина и госта. </a:t>
            </a:r>
            <a:endParaRPr lang="bg-BG" dirty="0" smtClean="0"/>
          </a:p>
          <a:p>
            <a:pPr>
              <a:buFont typeface="Wingdings" panose="05000000000000000000" pitchFamily="2" charset="2"/>
              <a:buChar char="à"/>
            </a:pPr>
            <a:r>
              <a:rPr lang="bg-BG" dirty="0" smtClean="0"/>
              <a:t>Оценка на състоянието </a:t>
            </a:r>
            <a:r>
              <a:rPr lang="bg-BG" dirty="0"/>
              <a:t>на споделеното настаняване в проучвания район и </a:t>
            </a:r>
            <a:r>
              <a:rPr lang="bg-BG" dirty="0" smtClean="0"/>
              <a:t>очертаване </a:t>
            </a:r>
            <a:r>
              <a:rPr lang="bg-BG" dirty="0"/>
              <a:t>перспективите пред развитието му на местно ниво.</a:t>
            </a:r>
          </a:p>
          <a:p>
            <a:pPr marL="0" indent="0">
              <a:buNone/>
            </a:pPr>
            <a:r>
              <a:rPr lang="bg-BG" dirty="0" smtClean="0">
                <a:sym typeface="Wingdings" panose="05000000000000000000" pitchFamily="2" charset="2"/>
              </a:rPr>
              <a:t> </a:t>
            </a:r>
            <a:r>
              <a:rPr lang="bg-BG" dirty="0" smtClean="0"/>
              <a:t>Разработване на адекватни </a:t>
            </a:r>
            <a:r>
              <a:rPr lang="bg-BG" dirty="0"/>
              <a:t>мерки за последваща интеграция и мониторинг на споделеното настаняване в туризма на черноморските туристически </a:t>
            </a:r>
            <a:r>
              <a:rPr lang="bg-BG" dirty="0" smtClean="0"/>
              <a:t>райони.</a:t>
            </a:r>
            <a:endParaRPr lang="bg-BG" dirty="0"/>
          </a:p>
          <a:p>
            <a:pPr marL="0" indent="0">
              <a:buNone/>
            </a:pPr>
            <a:endParaRPr lang="bg-BG" b="1" dirty="0" smtClean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162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-9988" y="5439"/>
            <a:ext cx="9144000" cy="1268760"/>
          </a:xfr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1002">
            <a:schemeClr val="lt2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Основни дейности, попадащи </a:t>
            </a:r>
            <a:r>
              <a:rPr lang="ru-RU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във 2 </a:t>
            </a:r>
            <a:r>
              <a:rPr lang="ru-RU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година от изпълнение на </a:t>
            </a:r>
            <a:r>
              <a:rPr lang="ru-RU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проекта</a:t>
            </a:r>
            <a:endParaRPr lang="bg-BG" sz="3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486400"/>
          </a:xfrm>
          <a:ln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4"/>
          </a:lnRef>
          <a:fillRef idx="1003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bg-BG" b="1" dirty="0" smtClean="0"/>
              <a:t>Дейност 1: </a:t>
            </a:r>
            <a:r>
              <a:rPr lang="bg-BG" dirty="0"/>
              <a:t>Разпространение на анкетните карти сред респондентски групи и проучване на мнението </a:t>
            </a:r>
            <a:r>
              <a:rPr lang="bg-BG" dirty="0" smtClean="0"/>
              <a:t>на </a:t>
            </a:r>
            <a:r>
              <a:rPr lang="bg-BG" dirty="0"/>
              <a:t>гостите и домакините на </a:t>
            </a:r>
            <a:r>
              <a:rPr lang="bg-BG" dirty="0" smtClean="0"/>
              <a:t>СН.</a:t>
            </a:r>
            <a:endParaRPr lang="bg-BG" dirty="0"/>
          </a:p>
          <a:p>
            <a:r>
              <a:rPr lang="bg-BG" b="1" dirty="0"/>
              <a:t>Дейност </a:t>
            </a:r>
            <a:r>
              <a:rPr lang="bg-BG" b="1" dirty="0" smtClean="0"/>
              <a:t>2: </a:t>
            </a:r>
            <a:r>
              <a:rPr lang="bg-BG" dirty="0" smtClean="0"/>
              <a:t>Популяризиране </a:t>
            </a:r>
            <a:r>
              <a:rPr lang="bg-BG" dirty="0"/>
              <a:t>на резултатите чрез участия в международни конференции и публикация в реферирани и индексирани издания </a:t>
            </a:r>
            <a:r>
              <a:rPr lang="bg-BG" dirty="0" smtClean="0"/>
              <a:t>в свтовни бази данни.</a:t>
            </a:r>
          </a:p>
          <a:p>
            <a:r>
              <a:rPr lang="bg-BG" b="1" dirty="0"/>
              <a:t>Дейност 3: </a:t>
            </a:r>
            <a:r>
              <a:rPr lang="bg-BG" dirty="0"/>
              <a:t>Участие на студентите в студентски и международни конференции</a:t>
            </a:r>
            <a:r>
              <a:rPr lang="bg-BG" dirty="0" smtClean="0"/>
              <a:t>.</a:t>
            </a:r>
            <a:endParaRPr lang="bg-BG" dirty="0"/>
          </a:p>
          <a:p>
            <a:r>
              <a:rPr lang="bg-BG" b="1" dirty="0"/>
              <a:t>Дейност 4</a:t>
            </a:r>
            <a:r>
              <a:rPr lang="bg-BG" b="1" dirty="0" smtClean="0"/>
              <a:t>: </a:t>
            </a:r>
            <a:r>
              <a:rPr lang="bg-BG" dirty="0" smtClean="0"/>
              <a:t>Анализ </a:t>
            </a:r>
            <a:r>
              <a:rPr lang="bg-BG" dirty="0"/>
              <a:t>и обобщаване на постигнатите резултати от </a:t>
            </a:r>
            <a:r>
              <a:rPr lang="bg-BG" dirty="0" smtClean="0"/>
              <a:t>проучването - </a:t>
            </a:r>
            <a:r>
              <a:rPr lang="bg-BG" dirty="0"/>
              <a:t>оформяне и отпечатване на изследването в научен труд.</a:t>
            </a:r>
          </a:p>
          <a:p>
            <a:pPr marL="0" indent="0">
              <a:buNone/>
            </a:pPr>
            <a:endParaRPr lang="bg-BG" b="1" dirty="0" smtClean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006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50174</TotalTime>
  <Words>1180</Words>
  <Application>Microsoft Office PowerPoint</Application>
  <PresentationFormat>On-screen Show (4:3)</PresentationFormat>
  <Paragraphs>85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Times New Roman</vt:lpstr>
      <vt:lpstr>Wingdings</vt:lpstr>
      <vt:lpstr>Office Theme</vt:lpstr>
      <vt:lpstr>Проучване на състоянието и перспективите за развитие на споделеното настаняване в черноморските туристически райони на България. (По примера на Airbnb)</vt:lpstr>
      <vt:lpstr>Работен колектив Преподаватели</vt:lpstr>
      <vt:lpstr>Работен колектив Студенти</vt:lpstr>
      <vt:lpstr>Параметри на проекта Финансови</vt:lpstr>
      <vt:lpstr>Изпълнение на финансови параметри на проекта</vt:lpstr>
      <vt:lpstr>Актуалоност на тематиката</vt:lpstr>
      <vt:lpstr>Ниво на изследване на тематиката</vt:lpstr>
      <vt:lpstr>Основа цел на проекта</vt:lpstr>
      <vt:lpstr>Основни дейности, попадащи във 2 година от изпълнение на проекта</vt:lpstr>
      <vt:lpstr>Основни резултати:  по Дейност 1 </vt:lpstr>
      <vt:lpstr>Основни резултати  по Дейност 2 Публикации</vt:lpstr>
      <vt:lpstr>Основни резултати  по Дейност 2 Научни форуми</vt:lpstr>
      <vt:lpstr>Основни резултати  по Дейност 3 Студенти</vt:lpstr>
      <vt:lpstr>Основни резултати  по Дейност 4</vt:lpstr>
      <vt:lpstr>PowerPoint Presentation</vt:lpstr>
      <vt:lpstr>БЛАГОДАРЯ ЗА ВНИМАНИЕТО!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“ВЪЗМОЖНОСТИ ЗА ПРИЛОЖЕНИЕ НА ТАЙМШЕЪР В ХОТЕЛИЕРСТВОТО НА ‚ЖЕН ЧЕРНОМОРСКИ ТУРИСТИЧЕСКИ РАЙОН”</dc:title>
  <dc:creator>Hello</dc:creator>
  <cp:lastModifiedBy>User</cp:lastModifiedBy>
  <cp:revision>246</cp:revision>
  <dcterms:created xsi:type="dcterms:W3CDTF">2015-05-06T12:39:02Z</dcterms:created>
  <dcterms:modified xsi:type="dcterms:W3CDTF">2023-12-13T18:41:57Z</dcterms:modified>
</cp:coreProperties>
</file>