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448" r:id="rId3"/>
    <p:sldId id="258" r:id="rId4"/>
    <p:sldId id="257" r:id="rId5"/>
    <p:sldId id="288" r:id="rId6"/>
    <p:sldId id="287" r:id="rId7"/>
    <p:sldId id="291" r:id="rId8"/>
    <p:sldId id="280" r:id="rId9"/>
    <p:sldId id="283" r:id="rId10"/>
    <p:sldId id="449" r:id="rId11"/>
    <p:sldId id="450" r:id="rId12"/>
    <p:sldId id="451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C994A-DEE5-4167-9866-3E7244F2051B}" v="1" dt="2024-03-28T07:50:39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yan Tranev" userId="3860ec01dca6ed6c" providerId="LiveId" clId="{1F644DE1-7818-45F1-9214-A194C7F377E5}"/>
    <pc:docChg chg="undo custSel addSld delSld modSld">
      <pc:chgData name="Stoyan Tranev" userId="3860ec01dca6ed6c" providerId="LiveId" clId="{1F644DE1-7818-45F1-9214-A194C7F377E5}" dt="2021-11-27T20:32:48.335" v="485" actId="6549"/>
      <pc:docMkLst>
        <pc:docMk/>
      </pc:docMkLst>
      <pc:sldChg chg="modSp mod">
        <pc:chgData name="Stoyan Tranev" userId="3860ec01dca6ed6c" providerId="LiveId" clId="{1F644DE1-7818-45F1-9214-A194C7F377E5}" dt="2021-11-27T19:59:17.839" v="174" actId="5793"/>
        <pc:sldMkLst>
          <pc:docMk/>
          <pc:sldMk cId="2876612143" sldId="257"/>
        </pc:sldMkLst>
        <pc:spChg chg="mod">
          <ac:chgData name="Stoyan Tranev" userId="3860ec01dca6ed6c" providerId="LiveId" clId="{1F644DE1-7818-45F1-9214-A194C7F377E5}" dt="2021-11-27T19:57:22.767" v="169" actId="20577"/>
          <ac:spMkLst>
            <pc:docMk/>
            <pc:sldMk cId="2876612143" sldId="257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19:59:17.839" v="174" actId="5793"/>
          <ac:spMkLst>
            <pc:docMk/>
            <pc:sldMk cId="2876612143" sldId="257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10:17.706" v="295" actId="20577"/>
        <pc:sldMkLst>
          <pc:docMk/>
          <pc:sldMk cId="3166319233" sldId="258"/>
        </pc:sldMkLst>
        <pc:spChg chg="mod">
          <ac:chgData name="Stoyan Tranev" userId="3860ec01dca6ed6c" providerId="LiveId" clId="{1F644DE1-7818-45F1-9214-A194C7F377E5}" dt="2021-11-27T20:10:17.706" v="295" actId="20577"/>
          <ac:spMkLst>
            <pc:docMk/>
            <pc:sldMk cId="3166319233" sldId="258"/>
            <ac:spMk id="3" creationId="{00000000-0000-0000-0000-000000000000}"/>
          </ac:spMkLst>
        </pc:spChg>
      </pc:sldChg>
      <pc:sldChg chg="modSp del mod">
        <pc:chgData name="Stoyan Tranev" userId="3860ec01dca6ed6c" providerId="LiveId" clId="{1F644DE1-7818-45F1-9214-A194C7F377E5}" dt="2021-11-27T20:02:43.922" v="181" actId="2696"/>
        <pc:sldMkLst>
          <pc:docMk/>
          <pc:sldMk cId="3634577635" sldId="259"/>
        </pc:sldMkLst>
        <pc:spChg chg="mod">
          <ac:chgData name="Stoyan Tranev" userId="3860ec01dca6ed6c" providerId="LiveId" clId="{1F644DE1-7818-45F1-9214-A194C7F377E5}" dt="2021-11-27T19:59:59.408" v="178" actId="6549"/>
          <ac:spMkLst>
            <pc:docMk/>
            <pc:sldMk cId="3634577635" sldId="259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20:02:27.106" v="180" actId="27636"/>
          <ac:spMkLst>
            <pc:docMk/>
            <pc:sldMk cId="3634577635" sldId="259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32:48.335" v="485" actId="6549"/>
        <pc:sldMkLst>
          <pc:docMk/>
          <pc:sldMk cId="614990074" sldId="264"/>
        </pc:sldMkLst>
        <pc:spChg chg="mod">
          <ac:chgData name="Stoyan Tranev" userId="3860ec01dca6ed6c" providerId="LiveId" clId="{1F644DE1-7818-45F1-9214-A194C7F377E5}" dt="2021-11-27T20:32:48.335" v="485" actId="6549"/>
          <ac:spMkLst>
            <pc:docMk/>
            <pc:sldMk cId="614990074" sldId="264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18:51:57.598" v="28" actId="114"/>
        <pc:sldMkLst>
          <pc:docMk/>
          <pc:sldMk cId="711718292" sldId="274"/>
        </pc:sldMkLst>
        <pc:spChg chg="mod">
          <ac:chgData name="Stoyan Tranev" userId="3860ec01dca6ed6c" providerId="LiveId" clId="{1F644DE1-7818-45F1-9214-A194C7F377E5}" dt="2021-11-27T18:51:13.124" v="18" actId="122"/>
          <ac:spMkLst>
            <pc:docMk/>
            <pc:sldMk cId="711718292" sldId="274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18:51:57.598" v="28" actId="114"/>
          <ac:spMkLst>
            <pc:docMk/>
            <pc:sldMk cId="711718292" sldId="274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12:48.502" v="308" actId="20578"/>
        <pc:sldMkLst>
          <pc:docMk/>
          <pc:sldMk cId="1243294427" sldId="280"/>
        </pc:sldMkLst>
        <pc:spChg chg="mod">
          <ac:chgData name="Stoyan Tranev" userId="3860ec01dca6ed6c" providerId="LiveId" clId="{1F644DE1-7818-45F1-9214-A194C7F377E5}" dt="2021-11-27T20:12:10.947" v="302" actId="14100"/>
          <ac:spMkLst>
            <pc:docMk/>
            <pc:sldMk cId="1243294427" sldId="280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20:12:48.502" v="308" actId="20578"/>
          <ac:spMkLst>
            <pc:docMk/>
            <pc:sldMk cId="1243294427" sldId="280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29:44.015" v="480" actId="6549"/>
        <pc:sldMkLst>
          <pc:docMk/>
          <pc:sldMk cId="3046905393" sldId="283"/>
        </pc:sldMkLst>
        <pc:spChg chg="mod">
          <ac:chgData name="Stoyan Tranev" userId="3860ec01dca6ed6c" providerId="LiveId" clId="{1F644DE1-7818-45F1-9214-A194C7F377E5}" dt="2021-11-27T20:29:44.015" v="480" actId="6549"/>
          <ac:spMkLst>
            <pc:docMk/>
            <pc:sldMk cId="3046905393" sldId="283"/>
            <ac:spMk id="3" creationId="{00000000-0000-0000-0000-000000000000}"/>
          </ac:spMkLst>
        </pc:spChg>
      </pc:sldChg>
      <pc:sldChg chg="modSp add mod">
        <pc:chgData name="Stoyan Tranev" userId="3860ec01dca6ed6c" providerId="LiveId" clId="{1F644DE1-7818-45F1-9214-A194C7F377E5}" dt="2021-11-27T20:16:12.832" v="341" actId="14100"/>
        <pc:sldMkLst>
          <pc:docMk/>
          <pc:sldMk cId="899684051" sldId="284"/>
        </pc:sldMkLst>
        <pc:spChg chg="mod">
          <ac:chgData name="Stoyan Tranev" userId="3860ec01dca6ed6c" providerId="LiveId" clId="{1F644DE1-7818-45F1-9214-A194C7F377E5}" dt="2021-11-27T20:16:12.832" v="341" actId="14100"/>
          <ac:spMkLst>
            <pc:docMk/>
            <pc:sldMk cId="899684051" sldId="284"/>
            <ac:spMk id="3" creationId="{00000000-0000-0000-0000-000000000000}"/>
          </ac:spMkLst>
        </pc:spChg>
      </pc:sldChg>
      <pc:sldChg chg="modSp add mod">
        <pc:chgData name="Stoyan Tranev" userId="3860ec01dca6ed6c" providerId="LiveId" clId="{1F644DE1-7818-45F1-9214-A194C7F377E5}" dt="2021-11-27T20:22:02.701" v="435" actId="207"/>
        <pc:sldMkLst>
          <pc:docMk/>
          <pc:sldMk cId="3485410734" sldId="285"/>
        </pc:sldMkLst>
        <pc:spChg chg="mod">
          <ac:chgData name="Stoyan Tranev" userId="3860ec01dca6ed6c" providerId="LiveId" clId="{1F644DE1-7818-45F1-9214-A194C7F377E5}" dt="2021-11-27T20:22:02.701" v="435" actId="207"/>
          <ac:spMkLst>
            <pc:docMk/>
            <pc:sldMk cId="3485410734" sldId="285"/>
            <ac:spMk id="3" creationId="{00000000-0000-0000-0000-000000000000}"/>
          </ac:spMkLst>
        </pc:spChg>
      </pc:sldChg>
    </pc:docChg>
  </pc:docChgLst>
  <pc:docChgLst>
    <pc:chgData name="Stoyan Tranev" userId="3860ec01dca6ed6c" providerId="LiveId" clId="{CBFC994A-DEE5-4167-9866-3E7244F2051B}"/>
    <pc:docChg chg="undo custSel addSld modSld">
      <pc:chgData name="Stoyan Tranev" userId="3860ec01dca6ed6c" providerId="LiveId" clId="{CBFC994A-DEE5-4167-9866-3E7244F2051B}" dt="2024-03-28T07:52:02.345" v="21" actId="14100"/>
      <pc:docMkLst>
        <pc:docMk/>
      </pc:docMkLst>
      <pc:sldChg chg="addSp delSp modSp add mod">
        <pc:chgData name="Stoyan Tranev" userId="3860ec01dca6ed6c" providerId="LiveId" clId="{CBFC994A-DEE5-4167-9866-3E7244F2051B}" dt="2024-03-28T07:52:02.345" v="21" actId="14100"/>
        <pc:sldMkLst>
          <pc:docMk/>
          <pc:sldMk cId="843932743" sldId="292"/>
        </pc:sldMkLst>
        <pc:spChg chg="del mod">
          <ac:chgData name="Stoyan Tranev" userId="3860ec01dca6ed6c" providerId="LiveId" clId="{CBFC994A-DEE5-4167-9866-3E7244F2051B}" dt="2024-03-28T07:51:44.354" v="17" actId="478"/>
          <ac:spMkLst>
            <pc:docMk/>
            <pc:sldMk cId="843932743" sldId="292"/>
            <ac:spMk id="2" creationId="{1A6B8E85-924C-C537-249C-82A81282AE76}"/>
          </ac:spMkLst>
        </pc:spChg>
        <pc:picChg chg="add mod">
          <ac:chgData name="Stoyan Tranev" userId="3860ec01dca6ed6c" providerId="LiveId" clId="{CBFC994A-DEE5-4167-9866-3E7244F2051B}" dt="2024-03-28T07:52:02.345" v="21" actId="14100"/>
          <ac:picMkLst>
            <pc:docMk/>
            <pc:sldMk cId="843932743" sldId="292"/>
            <ac:picMk id="3" creationId="{0730CD71-8268-6AC8-166D-A444B54D24BC}"/>
          </ac:picMkLst>
        </pc:picChg>
        <pc:picChg chg="del">
          <ac:chgData name="Stoyan Tranev" userId="3860ec01dca6ed6c" providerId="LiveId" clId="{CBFC994A-DEE5-4167-9866-3E7244F2051B}" dt="2024-03-28T07:50:31.979" v="1" actId="478"/>
          <ac:picMkLst>
            <pc:docMk/>
            <pc:sldMk cId="843932743" sldId="292"/>
            <ac:picMk id="6" creationId="{F8E39FAC-44F7-F6A0-23EA-0D898E05185A}"/>
          </ac:picMkLst>
        </pc:picChg>
      </pc:sldChg>
    </pc:docChg>
  </pc:docChgLst>
  <pc:docChgLst>
    <pc:chgData name="Stoyan Tranev" userId="3860ec01dca6ed6c" providerId="LiveId" clId="{ECE0C551-3708-459C-AD08-3BE9229ED010}"/>
    <pc:docChg chg="undo custSel modSld">
      <pc:chgData name="Stoyan Tranev" userId="3860ec01dca6ed6c" providerId="LiveId" clId="{ECE0C551-3708-459C-AD08-3BE9229ED010}" dt="2022-12-07T18:57:50.643" v="461" actId="20577"/>
      <pc:docMkLst>
        <pc:docMk/>
      </pc:docMkLst>
      <pc:sldChg chg="addSp modSp mod modAnim">
        <pc:chgData name="Stoyan Tranev" userId="3860ec01dca6ed6c" providerId="LiveId" clId="{ECE0C551-3708-459C-AD08-3BE9229ED010}" dt="2022-12-01T18:37:06.421" v="40"/>
        <pc:sldMkLst>
          <pc:docMk/>
          <pc:sldMk cId="2876612143" sldId="257"/>
        </pc:sldMkLst>
        <pc:picChg chg="add mod">
          <ac:chgData name="Stoyan Tranev" userId="3860ec01dca6ed6c" providerId="LiveId" clId="{ECE0C551-3708-459C-AD08-3BE9229ED010}" dt="2022-12-01T18:35:01.941" v="38" actId="1076"/>
          <ac:picMkLst>
            <pc:docMk/>
            <pc:sldMk cId="2876612143" sldId="257"/>
            <ac:picMk id="4" creationId="{6E9AD49F-565B-8E48-427E-5B45648AD567}"/>
          </ac:picMkLst>
        </pc:picChg>
      </pc:sldChg>
      <pc:sldChg chg="addSp delSp modSp mod modAnim">
        <pc:chgData name="Stoyan Tranev" userId="3860ec01dca6ed6c" providerId="LiveId" clId="{ECE0C551-3708-459C-AD08-3BE9229ED010}" dt="2022-12-01T18:36:57.424" v="39"/>
        <pc:sldMkLst>
          <pc:docMk/>
          <pc:sldMk cId="3166319233" sldId="258"/>
        </pc:sldMkLst>
        <pc:picChg chg="add mod">
          <ac:chgData name="Stoyan Tranev" userId="3860ec01dca6ed6c" providerId="LiveId" clId="{ECE0C551-3708-459C-AD08-3BE9229ED010}" dt="2022-12-01T18:28:06.365" v="33" actId="14100"/>
          <ac:picMkLst>
            <pc:docMk/>
            <pc:sldMk cId="3166319233" sldId="258"/>
            <ac:picMk id="4" creationId="{22DC4239-3E8B-5A70-5480-468998387AC2}"/>
          </ac:picMkLst>
        </pc:picChg>
        <pc:picChg chg="add del mod">
          <ac:chgData name="Stoyan Tranev" userId="3860ec01dca6ed6c" providerId="LiveId" clId="{ECE0C551-3708-459C-AD08-3BE9229ED010}" dt="2022-12-01T17:55:22.131" v="4" actId="21"/>
          <ac:picMkLst>
            <pc:docMk/>
            <pc:sldMk cId="3166319233" sldId="258"/>
            <ac:picMk id="1026" creationId="{5CA34D79-B6CD-F03B-B86F-F0821CCE25AF}"/>
          </ac:picMkLst>
        </pc:picChg>
      </pc:sldChg>
      <pc:sldChg chg="modSp mod">
        <pc:chgData name="Stoyan Tranev" userId="3860ec01dca6ed6c" providerId="LiveId" clId="{ECE0C551-3708-459C-AD08-3BE9229ED010}" dt="2022-12-01T19:39:09.196" v="310" actId="20577"/>
        <pc:sldMkLst>
          <pc:docMk/>
          <pc:sldMk cId="3717166657" sldId="264"/>
        </pc:sldMkLst>
        <pc:spChg chg="mod">
          <ac:chgData name="Stoyan Tranev" userId="3860ec01dca6ed6c" providerId="LiveId" clId="{ECE0C551-3708-459C-AD08-3BE9229ED010}" dt="2022-12-01T19:39:09.196" v="310" actId="20577"/>
          <ac:spMkLst>
            <pc:docMk/>
            <pc:sldMk cId="3717166657" sldId="264"/>
            <ac:spMk id="3" creationId="{00000000-0000-0000-0000-000000000000}"/>
          </ac:spMkLst>
        </pc:spChg>
      </pc:sldChg>
      <pc:sldChg chg="modSp mod">
        <pc:chgData name="Stoyan Tranev" userId="3860ec01dca6ed6c" providerId="LiveId" clId="{ECE0C551-3708-459C-AD08-3BE9229ED010}" dt="2022-12-01T19:45:57.909" v="325" actId="14100"/>
        <pc:sldMkLst>
          <pc:docMk/>
          <pc:sldMk cId="711718292" sldId="274"/>
        </pc:sldMkLst>
        <pc:picChg chg="mod">
          <ac:chgData name="Stoyan Tranev" userId="3860ec01dca6ed6c" providerId="LiveId" clId="{ECE0C551-3708-459C-AD08-3BE9229ED010}" dt="2022-12-01T19:45:57.909" v="325" actId="14100"/>
          <ac:picMkLst>
            <pc:docMk/>
            <pc:sldMk cId="711718292" sldId="274"/>
            <ac:picMk id="5" creationId="{BEC3F17A-2FB6-6762-CDB9-51031C32941E}"/>
          </ac:picMkLst>
        </pc:picChg>
      </pc:sldChg>
      <pc:sldChg chg="addSp delSp modSp mod">
        <pc:chgData name="Stoyan Tranev" userId="3860ec01dca6ed6c" providerId="LiveId" clId="{ECE0C551-3708-459C-AD08-3BE9229ED010}" dt="2022-12-07T18:57:50.643" v="461" actId="20577"/>
        <pc:sldMkLst>
          <pc:docMk/>
          <pc:sldMk cId="1243294427" sldId="280"/>
        </pc:sldMkLst>
        <pc:spChg chg="mod">
          <ac:chgData name="Stoyan Tranev" userId="3860ec01dca6ed6c" providerId="LiveId" clId="{ECE0C551-3708-459C-AD08-3BE9229ED010}" dt="2022-12-01T19:03:38.798" v="69" actId="20577"/>
          <ac:spMkLst>
            <pc:docMk/>
            <pc:sldMk cId="1243294427" sldId="280"/>
            <ac:spMk id="2" creationId="{00000000-0000-0000-0000-000000000000}"/>
          </ac:spMkLst>
        </pc:spChg>
        <pc:spChg chg="mod">
          <ac:chgData name="Stoyan Tranev" userId="3860ec01dca6ed6c" providerId="LiveId" clId="{ECE0C551-3708-459C-AD08-3BE9229ED010}" dt="2022-12-07T18:57:50.643" v="461" actId="20577"/>
          <ac:spMkLst>
            <pc:docMk/>
            <pc:sldMk cId="1243294427" sldId="280"/>
            <ac:spMk id="3" creationId="{00000000-0000-0000-0000-000000000000}"/>
          </ac:spMkLst>
        </pc:spChg>
        <pc:spChg chg="add del">
          <ac:chgData name="Stoyan Tranev" userId="3860ec01dca6ed6c" providerId="LiveId" clId="{ECE0C551-3708-459C-AD08-3BE9229ED010}" dt="2022-12-01T18:46:30.219" v="46" actId="22"/>
          <ac:spMkLst>
            <pc:docMk/>
            <pc:sldMk cId="1243294427" sldId="280"/>
            <ac:spMk id="5" creationId="{ED2717E4-1815-B5CB-AA7D-D09C88B2D54E}"/>
          </ac:spMkLst>
        </pc:spChg>
        <pc:picChg chg="add del mod">
          <ac:chgData name="Stoyan Tranev" userId="3860ec01dca6ed6c" providerId="LiveId" clId="{ECE0C551-3708-459C-AD08-3BE9229ED010}" dt="2022-12-01T19:02:35.703" v="55" actId="478"/>
          <ac:picMkLst>
            <pc:docMk/>
            <pc:sldMk cId="1243294427" sldId="280"/>
            <ac:picMk id="6" creationId="{D8C12702-29F3-061D-96F9-3EB5D841E409}"/>
          </ac:picMkLst>
        </pc:picChg>
        <pc:picChg chg="add del mod">
          <ac:chgData name="Stoyan Tranev" userId="3860ec01dca6ed6c" providerId="LiveId" clId="{ECE0C551-3708-459C-AD08-3BE9229ED010}" dt="2022-12-01T19:18:28.166" v="85" actId="478"/>
          <ac:picMkLst>
            <pc:docMk/>
            <pc:sldMk cId="1243294427" sldId="280"/>
            <ac:picMk id="8" creationId="{97B2A1F0-4047-C3B8-F3C8-3247DA552ABE}"/>
          </ac:picMkLst>
        </pc:picChg>
        <pc:picChg chg="add mod">
          <ac:chgData name="Stoyan Tranev" userId="3860ec01dca6ed6c" providerId="LiveId" clId="{ECE0C551-3708-459C-AD08-3BE9229ED010}" dt="2022-12-01T20:31:21.164" v="455" actId="14100"/>
          <ac:picMkLst>
            <pc:docMk/>
            <pc:sldMk cId="1243294427" sldId="280"/>
            <ac:picMk id="10" creationId="{8DEAB6B2-C77E-8991-8226-CD0ABF4C91E9}"/>
          </ac:picMkLst>
        </pc:picChg>
      </pc:sldChg>
      <pc:sldChg chg="addSp modSp mod">
        <pc:chgData name="Stoyan Tranev" userId="3860ec01dca6ed6c" providerId="LiveId" clId="{ECE0C551-3708-459C-AD08-3BE9229ED010}" dt="2022-12-01T19:56:47.980" v="347" actId="14100"/>
        <pc:sldMkLst>
          <pc:docMk/>
          <pc:sldMk cId="3046905393" sldId="283"/>
        </pc:sldMkLst>
        <pc:spChg chg="mod">
          <ac:chgData name="Stoyan Tranev" userId="3860ec01dca6ed6c" providerId="LiveId" clId="{ECE0C551-3708-459C-AD08-3BE9229ED010}" dt="2022-12-01T19:41:19.395" v="315" actId="255"/>
          <ac:spMkLst>
            <pc:docMk/>
            <pc:sldMk cId="3046905393" sldId="283"/>
            <ac:spMk id="3" creationId="{00000000-0000-0000-0000-000000000000}"/>
          </ac:spMkLst>
        </pc:spChg>
        <pc:picChg chg="add mod">
          <ac:chgData name="Stoyan Tranev" userId="3860ec01dca6ed6c" providerId="LiveId" clId="{ECE0C551-3708-459C-AD08-3BE9229ED010}" dt="2022-12-01T19:56:47.980" v="347" actId="14100"/>
          <ac:picMkLst>
            <pc:docMk/>
            <pc:sldMk cId="3046905393" sldId="283"/>
            <ac:picMk id="2050" creationId="{84740E1F-596B-74DA-639B-73AA67E990FD}"/>
          </ac:picMkLst>
        </pc:picChg>
      </pc:sldChg>
      <pc:sldChg chg="addSp delSp modSp mod modAnim">
        <pc:chgData name="Stoyan Tranev" userId="3860ec01dca6ed6c" providerId="LiveId" clId="{ECE0C551-3708-459C-AD08-3BE9229ED010}" dt="2022-12-01T20:32:44.045" v="460" actId="14100"/>
        <pc:sldMkLst>
          <pc:docMk/>
          <pc:sldMk cId="779195040" sldId="287"/>
        </pc:sldMkLst>
        <pc:spChg chg="mod">
          <ac:chgData name="Stoyan Tranev" userId="3860ec01dca6ed6c" providerId="LiveId" clId="{ECE0C551-3708-459C-AD08-3BE9229ED010}" dt="2022-12-01T20:16:53.012" v="404" actId="14100"/>
          <ac:spMkLst>
            <pc:docMk/>
            <pc:sldMk cId="779195040" sldId="287"/>
            <ac:spMk id="2" creationId="{00000000-0000-0000-0000-000000000000}"/>
          </ac:spMkLst>
        </pc:spChg>
        <pc:spChg chg="mod">
          <ac:chgData name="Stoyan Tranev" userId="3860ec01dca6ed6c" providerId="LiveId" clId="{ECE0C551-3708-459C-AD08-3BE9229ED010}" dt="2022-12-01T20:32:44.045" v="460" actId="14100"/>
          <ac:spMkLst>
            <pc:docMk/>
            <pc:sldMk cId="779195040" sldId="287"/>
            <ac:spMk id="3" creationId="{00000000-0000-0000-0000-000000000000}"/>
          </ac:spMkLst>
        </pc:spChg>
        <pc:spChg chg="add del">
          <ac:chgData name="Stoyan Tranev" userId="3860ec01dca6ed6c" providerId="LiveId" clId="{ECE0C551-3708-459C-AD08-3BE9229ED010}" dt="2022-12-01T20:01:38.699" v="386" actId="22"/>
          <ac:spMkLst>
            <pc:docMk/>
            <pc:sldMk cId="779195040" sldId="287"/>
            <ac:spMk id="10" creationId="{56C90D24-4772-9A89-EB9C-C995466436C0}"/>
          </ac:spMkLst>
        </pc:spChg>
        <pc:picChg chg="add del mod">
          <ac:chgData name="Stoyan Tranev" userId="3860ec01dca6ed6c" providerId="LiveId" clId="{ECE0C551-3708-459C-AD08-3BE9229ED010}" dt="2022-12-01T19:17:09.484" v="78" actId="478"/>
          <ac:picMkLst>
            <pc:docMk/>
            <pc:sldMk cId="779195040" sldId="287"/>
            <ac:picMk id="5" creationId="{081FE418-2F21-FC21-6D41-749608F7303B}"/>
          </ac:picMkLst>
        </pc:picChg>
        <pc:picChg chg="add del">
          <ac:chgData name="Stoyan Tranev" userId="3860ec01dca6ed6c" providerId="LiveId" clId="{ECE0C551-3708-459C-AD08-3BE9229ED010}" dt="2022-12-01T19:18:04.804" v="81"/>
          <ac:picMkLst>
            <pc:docMk/>
            <pc:sldMk cId="779195040" sldId="287"/>
            <ac:picMk id="6" creationId="{BBA1C8A0-8A8B-B97F-AFC4-48869C3D77B9}"/>
          </ac:picMkLst>
        </pc:picChg>
        <pc:picChg chg="add del mod">
          <ac:chgData name="Stoyan Tranev" userId="3860ec01dca6ed6c" providerId="LiveId" clId="{ECE0C551-3708-459C-AD08-3BE9229ED010}" dt="2022-12-01T20:00:55.743" v="381" actId="21"/>
          <ac:picMkLst>
            <pc:docMk/>
            <pc:sldMk cId="779195040" sldId="287"/>
            <ac:picMk id="7" creationId="{144D6D4F-D3F4-7307-3F0D-8C01AC545C61}"/>
          </ac:picMkLst>
        </pc:picChg>
        <pc:picChg chg="add del">
          <ac:chgData name="Stoyan Tranev" userId="3860ec01dca6ed6c" providerId="LiveId" clId="{ECE0C551-3708-459C-AD08-3BE9229ED010}" dt="2022-12-01T20:01:26.149" v="384" actId="478"/>
          <ac:picMkLst>
            <pc:docMk/>
            <pc:sldMk cId="779195040" sldId="287"/>
            <ac:picMk id="8" creationId="{77098829-DB4C-795A-EEA6-0CC872A56A7C}"/>
          </ac:picMkLst>
        </pc:picChg>
        <pc:picChg chg="add mod">
          <ac:chgData name="Stoyan Tranev" userId="3860ec01dca6ed6c" providerId="LiveId" clId="{ECE0C551-3708-459C-AD08-3BE9229ED010}" dt="2022-12-01T20:04:39.939" v="388"/>
          <ac:picMkLst>
            <pc:docMk/>
            <pc:sldMk cId="779195040" sldId="287"/>
            <ac:picMk id="11" creationId="{1112A20C-0714-033A-9BC0-F97368F656F1}"/>
          </ac:picMkLst>
        </pc:picChg>
        <pc:picChg chg="add del">
          <ac:chgData name="Stoyan Tranev" userId="3860ec01dca6ed6c" providerId="LiveId" clId="{ECE0C551-3708-459C-AD08-3BE9229ED010}" dt="2022-12-01T20:15:30.469" v="390" actId="478"/>
          <ac:picMkLst>
            <pc:docMk/>
            <pc:sldMk cId="779195040" sldId="287"/>
            <ac:picMk id="12" creationId="{14312B0F-D529-1C6B-0478-8890C8E075F2}"/>
          </ac:picMkLst>
        </pc:picChg>
        <pc:picChg chg="add mod">
          <ac:chgData name="Stoyan Tranev" userId="3860ec01dca6ed6c" providerId="LiveId" clId="{ECE0C551-3708-459C-AD08-3BE9229ED010}" dt="2022-12-01T20:17:03.420" v="408" actId="14100"/>
          <ac:picMkLst>
            <pc:docMk/>
            <pc:sldMk cId="779195040" sldId="287"/>
            <ac:picMk id="14" creationId="{D4C8E947-7490-8737-366A-B445093959C5}"/>
          </ac:picMkLst>
        </pc:picChg>
      </pc:sldChg>
      <pc:sldChg chg="addSp modSp mod">
        <pc:chgData name="Stoyan Tranev" userId="3860ec01dca6ed6c" providerId="LiveId" clId="{ECE0C551-3708-459C-AD08-3BE9229ED010}" dt="2022-12-01T20:29:19.578" v="442" actId="6549"/>
        <pc:sldMkLst>
          <pc:docMk/>
          <pc:sldMk cId="697592538" sldId="288"/>
        </pc:sldMkLst>
        <pc:spChg chg="mod">
          <ac:chgData name="Stoyan Tranev" userId="3860ec01dca6ed6c" providerId="LiveId" clId="{ECE0C551-3708-459C-AD08-3BE9229ED010}" dt="2022-12-01T20:29:19.578" v="442" actId="6549"/>
          <ac:spMkLst>
            <pc:docMk/>
            <pc:sldMk cId="697592538" sldId="288"/>
            <ac:spMk id="3" creationId="{00000000-0000-0000-0000-000000000000}"/>
          </ac:spMkLst>
        </pc:spChg>
        <pc:picChg chg="add mod">
          <ac:chgData name="Stoyan Tranev" userId="3860ec01dca6ed6c" providerId="LiveId" clId="{ECE0C551-3708-459C-AD08-3BE9229ED010}" dt="2022-12-01T20:24:37.301" v="415" actId="14100"/>
          <ac:picMkLst>
            <pc:docMk/>
            <pc:sldMk cId="697592538" sldId="288"/>
            <ac:picMk id="4" creationId="{33BEFDE2-EF87-F000-8BFD-02AF069D4C7C}"/>
          </ac:picMkLst>
        </pc:picChg>
      </pc:sldChg>
      <pc:sldChg chg="modSp mod">
        <pc:chgData name="Stoyan Tranev" userId="3860ec01dca6ed6c" providerId="LiveId" clId="{ECE0C551-3708-459C-AD08-3BE9229ED010}" dt="2022-12-01T19:59:51.932" v="380" actId="14100"/>
        <pc:sldMkLst>
          <pc:docMk/>
          <pc:sldMk cId="1597650628" sldId="289"/>
        </pc:sldMkLst>
        <pc:spChg chg="mod">
          <ac:chgData name="Stoyan Tranev" userId="3860ec01dca6ed6c" providerId="LiveId" clId="{ECE0C551-3708-459C-AD08-3BE9229ED010}" dt="2022-12-01T19:59:51.932" v="380" actId="14100"/>
          <ac:spMkLst>
            <pc:docMk/>
            <pc:sldMk cId="1597650628" sldId="289"/>
            <ac:spMk id="3" creationId="{00000000-0000-0000-0000-000000000000}"/>
          </ac:spMkLst>
        </pc:spChg>
      </pc:sldChg>
      <pc:sldChg chg="modSp mod">
        <pc:chgData name="Stoyan Tranev" userId="3860ec01dca6ed6c" providerId="LiveId" clId="{ECE0C551-3708-459C-AD08-3BE9229ED010}" dt="2022-12-01T19:50:24.724" v="335" actId="14100"/>
        <pc:sldMkLst>
          <pc:docMk/>
          <pc:sldMk cId="2541400167" sldId="290"/>
        </pc:sldMkLst>
        <pc:spChg chg="mod">
          <ac:chgData name="Stoyan Tranev" userId="3860ec01dca6ed6c" providerId="LiveId" clId="{ECE0C551-3708-459C-AD08-3BE9229ED010}" dt="2022-12-01T19:50:19.433" v="334" actId="20577"/>
          <ac:spMkLst>
            <pc:docMk/>
            <pc:sldMk cId="2541400167" sldId="290"/>
            <ac:spMk id="3" creationId="{00000000-0000-0000-0000-000000000000}"/>
          </ac:spMkLst>
        </pc:spChg>
        <pc:picChg chg="mod">
          <ac:chgData name="Stoyan Tranev" userId="3860ec01dca6ed6c" providerId="LiveId" clId="{ECE0C551-3708-459C-AD08-3BE9229ED010}" dt="2022-12-01T19:50:24.724" v="335" actId="14100"/>
          <ac:picMkLst>
            <pc:docMk/>
            <pc:sldMk cId="2541400167" sldId="290"/>
            <ac:picMk id="5" creationId="{891A434B-0180-77C0-D94A-F6595CC9EE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pisanie-su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chapter/10.1007/978-3-031-70018-7_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ПРОЕКТ № НИХ–486/2023</a:t>
            </a:r>
          </a:p>
        </p:txBody>
      </p:sp>
      <p:pic>
        <p:nvPicPr>
          <p:cNvPr id="4" name="Picture 8" descr="How ChatGPT and similar AI will disrupt education">
            <a:extLst>
              <a:ext uri="{FF2B5EF4-FFF2-40B4-BE49-F238E27FC236}">
                <a16:creationId xmlns:a16="http://schemas.microsoft.com/office/drawing/2014/main" id="{DD425BF9-D441-5E8E-F535-BDBF61528A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818" y="2344282"/>
            <a:ext cx="3856774" cy="21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</a:rPr>
              <a:t>МОДЕЛИРАНЕ НА УПРАВЛЕНСКИ РЕШЕНИЯ С НОВИ ИНСТРУМЕНТИ ЗА АНАЛИЗ В РАЗМИТА СРЕДА</a:t>
            </a:r>
          </a:p>
          <a:p>
            <a:pPr algn="l">
              <a:buFont typeface="Wingdings 3" charset="2"/>
              <a:buChar char=""/>
            </a:pPr>
            <a:r>
              <a:rPr lang="en-US" b="1" dirty="0" err="1">
                <a:solidFill>
                  <a:srgbClr val="FFFFFF"/>
                </a:solidFill>
              </a:rPr>
              <a:t>Срок</a:t>
            </a:r>
            <a:r>
              <a:rPr lang="en-US" b="1" dirty="0">
                <a:solidFill>
                  <a:srgbClr val="FFFFFF"/>
                </a:solidFill>
              </a:rPr>
              <a:t> – </a:t>
            </a:r>
            <a:r>
              <a:rPr lang="en-US" b="1" dirty="0" err="1">
                <a:solidFill>
                  <a:srgbClr val="FFFFFF"/>
                </a:solidFill>
              </a:rPr>
              <a:t>две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години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i="1" dirty="0">
                <a:solidFill>
                  <a:srgbClr val="FFFFFF"/>
                </a:solidFill>
              </a:rPr>
              <a:t>(2023-2024) - </a:t>
            </a:r>
            <a:r>
              <a:rPr lang="en-US" b="1" dirty="0">
                <a:solidFill>
                  <a:srgbClr val="FFFFFF"/>
                </a:solidFill>
              </a:rPr>
              <a:t>II ЕТАП</a:t>
            </a:r>
          </a:p>
          <a:p>
            <a:pPr algn="l"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</a:rPr>
              <a:t>                  </a:t>
            </a:r>
            <a:r>
              <a:rPr lang="en-US" b="1" dirty="0" err="1">
                <a:solidFill>
                  <a:srgbClr val="FFFFFF"/>
                </a:solidFill>
              </a:rPr>
              <a:t>Проектен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мениджър</a:t>
            </a:r>
            <a:r>
              <a:rPr lang="en-US" b="1" dirty="0">
                <a:solidFill>
                  <a:srgbClr val="FFFFFF"/>
                </a:solidFill>
              </a:rPr>
              <a:t>:</a:t>
            </a:r>
            <a:endParaRPr lang="en-US" b="1" i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1" i="1" dirty="0">
                <a:solidFill>
                  <a:srgbClr val="FFFFFF"/>
                </a:solidFill>
              </a:rPr>
              <a:t>            </a:t>
            </a:r>
            <a:r>
              <a:rPr lang="en-US" b="1" i="1" dirty="0" err="1">
                <a:solidFill>
                  <a:srgbClr val="FFFFFF"/>
                </a:solidFill>
              </a:rPr>
              <a:t>доц</a:t>
            </a:r>
            <a:r>
              <a:rPr lang="en-US" b="1" i="1" dirty="0">
                <a:solidFill>
                  <a:srgbClr val="FFFFFF"/>
                </a:solidFill>
              </a:rPr>
              <a:t>. д-р </a:t>
            </a:r>
            <a:r>
              <a:rPr lang="en-US" b="1" dirty="0">
                <a:solidFill>
                  <a:srgbClr val="FFFFFF"/>
                </a:solidFill>
              </a:rPr>
              <a:t>Стоян Транев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977C-DF09-DD16-CECE-6BFAEA1EB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C5D3-9C64-F15D-63A3-9FB73084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1564"/>
            <a:ext cx="7264066" cy="72043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2"/>
                </a:solidFill>
              </a:rPr>
              <a:t>Научни </a:t>
            </a:r>
            <a:r>
              <a:rPr lang="bg-BG" sz="3200" b="1" dirty="0">
                <a:solidFill>
                  <a:srgbClr val="00B0F0"/>
                </a:solidFill>
              </a:rPr>
              <a:t>резултати – </a:t>
            </a:r>
            <a:r>
              <a:rPr lang="bg-BG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втора година</a:t>
            </a:r>
            <a:endParaRPr lang="bg-BG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7F054-5145-7E39-64A4-4CFFBF18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62000"/>
            <a:ext cx="10552697" cy="6054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Проектът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предлага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значителен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напредък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областта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управленските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математически модели,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използващи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интуиционистки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множества (IFS)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индексирани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матрици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IMs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Включени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нови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разширения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кръгови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елиптични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интуиционистки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множества,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които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предоставят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по-добра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адаптивност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сложни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среди. В теоретичен аспект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дефинирани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усъвършенствани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нови операции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релации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работа с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IMs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което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разширява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техния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аналитичен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потенциал.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Това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обогатява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инструментариума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математическо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моделиране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бизнес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при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които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несигурността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колебанията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неяснотата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играят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съществена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роля. Пример за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това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е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разработването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елиптичен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интуиционистки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анализ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дисперсията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(E-IFANOVA),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който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позволява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новаторско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използване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множества за анализ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регионални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финансови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показатели (Samsung).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Теоретичните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аспекти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също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така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включват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индексните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матрици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алгоритми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линейна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регресия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решаване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комбинаторни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задачи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като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Knapsack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problem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Travelling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Salesman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Problem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49123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995E2-32F5-7E03-11C0-066D0AECC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F861-5CA3-D9B8-A8DC-72BF6908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1564"/>
            <a:ext cx="7264066" cy="72043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2"/>
                </a:solidFill>
              </a:rPr>
              <a:t>Научни </a:t>
            </a:r>
            <a:r>
              <a:rPr lang="bg-BG" sz="3200" b="1" dirty="0">
                <a:solidFill>
                  <a:srgbClr val="00B0F0"/>
                </a:solidFill>
              </a:rPr>
              <a:t>резултати – </a:t>
            </a:r>
            <a:r>
              <a:rPr lang="bg-BG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втора година</a:t>
            </a:r>
            <a:endParaRPr lang="bg-BG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8DA47-8F50-2B4A-C30B-C4A21FB3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762000"/>
            <a:ext cx="10889582" cy="6054436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endParaRPr lang="az-Cyrl-A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az-Cyrl-A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практическо ниво, проектът демонстрира как интуиционистките размити множества и индексните матрици могат да се използват за решаване на реални управленски проблеми. Разработени са алгоритми, модели и софтуерни приложения, които подпомагат процесите на вземане на решения в различни индустрии. </a:t>
            </a:r>
          </a:p>
          <a:p>
            <a:pPr marL="0" marR="0" indent="0">
              <a:buNone/>
            </a:pPr>
            <a:r>
              <a:rPr lang="az-Cyrl-A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Примерите включват: Моделът CIC-IFS, приложен за подбор на франчайзополучатели за глобални вериги като Pizza Hut и McDonald’s. Интуиционистки размити алгоритми за оптимизация на задачи за линейно разпределение и селекция на кандидати. Алгоритъмът TIFHA-TSP, който разширява Унгарския метод за задачи с времеви ограничения. Тези приложения демонстрират значително подобрение в точността и ефективността на решенията спрямо традиционните подходи, като интегрират несигурността и колебанията в моделирането на сложни управленски процеси.</a:t>
            </a:r>
          </a:p>
          <a:p>
            <a:pPr marL="0" indent="0">
              <a:buNone/>
            </a:pPr>
            <a:endParaRPr lang="ru-RU" sz="24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32911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CB367-EB22-375D-E99D-B71C65D3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135A-CFC1-66CD-01E9-31A31571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1564"/>
            <a:ext cx="7264066" cy="72043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2"/>
                </a:solidFill>
              </a:rPr>
              <a:t>Научни </a:t>
            </a:r>
            <a:r>
              <a:rPr lang="bg-BG" sz="3200" b="1" dirty="0">
                <a:solidFill>
                  <a:srgbClr val="00B0F0"/>
                </a:solidFill>
              </a:rPr>
              <a:t>резултати – </a:t>
            </a:r>
            <a:r>
              <a:rPr lang="bg-BG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втора година</a:t>
            </a:r>
            <a:endParaRPr lang="bg-BG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932E-80F9-4077-ECF7-665E116C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03564"/>
            <a:ext cx="11242508" cy="6054436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Основната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цел на проекта – "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Моделиране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бизнес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чрез приложение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индексираните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иновативни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разширения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интуиционистки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размити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множества,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включително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кръгови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елиптични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постигната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значителна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степен, което се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доказва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реализираните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резултати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разработки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разпространението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постигнатото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приноси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включват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нови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работа с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индексирани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тяхното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приложение в задачи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линейна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регресия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анализ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дисперсията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отговаря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ретроспективен анализ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разширяване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индексираните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разработени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рамките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проекта,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показват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значителен потенциал за приложение в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индустриални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включително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франчайзинг, логистика и финансов анализ.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Постигнатите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резултати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демонстрират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че интуиционистките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размити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множества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индексните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значително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подобряват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точността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управленските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решения в условия на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несигурност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i="1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>
              <a:highlight>
                <a:srgbClr val="FF00FF"/>
              </a:highlight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97140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6B8E85-924C-C537-249C-82A81282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578133"/>
            <a:ext cx="4335468" cy="2875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БЛАГОДАРИМ ВИ ЗА ВНИМАНИЕТО</a:t>
            </a:r>
          </a:p>
        </p:txBody>
      </p:sp>
      <p:pic>
        <p:nvPicPr>
          <p:cNvPr id="6" name="Картина 7">
            <a:extLst>
              <a:ext uri="{FF2B5EF4-FFF2-40B4-BE49-F238E27FC236}">
                <a16:creationId xmlns:a16="http://schemas.microsoft.com/office/drawing/2014/main" id="{F8E39FAC-44F7-F6A0-23EA-0D898E05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7" y="1578133"/>
            <a:ext cx="2982714" cy="39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5" y="-88900"/>
            <a:ext cx="10390908" cy="431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2"/>
                </a:solidFill>
              </a:rPr>
              <a:t>Изследователски екип</a:t>
            </a:r>
            <a:endParaRPr lang="bg-BG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408214"/>
            <a:ext cx="11227446" cy="62888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g-BG" sz="7600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8800" i="1" u="sng" dirty="0">
                <a:solidFill>
                  <a:srgbClr val="FF0000"/>
                </a:solidFill>
              </a:rPr>
              <a:t>Научен екип - втора година: общ брой участници 7+9 =</a:t>
            </a:r>
            <a:r>
              <a:rPr lang="bg-BG" sz="14400" i="1" u="sng" dirty="0">
                <a:solidFill>
                  <a:srgbClr val="FF0000"/>
                </a:solidFill>
              </a:rPr>
              <a:t>16 </a:t>
            </a:r>
          </a:p>
          <a:p>
            <a:endParaRPr lang="en-GB" sz="8800" i="1" dirty="0"/>
          </a:p>
          <a:p>
            <a:r>
              <a:rPr lang="ru-RU" sz="8800" i="1" dirty="0"/>
              <a:t>1. доц. д-р Стоян Транев - </a:t>
            </a:r>
            <a:r>
              <a:rPr lang="ru-RU" sz="8800" i="1" dirty="0">
                <a:solidFill>
                  <a:srgbClr val="C00000"/>
                </a:solidFill>
              </a:rPr>
              <a:t>Университет </a:t>
            </a:r>
            <a:endParaRPr lang="en-GB" sz="8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8800" i="1" dirty="0">
                <a:solidFill>
                  <a:srgbClr val="C00000"/>
                </a:solidFill>
              </a:rPr>
              <a:t>«Проф. д-р </a:t>
            </a:r>
            <a:r>
              <a:rPr lang="ru-RU" sz="8800" i="1" dirty="0" err="1">
                <a:solidFill>
                  <a:srgbClr val="C00000"/>
                </a:solidFill>
              </a:rPr>
              <a:t>Асен</a:t>
            </a:r>
            <a:r>
              <a:rPr lang="ru-RU" sz="8800" i="1" dirty="0">
                <a:solidFill>
                  <a:srgbClr val="C00000"/>
                </a:solidFill>
              </a:rPr>
              <a:t> Златаров» -- Бургас</a:t>
            </a:r>
          </a:p>
          <a:p>
            <a:r>
              <a:rPr lang="ru-RU" sz="8800" i="1" dirty="0">
                <a:solidFill>
                  <a:srgbClr val="C00000"/>
                </a:solidFill>
              </a:rPr>
              <a:t> </a:t>
            </a:r>
            <a:r>
              <a:rPr lang="ru-RU" sz="8800" i="1" dirty="0"/>
              <a:t>2. доц. д-р </a:t>
            </a:r>
            <a:r>
              <a:rPr lang="ru-RU" sz="8800" i="1" dirty="0" err="1"/>
              <a:t>Венелин</a:t>
            </a:r>
            <a:r>
              <a:rPr lang="ru-RU" sz="8800" i="1" dirty="0"/>
              <a:t> Любомиров Тодоров – БАН, ИИМ - София</a:t>
            </a:r>
          </a:p>
          <a:p>
            <a:r>
              <a:rPr lang="ru-RU" sz="8800" i="1" dirty="0"/>
              <a:t>3. доц. д-р </a:t>
            </a:r>
            <a:r>
              <a:rPr lang="ru-RU" sz="8800" i="1" dirty="0" err="1"/>
              <a:t>Величка</a:t>
            </a:r>
            <a:r>
              <a:rPr lang="ru-RU" sz="8800" i="1" dirty="0"/>
              <a:t> </a:t>
            </a:r>
            <a:r>
              <a:rPr lang="ru-RU" sz="8800" i="1" dirty="0" err="1"/>
              <a:t>Николова</a:t>
            </a:r>
            <a:r>
              <a:rPr lang="ru-RU" sz="8800" i="1" dirty="0"/>
              <a:t> Транева – Университет «Проф. д-р </a:t>
            </a:r>
            <a:r>
              <a:rPr lang="ru-RU" sz="8800" i="1" dirty="0" err="1"/>
              <a:t>Асен</a:t>
            </a:r>
            <a:r>
              <a:rPr lang="ru-RU" sz="8800" i="1" dirty="0"/>
              <a:t> Златаров» -- Бургас</a:t>
            </a:r>
          </a:p>
          <a:p>
            <a:r>
              <a:rPr lang="ru-RU" sz="8800" i="1" dirty="0"/>
              <a:t>4. доц. д-р </a:t>
            </a:r>
            <a:r>
              <a:rPr lang="ru-RU" sz="8800" i="1" dirty="0" err="1"/>
              <a:t>Минчо</a:t>
            </a:r>
            <a:r>
              <a:rPr lang="ru-RU" sz="8800" i="1" dirty="0"/>
              <a:t> </a:t>
            </a:r>
            <a:r>
              <a:rPr lang="ru-RU" sz="8800" i="1" dirty="0" err="1"/>
              <a:t>Полименов</a:t>
            </a:r>
            <a:r>
              <a:rPr lang="ru-RU" sz="8800" i="1" dirty="0"/>
              <a:t> – Университет «Проф. д-р </a:t>
            </a:r>
            <a:r>
              <a:rPr lang="ru-RU" sz="8800" i="1" dirty="0" err="1"/>
              <a:t>Асен</a:t>
            </a:r>
            <a:r>
              <a:rPr lang="ru-RU" sz="8800" i="1" dirty="0"/>
              <a:t> Златаров» -- Бургас</a:t>
            </a:r>
          </a:p>
          <a:p>
            <a:r>
              <a:rPr lang="ru-RU" sz="8800" i="1" dirty="0"/>
              <a:t>5. гл. ас. д-р Пламена </a:t>
            </a:r>
            <a:r>
              <a:rPr lang="ru-RU" sz="8800" i="1" dirty="0" err="1"/>
              <a:t>Добрева</a:t>
            </a:r>
            <a:r>
              <a:rPr lang="ru-RU" sz="8800" i="1" dirty="0"/>
              <a:t> </a:t>
            </a:r>
            <a:r>
              <a:rPr lang="ru-RU" sz="8800" i="1" dirty="0" err="1"/>
              <a:t>Йовчева</a:t>
            </a:r>
            <a:r>
              <a:rPr lang="ru-RU" sz="8800" i="1" dirty="0"/>
              <a:t> – Университет «Проф. д-р </a:t>
            </a:r>
            <a:r>
              <a:rPr lang="ru-RU" sz="8800" i="1" dirty="0" err="1"/>
              <a:t>Асен</a:t>
            </a:r>
            <a:r>
              <a:rPr lang="ru-RU" sz="8800" i="1" dirty="0"/>
              <a:t> Златаров» -- Бургас</a:t>
            </a:r>
          </a:p>
          <a:p>
            <a:r>
              <a:rPr lang="ru-RU" sz="8800" i="1" dirty="0"/>
              <a:t>6. гл. ас. д-р Петко </a:t>
            </a:r>
            <a:r>
              <a:rPr lang="ru-RU" sz="8800" i="1" dirty="0" err="1"/>
              <a:t>Янгьозов</a:t>
            </a:r>
            <a:r>
              <a:rPr lang="ru-RU" sz="8800" i="1" dirty="0"/>
              <a:t>  - – Университет «Проф. д-р </a:t>
            </a:r>
            <a:r>
              <a:rPr lang="ru-RU" sz="8800" i="1" dirty="0" err="1"/>
              <a:t>Асен</a:t>
            </a:r>
            <a:r>
              <a:rPr lang="ru-RU" sz="8800" i="1" dirty="0"/>
              <a:t> Златаров» -- Бургас</a:t>
            </a:r>
          </a:p>
          <a:p>
            <a:r>
              <a:rPr lang="ru-RU" sz="8800" i="1" dirty="0"/>
              <a:t>7. докторант </a:t>
            </a:r>
            <a:r>
              <a:rPr lang="ru-RU" sz="8800" i="1" dirty="0" err="1"/>
              <a:t>Петър</a:t>
            </a:r>
            <a:r>
              <a:rPr lang="ru-RU" sz="8800" i="1" dirty="0"/>
              <a:t> </a:t>
            </a:r>
            <a:r>
              <a:rPr lang="ru-RU" sz="8800" i="1" dirty="0" err="1"/>
              <a:t>Росенов</a:t>
            </a:r>
            <a:r>
              <a:rPr lang="ru-RU" sz="8800" i="1" dirty="0"/>
              <a:t> Петров – Университет «Проф. д-р </a:t>
            </a:r>
            <a:r>
              <a:rPr lang="ru-RU" sz="8800" i="1" dirty="0" err="1"/>
              <a:t>Асен</a:t>
            </a:r>
            <a:r>
              <a:rPr lang="ru-RU" sz="8800" i="1" dirty="0"/>
              <a:t> Златаров» -- Бургас</a:t>
            </a:r>
          </a:p>
        </p:txBody>
      </p:sp>
      <p:pic>
        <p:nvPicPr>
          <p:cNvPr id="4" name="istockphoto-1263865336-640_adpp_is">
            <a:hlinkClick r:id="" action="ppaction://media"/>
            <a:extLst>
              <a:ext uri="{FF2B5EF4-FFF2-40B4-BE49-F238E27FC236}">
                <a16:creationId xmlns:a16="http://schemas.microsoft.com/office/drawing/2014/main" id="{22DC4239-3E8B-5A70-5480-468998387A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0442" y="0"/>
            <a:ext cx="3591558" cy="19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5" y="-88900"/>
            <a:ext cx="10390908" cy="431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2"/>
                </a:solidFill>
              </a:rPr>
              <a:t>Изследователски екип </a:t>
            </a:r>
            <a:endParaRPr lang="bg-BG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408214"/>
            <a:ext cx="11227446" cy="62888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g-BG" sz="7600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11200" i="1" u="sng" dirty="0">
                <a:solidFill>
                  <a:srgbClr val="FF0000"/>
                </a:solidFill>
              </a:rPr>
              <a:t>Научен екип - студенти</a:t>
            </a:r>
          </a:p>
          <a:p>
            <a:pPr marL="0" indent="0">
              <a:buNone/>
            </a:pPr>
            <a:endParaRPr lang="ru-RU" sz="8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8800" i="1" dirty="0" err="1">
                <a:solidFill>
                  <a:schemeClr val="accent5">
                    <a:lumMod val="75000"/>
                  </a:schemeClr>
                </a:solidFill>
              </a:rPr>
              <a:t>Девет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</a:rPr>
              <a:t> студента</a:t>
            </a:r>
          </a:p>
          <a:p>
            <a:pPr marL="0" indent="0">
              <a:buNone/>
            </a:pPr>
            <a:r>
              <a:rPr lang="ru-RU" sz="8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Магистърски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специалности</a:t>
            </a:r>
            <a:endParaRPr lang="ru-RU" sz="7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СТЕФАН ЯНЧЕВ МАРИНОВ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ПГИшпз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305 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ЕНИС МЕСРУ АПТИШ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ПГИшпз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306 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indent="0">
              <a:buNone/>
            </a:pPr>
            <a:r>
              <a:rPr lang="ru-RU" sz="8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Бакалавърски</a:t>
            </a:r>
            <a:r>
              <a:rPr lang="ru-RU" sz="8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специалности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Константин Григоров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Ковачев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Т968 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Вилдание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Юмер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Хасан ИМ 1130 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Анелия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Величкова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Кукова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 411–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Дора Димитрова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Димова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 405 -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Велислав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Росенов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Дамянов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М1282 -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Славена Николаева Иванова ИМ1128 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Михаил Владимирович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Чебишев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СУ1438 – Университет «Проф. д-р 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Асен</a:t>
            </a: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Златаров» -- Бургас</a:t>
            </a:r>
          </a:p>
        </p:txBody>
      </p:sp>
      <p:pic>
        <p:nvPicPr>
          <p:cNvPr id="4" name="istockphoto-1263865336-640_adpp_is">
            <a:hlinkClick r:id="" action="ppaction://media"/>
            <a:extLst>
              <a:ext uri="{FF2B5EF4-FFF2-40B4-BE49-F238E27FC236}">
                <a16:creationId xmlns:a16="http://schemas.microsoft.com/office/drawing/2014/main" id="{22DC4239-3E8B-5A70-5480-468998387A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6906" y="0"/>
            <a:ext cx="3465094" cy="19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89" y="128337"/>
            <a:ext cx="11101137" cy="1620623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ЦЕЛ: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Да се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използват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иновативни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разширения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интуиционистките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размити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множества за приложения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инструментариума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индексираните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матрици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при 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моделирането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br>
              <a:rPr lang="en-GB" sz="2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управленски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решения в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размита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среда. </a:t>
            </a:r>
            <a:endParaRPr lang="bg-BG" sz="2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2037346"/>
            <a:ext cx="9561095" cy="482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endParaRPr lang="bg-BG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dirty="0"/>
              <a:t>1. Да се </a:t>
            </a:r>
            <a:r>
              <a:rPr lang="ru-RU" dirty="0" err="1"/>
              <a:t>направи</a:t>
            </a:r>
            <a:r>
              <a:rPr lang="ru-RU" dirty="0"/>
              <a:t> ретроспективен анализ на </a:t>
            </a:r>
            <a:r>
              <a:rPr lang="ru-RU" dirty="0" err="1"/>
              <a:t>съществуващите</a:t>
            </a:r>
            <a:r>
              <a:rPr lang="ru-RU" dirty="0"/>
              <a:t> интуиционистки </a:t>
            </a:r>
            <a:r>
              <a:rPr lang="ru-RU" dirty="0" err="1"/>
              <a:t>размити</a:t>
            </a:r>
            <a:r>
              <a:rPr lang="ru-RU" dirty="0"/>
              <a:t> множества и </a:t>
            </a:r>
            <a:r>
              <a:rPr lang="ru-RU" dirty="0" err="1"/>
              <a:t>индексирани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, </a:t>
            </a:r>
            <a:r>
              <a:rPr lang="ru-RU" dirty="0" err="1"/>
              <a:t>операциите</a:t>
            </a:r>
            <a:r>
              <a:rPr lang="ru-RU" dirty="0"/>
              <a:t> и </a:t>
            </a:r>
            <a:r>
              <a:rPr lang="ru-RU" dirty="0" err="1"/>
              <a:t>релациите</a:t>
            </a:r>
            <a:r>
              <a:rPr lang="ru-RU" dirty="0"/>
              <a:t> с </a:t>
            </a:r>
            <a:r>
              <a:rPr lang="ru-RU" dirty="0" err="1"/>
              <a:t>тях</a:t>
            </a:r>
            <a:r>
              <a:rPr lang="ru-RU" dirty="0"/>
              <a:t>; </a:t>
            </a:r>
          </a:p>
          <a:p>
            <a:pPr lvl="0"/>
            <a:r>
              <a:rPr lang="ru-RU" dirty="0"/>
              <a:t>2. Да се </a:t>
            </a:r>
            <a:r>
              <a:rPr lang="ru-RU" dirty="0" err="1"/>
              <a:t>модернизира</a:t>
            </a:r>
            <a:r>
              <a:rPr lang="ru-RU" dirty="0"/>
              <a:t> </a:t>
            </a:r>
            <a:r>
              <a:rPr lang="ru-RU" dirty="0" err="1"/>
              <a:t>моделирането</a:t>
            </a:r>
            <a:r>
              <a:rPr lang="ru-RU" dirty="0"/>
              <a:t> на </a:t>
            </a:r>
            <a:r>
              <a:rPr lang="ru-RU" dirty="0" err="1"/>
              <a:t>управленските</a:t>
            </a:r>
            <a:r>
              <a:rPr lang="ru-RU" dirty="0"/>
              <a:t> </a:t>
            </a:r>
            <a:r>
              <a:rPr lang="ru-RU" dirty="0" err="1"/>
              <a:t>процесите</a:t>
            </a:r>
            <a:r>
              <a:rPr lang="ru-RU" dirty="0"/>
              <a:t> чрез </a:t>
            </a:r>
            <a:r>
              <a:rPr lang="ru-RU" dirty="0" err="1"/>
              <a:t>формално</a:t>
            </a:r>
            <a:r>
              <a:rPr lang="ru-RU" dirty="0"/>
              <a:t> описание с </a:t>
            </a:r>
            <a:r>
              <a:rPr lang="ru-RU" dirty="0" err="1"/>
              <a:t>апарата</a:t>
            </a:r>
            <a:r>
              <a:rPr lang="ru-RU" dirty="0"/>
              <a:t> на </a:t>
            </a:r>
            <a:r>
              <a:rPr lang="ru-RU" dirty="0" err="1"/>
              <a:t>индексираните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 и интуиционистки </a:t>
            </a:r>
            <a:r>
              <a:rPr lang="ru-RU" dirty="0" err="1"/>
              <a:t>размитите</a:t>
            </a:r>
            <a:r>
              <a:rPr lang="ru-RU" dirty="0"/>
              <a:t> множества;</a:t>
            </a:r>
          </a:p>
          <a:p>
            <a:pPr lvl="0"/>
            <a:r>
              <a:rPr lang="ru-RU" dirty="0"/>
              <a:t>3. Да се </a:t>
            </a:r>
            <a:r>
              <a:rPr lang="ru-RU" dirty="0" err="1"/>
              <a:t>разшири</a:t>
            </a:r>
            <a:r>
              <a:rPr lang="ru-RU" dirty="0"/>
              <a:t> в теоретичен аспект </a:t>
            </a:r>
            <a:r>
              <a:rPr lang="ru-RU" dirty="0" err="1"/>
              <a:t>концепцията</a:t>
            </a:r>
            <a:r>
              <a:rPr lang="ru-RU" dirty="0"/>
              <a:t> на </a:t>
            </a:r>
            <a:r>
              <a:rPr lang="ru-RU" dirty="0" err="1"/>
              <a:t>индексираните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4. Да се </a:t>
            </a:r>
            <a:r>
              <a:rPr lang="ru-RU" dirty="0" err="1"/>
              <a:t>моделират</a:t>
            </a:r>
            <a:r>
              <a:rPr lang="ru-RU" dirty="0"/>
              <a:t> </a:t>
            </a:r>
            <a:r>
              <a:rPr lang="ru-RU" dirty="0" err="1"/>
              <a:t>съвременни</a:t>
            </a:r>
            <a:r>
              <a:rPr lang="ru-RU" dirty="0"/>
              <a:t> </a:t>
            </a:r>
            <a:r>
              <a:rPr lang="ru-RU" dirty="0" err="1"/>
              <a:t>размити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за оптимизация на </a:t>
            </a:r>
            <a:r>
              <a:rPr lang="ru-RU" dirty="0" err="1"/>
              <a:t>управленските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5. Да се </a:t>
            </a:r>
            <a:r>
              <a:rPr lang="ru-RU" dirty="0" err="1"/>
              <a:t>разработят</a:t>
            </a:r>
            <a:r>
              <a:rPr lang="ru-RU" dirty="0"/>
              <a:t>, </a:t>
            </a:r>
            <a:r>
              <a:rPr lang="ru-RU" dirty="0" err="1"/>
              <a:t>разширят</a:t>
            </a:r>
            <a:r>
              <a:rPr lang="ru-RU" dirty="0"/>
              <a:t> и </a:t>
            </a:r>
            <a:r>
              <a:rPr lang="ru-RU" dirty="0" err="1"/>
              <a:t>тестват</a:t>
            </a:r>
            <a:r>
              <a:rPr lang="ru-RU" dirty="0"/>
              <a:t> </a:t>
            </a:r>
            <a:r>
              <a:rPr lang="ru-RU" dirty="0" err="1"/>
              <a:t>софтуерни</a:t>
            </a:r>
            <a:r>
              <a:rPr lang="ru-RU" dirty="0"/>
              <a:t> приложения на </a:t>
            </a:r>
            <a:r>
              <a:rPr lang="ru-RU" dirty="0" err="1"/>
              <a:t>разработените</a:t>
            </a:r>
            <a:r>
              <a:rPr lang="ru-RU" dirty="0"/>
              <a:t> модели за </a:t>
            </a:r>
            <a:r>
              <a:rPr lang="ru-RU" dirty="0" err="1"/>
              <a:t>вземане</a:t>
            </a:r>
            <a:r>
              <a:rPr lang="ru-RU" dirty="0"/>
              <a:t> на </a:t>
            </a:r>
            <a:r>
              <a:rPr lang="ru-RU" dirty="0" err="1"/>
              <a:t>управленски</a:t>
            </a:r>
            <a:r>
              <a:rPr lang="ru-RU" dirty="0"/>
              <a:t> решения;</a:t>
            </a:r>
          </a:p>
          <a:p>
            <a:pPr lvl="0"/>
            <a:r>
              <a:rPr lang="ru-RU" dirty="0"/>
              <a:t>6. Да се </a:t>
            </a:r>
            <a:r>
              <a:rPr lang="ru-RU" dirty="0" err="1"/>
              <a:t>разпространят</a:t>
            </a:r>
            <a:r>
              <a:rPr lang="ru-RU" dirty="0"/>
              <a:t> резултатите от проекта.</a:t>
            </a:r>
          </a:p>
          <a:p>
            <a:endParaRPr lang="bg-BG" dirty="0"/>
          </a:p>
        </p:txBody>
      </p:sp>
      <p:pic>
        <p:nvPicPr>
          <p:cNvPr id="4" name="istockphoto-1323601500-640_adpp_is">
            <a:hlinkClick r:id="" action="ppaction://media"/>
            <a:extLst>
              <a:ext uri="{FF2B5EF4-FFF2-40B4-BE49-F238E27FC236}">
                <a16:creationId xmlns:a16="http://schemas.microsoft.com/office/drawing/2014/main" id="{6E9AD49F-565B-8E48-427E-5B45648AD5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8873" y="1748960"/>
            <a:ext cx="2623127" cy="1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93964"/>
            <a:ext cx="9785301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bg-BG" sz="3200" b="1" dirty="0">
                <a:solidFill>
                  <a:schemeClr val="accent2"/>
                </a:solidFill>
              </a:rPr>
              <a:t>втори етап-студенти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9" y="3112168"/>
            <a:ext cx="8239931" cy="3745832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Кралева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УМОшпр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316, Стефан Маринов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ПГИшпз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305. Доверителен интервал на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печалбата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счетоводна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кантора „Балкан лизинг“.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УНИВЕРСИТЕТ ПРОФ. Д-Р АСЕН ЗЛАТАРОВ – БУРГАС, ФОН, 2024–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зимна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05. 12. 2024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dirty="0"/>
              <a:t>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EFDE2-EF87-F000-8BFD-02AF069D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04" y="1"/>
            <a:ext cx="2550695" cy="17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7966363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chemeClr val="accent2"/>
                </a:solidFill>
              </a:rPr>
              <a:t>–</a:t>
            </a:r>
            <a:r>
              <a:rPr lang="bg-BG" sz="3200" b="1" dirty="0">
                <a:solidFill>
                  <a:schemeClr val="accent2"/>
                </a:solidFill>
              </a:rPr>
              <a:t> втори етап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4" y="1138989"/>
            <a:ext cx="11165306" cy="5528510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Публикации </a:t>
            </a:r>
            <a:r>
              <a:rPr lang="ru-RU" sz="8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представени</a:t>
            </a:r>
            <a:r>
              <a:rPr lang="ru-RU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8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световни</a:t>
            </a:r>
            <a:r>
              <a:rPr lang="ru-RU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вторични</a:t>
            </a:r>
            <a:r>
              <a:rPr lang="ru-RU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литературни</a:t>
            </a:r>
            <a:r>
              <a:rPr lang="ru-RU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източници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</a:t>
            </a:r>
            <a:r>
              <a:rPr lang="en-GB" sz="8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Polimenov</a:t>
            </a: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Mincho, INNOVATIVE SOLUTIONS IN THE GREENING OF RESTAURANT PRODUCTS. ANNUAL OF ASSEN ZLATAROV UNIVERSITY, BURGAS BULGARIA, 2023, v. LII, pp. 69-71, https://btu.bg/images/Annual/annual_uni_book_vol_LII_2023.pdf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	</a:t>
            </a:r>
            <a:r>
              <a:rPr lang="az-Cyrl-AZ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Янгьозов П., С. Транев, Концепция за оценка на икономическата ефективност на подбора на кадри, Българско електронно научно списание „Стопанско управление“, Бр. 1, 2024, (стр. 4-13), он-лайн академично издание - </a:t>
            </a: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ISSN 2738-7399, https://spisanie-su.eu/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	</a:t>
            </a:r>
            <a:r>
              <a:rPr lang="az-Cyrl-AZ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Транев С., П. Янгьозов.  „За“ аутсорсинга в модерното управление на човешките ресурси, Българско електронно научно списание „Стопанско управление“, Бр. 1, 2024, (стр. 14-33), он-лайн академично издание - </a:t>
            </a: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ISSN 2738-7399, </a:t>
            </a:r>
            <a:r>
              <a:rPr lang="en-GB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https://spisanie-su.eu/</a:t>
            </a:r>
            <a:endParaRPr lang="bg-BG" sz="8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bg-BG" sz="8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g-BG" sz="8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Монография – приета за печат: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8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Tranev </a:t>
            </a:r>
            <a:r>
              <a:rPr lang="en-GB" sz="8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S.,Optimal</a:t>
            </a:r>
            <a:r>
              <a:rPr lang="en-GB" sz="8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Franchise Decisions With Application Of Intuitionistic Fuzzy Logic. Professor Marin </a:t>
            </a:r>
            <a:r>
              <a:rPr lang="en-GB" sz="8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Drinov</a:t>
            </a:r>
            <a:r>
              <a:rPr lang="en-GB" sz="8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Academic Publishing House, 2024 /in press/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919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8326581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chemeClr val="accent2"/>
                </a:solidFill>
              </a:rPr>
              <a:t>-</a:t>
            </a:r>
            <a:r>
              <a:rPr lang="bg-BG" sz="3200" b="1" dirty="0">
                <a:solidFill>
                  <a:schemeClr val="accent2"/>
                </a:solidFill>
              </a:rPr>
              <a:t> втори етап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9" y="1308100"/>
            <a:ext cx="8974222" cy="5359400"/>
          </a:xfrm>
        </p:spPr>
        <p:txBody>
          <a:bodyPr>
            <a:normAutofit fontScale="92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Списък</a:t>
            </a:r>
            <a:r>
              <a:rPr lang="bg-BG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научните публикации, публикувани в издания с</a:t>
            </a:r>
            <a:r>
              <a:rPr lang="en-GB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IF</a:t>
            </a:r>
            <a:r>
              <a:rPr lang="bg-BG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g-BG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</a:t>
            </a:r>
            <a:r>
              <a:rPr lang="en-GB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V.N., Todorov, V., Tranev, S.T., </a:t>
            </a:r>
            <a:r>
              <a:rPr lang="en-GB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Dimov</a:t>
            </a: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I., A Confidence-Interval Circular Intuitionistic Fuzzy Method for Optimal Master and Sub-Franchise Selection: A Case Study of Pizza Hut in Europe. Axioms, 13, 758 (2024). IF 1,9, Quartile </a:t>
            </a:r>
            <a:r>
              <a:rPr lang="en-GB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Q1</a:t>
            </a: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https://doi.org/10.3390/axioms13110758, https://www.mdpi.com/2075-1680/13/11/758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GB" sz="25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S.,  Intuitionistic Fuzzy Index Matrices in Linear Regression Analysis, Journal of multiple-valued logic and soft computing, vol. 43, 4-6, 549-559 (2024). IF 0.7, Quartile </a:t>
            </a:r>
            <a:r>
              <a:rPr lang="en-GB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Q3</a:t>
            </a:r>
            <a:r>
              <a:rPr lang="en-GB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WOS:001312481800010, https://www.oldcitypublishing.com/journals/mvlsc-home/mvlsc-issue-contents/mvlsc-volume-43-number-4-6-2024/mvlsc-43-4-6-p-549-559/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EAB6B2-C77E-8991-8226-CD0ABF4C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3" y="0"/>
            <a:ext cx="2826327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42" y="-144379"/>
            <a:ext cx="8038759" cy="73793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bg-BG" sz="2800" b="1" dirty="0"/>
              <a:t>П</a:t>
            </a:r>
            <a:r>
              <a:rPr lang="en-US" sz="2800" b="1" dirty="0" err="1"/>
              <a:t>убликационна</a:t>
            </a:r>
            <a:r>
              <a:rPr lang="en-US" sz="2800" b="1" dirty="0"/>
              <a:t> </a:t>
            </a:r>
            <a:r>
              <a:rPr lang="en-US" sz="2800" b="1" dirty="0" err="1"/>
              <a:t>дейност</a:t>
            </a:r>
            <a:r>
              <a:rPr lang="en-US" sz="2800" b="1" dirty="0"/>
              <a:t> </a:t>
            </a:r>
            <a:r>
              <a:rPr lang="en-GB" sz="2800" b="1" dirty="0"/>
              <a:t>-</a:t>
            </a:r>
            <a:r>
              <a:rPr lang="bg-BG" sz="2800" b="1" dirty="0"/>
              <a:t> втори етап</a:t>
            </a:r>
            <a:br>
              <a:rPr lang="bg-BG" sz="2800" b="1" dirty="0"/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304800"/>
            <a:ext cx="11357811" cy="6553199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Списък</a:t>
            </a:r>
            <a:r>
              <a:rPr lang="bg-BG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научните публикации, публикувани в издания с</a:t>
            </a:r>
            <a:r>
              <a:rPr lang="en-GB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импакт ранг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z-Cyrl-AZ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</a:t>
            </a:r>
            <a:r>
              <a:rPr lang="en-GB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Petrov, P., Tranev, S. Circular Intuitionistic Fuzzy Knapsack Problem. In: </a:t>
            </a:r>
            <a:r>
              <a:rPr lang="en-GB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Lirkov</a:t>
            </a:r>
            <a:r>
              <a:rPr lang="en-GB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I., </a:t>
            </a:r>
            <a:r>
              <a:rPr lang="en-GB" sz="8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Margenov</a:t>
            </a:r>
            <a:r>
              <a:rPr lang="en-GB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 (eds) Large-Scale Scientific Computations. LSSC 2023. Lecture Notes in Computer Science, vol 13952, 279-287 (2024). Springer, Cham. SJR 0.7, Quartile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9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Q2</a:t>
            </a:r>
            <a:r>
              <a:rPr lang="en-GB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GB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https://doi.org/10.1007/978-3-031-56208-2_28, https://link.springer.com/chapter/10.1007/978-3-031-56208-2_28</a:t>
            </a:r>
            <a:endParaRPr lang="bg-BG" sz="8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	Georgiev, S., Todorov, V., Georgiev, I.,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 (2024). Novel Stochastic Methods for Intelligent European Options Valuation. In: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Kahraman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Cevik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Onar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Cebi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Oztaysi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Tolga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A.C.,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Ucal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Sari, I. (eds) Intelligent and Fuzzy Systems. INFUS 2024. Lecture Notes in Networks and Systems, vol. 1089, 91-98. Springer, Cham. https://doi.org/10.1007/978-3-031-67195-1_12, SJR 0.17, Quartile </a:t>
            </a:r>
            <a:r>
              <a:rPr lang="en-GB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https://link.springer.com/chapter/10.1007/978-3-031-67195-1_12</a:t>
            </a:r>
            <a:endParaRPr lang="bg-BG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	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S., Todorov, V. (2024). An Elliptic Intuitionistic Fuzzy Analysis of Regional Samsung Net Revenue Variations. In: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Kahraman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Cevik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Onar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Cebi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Oztaysi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Tolga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A.C.,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Ucal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Sari, I. (eds) Intelligent and Fuzzy Systems. INFUS 2024. Lecture Notes in Networks and Systems, vol 1088. Springer, Cham, 522-531. https://doi.org/10.1007/978-3-031-70018-7_58, SJR 0.17, Quartile </a:t>
            </a:r>
            <a:r>
              <a:rPr lang="en-GB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8000" dirty="0"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https://link.springer.com/chapter/10.1007/978-3-031-70018-7_58</a:t>
            </a:r>
            <a:endParaRPr lang="bg-BG" sz="8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	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Mavrov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D., Tranev, S. (2024). An Application of the Intuitionistic Fuzzy Approach to the Hungarian Algorithm for the Travelling Salesman Problem. In: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Fidanova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 (eds) Recent Advances in Computational Optimization. WCO 2022. Studies in Computational Intelligence, vol 1158, 212-226. Springer, Cham,  SJR 0.29, Quartile </a:t>
            </a:r>
            <a:r>
              <a:rPr lang="en-GB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https://doi.org/10.1007/978-3-031-57320-0_12, </a:t>
            </a:r>
            <a:r>
              <a:rPr lang="en-GB" sz="8000" dirty="0">
                <a:latin typeface="Times New Roman" panose="02020603050405020304" pitchFamily="18" charset="0"/>
                <a:ea typeface="Calibri" panose="020F0502020204030204" pitchFamily="34" charset="0"/>
              </a:rPr>
              <a:t>https://link.springer.com/chapter/10.1007/978-3-031-57320-0_12</a:t>
            </a:r>
            <a:endParaRPr lang="bg-BG" sz="8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	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S.,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Mavrov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D. (2024). An Application of the Temporal Intuitionistic Fuzzy Algorithm for Franchisee Selection in a Fast-Food Restaurant Chain. In: </a:t>
            </a:r>
            <a:r>
              <a:rPr lang="en-GB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Fidanova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 (eds) Recent Advances in Computational Optimization. WCO 2022. Studies in Computational Intelligence, vol 1158. Springer, Cham, SJR 0.29, Quartile </a:t>
            </a:r>
            <a:r>
              <a:rPr lang="en-GB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en-GB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https://doi.org/10.1007/978-3-031-57320-0_11, https://link.springer.com/chapter/10.1007/978-3-031-57320-0_11</a:t>
            </a:r>
          </a:p>
          <a:p>
            <a:pPr marL="0" marR="0" indent="45021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GB" sz="8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bg-BG" sz="1100" dirty="0"/>
          </a:p>
        </p:txBody>
      </p:sp>
    </p:spTree>
    <p:extLst>
      <p:ext uri="{BB962C8B-B14F-4D97-AF65-F5344CB8AC3E}">
        <p14:creationId xmlns:p14="http://schemas.microsoft.com/office/powerpoint/2010/main" val="124329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964"/>
            <a:ext cx="6830290" cy="7204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Бюджет за </a:t>
            </a:r>
            <a:r>
              <a:rPr lang="ru-RU" sz="3200" b="1" dirty="0" err="1">
                <a:solidFill>
                  <a:schemeClr val="accent2"/>
                </a:solidFill>
              </a:rPr>
              <a:t>първата</a:t>
            </a:r>
            <a:r>
              <a:rPr lang="ru-RU" sz="3200" b="1" dirty="0">
                <a:solidFill>
                  <a:schemeClr val="accent2"/>
                </a:solidFill>
              </a:rPr>
              <a:t> година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914400"/>
            <a:ext cx="11524066" cy="59436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Отпуснат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 за 2 година: 5892 </a:t>
            </a:r>
            <a:r>
              <a:rPr lang="ru-RU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Изразходени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средства: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5892 </a:t>
            </a:r>
            <a:r>
              <a:rPr lang="ru-RU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Рецензент: - 65 лв.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- /Мултифункционално устройство/ -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438,61</a:t>
            </a: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z-Cyrl-AZ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Такси правоучастия в конференции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представени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2602,79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Отпечатване на монография 948 </a:t>
            </a:r>
            <a:r>
              <a:rPr lang="bg-BG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Командировка на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членовете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екипа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страната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чужбина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2105,30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Административно/финансово –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счетоводно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обслужване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–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685,60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</a:t>
            </a:r>
            <a:r>
              <a:rPr lang="bg-BG" sz="3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усвояемост</a:t>
            </a:r>
            <a:r>
              <a:rPr lang="bg-BG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отпуснатите средства.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200" dirty="0"/>
          </a:p>
        </p:txBody>
      </p:sp>
      <p:pic>
        <p:nvPicPr>
          <p:cNvPr id="2050" name="Picture 2" descr="Euro GIFs | Tenor">
            <a:extLst>
              <a:ext uri="{FF2B5EF4-FFF2-40B4-BE49-F238E27FC236}">
                <a16:creationId xmlns:a16="http://schemas.microsoft.com/office/drawing/2014/main" id="{84740E1F-596B-74DA-639B-73AA67E9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0" y="706581"/>
            <a:ext cx="5361709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053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1708</TotalTime>
  <Words>1929</Words>
  <Application>Microsoft Office PowerPoint</Application>
  <PresentationFormat>Widescreen</PresentationFormat>
  <Paragraphs>127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ПРОЕКТ № НИХ–486/2023</vt:lpstr>
      <vt:lpstr>Изследователски екип</vt:lpstr>
      <vt:lpstr>Изследователски екип </vt:lpstr>
      <vt:lpstr>ЦЕЛ: Да се използват иновативни разширения на интуиционистките размити множества за приложения на инструментариума на индексираните матрици при  моделирането на  управленски решения в размита среда. </vt:lpstr>
      <vt:lpstr>Публикационна дейност втори етап-студенти </vt:lpstr>
      <vt:lpstr>Публикационна дейност – втори етап </vt:lpstr>
      <vt:lpstr>Публикационна дейност - втори етап </vt:lpstr>
      <vt:lpstr>Публикационна дейност - втори етап </vt:lpstr>
      <vt:lpstr>Бюджет за първата година</vt:lpstr>
      <vt:lpstr>Научни резултати – втора година</vt:lpstr>
      <vt:lpstr>Научни резултати – втора година</vt:lpstr>
      <vt:lpstr>Научни резултати – втора година</vt:lpstr>
      <vt:lpstr>БЛАГОДАРИМ ВИ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№ 401/2017 г.</dc:title>
  <dc:creator>User</dc:creator>
  <cp:lastModifiedBy>Iliana Ishmerieva</cp:lastModifiedBy>
  <cp:revision>93</cp:revision>
  <dcterms:created xsi:type="dcterms:W3CDTF">2017-12-01T08:06:04Z</dcterms:created>
  <dcterms:modified xsi:type="dcterms:W3CDTF">2025-04-23T05:11:41Z</dcterms:modified>
</cp:coreProperties>
</file>