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906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927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4685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954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314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3842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776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520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320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618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856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14BC6-043E-4E64-A433-6D10C7E6F89F}" type="datetimeFigureOut">
              <a:rPr lang="bg-BG" smtClean="0"/>
              <a:t>12.12.2024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D4B6-80E8-45E3-B140-B3E04D123CC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8180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580853"/>
          </a:xfrm>
        </p:spPr>
        <p:txBody>
          <a:bodyPr>
            <a:normAutofit/>
          </a:bodyPr>
          <a:lstStyle/>
          <a:p>
            <a:r>
              <a:rPr lang="bg-BG" sz="4000" b="1" dirty="0">
                <a:latin typeface="Arial Black" panose="020B0A04020102020204" pitchFamily="34" charset="0"/>
              </a:rPr>
              <a:t>МАРКЕТИНГОВО ИЗСЛЕДВАНЕ НА ПОТРЕБИТЕЛСКИТЕ НАГЛАСИ ОТНОСНО ИНФЛАЦИОННИТЕ ПРОМЕНИ В ЦЕНИТЕ НА ХРАНИТЕЛНИТЕ ПРОДУКТИ ПРЕДЛАГАНИ НА БЪЛГАРСКИЯ ПАЗАР </a:t>
            </a:r>
            <a:r>
              <a:rPr lang="en-US" sz="4000" b="1" dirty="0" smtClean="0">
                <a:latin typeface="Arial Black" panose="020B0A04020102020204" pitchFamily="34" charset="0"/>
              </a:rPr>
              <a:t/>
            </a:r>
            <a:br>
              <a:rPr lang="en-US" sz="4000" b="1" dirty="0" smtClean="0">
                <a:latin typeface="Arial Black" panose="020B0A04020102020204" pitchFamily="34" charset="0"/>
              </a:rPr>
            </a:br>
            <a:r>
              <a:rPr lang="bg-BG" sz="4000" b="1" dirty="0" smtClean="0">
                <a:latin typeface="Arial Black" panose="020B0A04020102020204" pitchFamily="34" charset="0"/>
              </a:rPr>
              <a:t>НИХ </a:t>
            </a:r>
            <a:r>
              <a:rPr lang="bg-BG" sz="4000" b="1" dirty="0">
                <a:latin typeface="Arial Black" panose="020B0A04020102020204" pitchFamily="34" charset="0"/>
              </a:rPr>
              <a:t>№ 488/2023г</a:t>
            </a:r>
            <a:r>
              <a:rPr lang="bg-BG" sz="4000" b="1" dirty="0" smtClean="0">
                <a:latin typeface="Arial Black" panose="020B0A04020102020204" pitchFamily="34" charset="0"/>
              </a:rPr>
              <a:t>.</a:t>
            </a:r>
            <a:endParaRPr lang="bg-BG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4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875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028700"/>
            <a:ext cx="10515600" cy="5829300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buFont typeface="+mj-lt"/>
              <a:buAutoNum type="arabicPeriod" startAt="22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empirical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etymology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assortment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Bulgarian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</a:t>
            </a:r>
            <a:r>
              <a:rPr lang="bg-B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SGEM 2023,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печат),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SCOPUS;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2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empirical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preferences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Bulgarian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</a:t>
            </a:r>
            <a:r>
              <a:rPr lang="bg-B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SGEM 2023,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печат),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SCOPUS;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2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Dechev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Nikolaeva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attitudes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Bulgarian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</a:t>
            </a:r>
            <a:r>
              <a:rPr lang="bg-B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SGEM 2023,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печат),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SCOPUS;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2"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Hr.,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Dechev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Z.,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Nikolaeva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T.,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Psycho-social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Bulgarian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</a:t>
            </a:r>
            <a:r>
              <a:rPr lang="bg-BG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Multidisciplinary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SGEM 2023,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печат),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2"/>
            </a:pPr>
            <a:r>
              <a:rPr lang="bg-BG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bg-BG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(2024) A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mise-en-scène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specificity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satisfaction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на тема "Интердисциплинарният подход в приложното поле на икономическите и социалните науки" организирана от Факултета по икономически и социални науки (ФИСН) на Пловдивския университет „Паисий Хилендарски“, 07. ноември 2024 г., гр. Пловдив (под печат)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654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57250" y="149225"/>
            <a:ext cx="10515600" cy="511175"/>
          </a:xfrm>
        </p:spPr>
        <p:txBody>
          <a:bodyPr>
            <a:normAutofit/>
          </a:bodyPr>
          <a:lstStyle/>
          <a:p>
            <a:pPr algn="ctr"/>
            <a:r>
              <a:rPr lang="bg-BG" sz="28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8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6700" y="660400"/>
            <a:ext cx="11696700" cy="6197600"/>
          </a:xfrm>
        </p:spPr>
        <p:txBody>
          <a:bodyPr>
            <a:noAutofit/>
          </a:bodyPr>
          <a:lstStyle/>
          <a:p>
            <a:pPr marL="514350" lvl="0" indent="-514350" algn="just">
              <a:buFont typeface="+mj-lt"/>
              <a:buAutoNum type="arabicPeriod" startAt="27"/>
            </a:pP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 A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specificity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на тема "Интердисциплинарният подход в приложното поле на икономическите и социалните науки" организирана от Факултета по икономически и социални науки (ФИСН) на Пловдивския университет „Паисий Хилендарски“, 07. ноември 2024 г., гр. Пловдив (под печат) </a:t>
            </a:r>
            <a:r>
              <a:rPr lang="bg-BG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endParaRPr lang="bg-BG" sz="2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7"/>
            </a:pP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survey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opinion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1st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Asen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Zlatarov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image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на тема "Интердисциплинарният подход в приложното поле на икономическите и социалните науки" организирана от Факултета по икономически и социални науки (ФИСН) на Пловдивския университет „Паисий Хилендарски“, 07. ноември 2024 г., гр. Пловдив (под печат</a:t>
            </a:r>
            <a:r>
              <a:rPr lang="bg-BG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SCOPUS</a:t>
            </a:r>
            <a:endParaRPr lang="bg-BG" sz="2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27"/>
            </a:pP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1st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Asen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Zlatarov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Burgas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на тема "Интердисциплинарният подход в приложното поле на икономическите и социалните науки" организирана от Факултета по икономически и социални науки (ФИСН) на </a:t>
            </a:r>
            <a:r>
              <a:rPr lang="bg-BG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Пловдивския университет „Паисий Хилендарски“, 07. ноември 2024 г., гр. Пловдив (под печат) </a:t>
            </a:r>
            <a:r>
              <a:rPr lang="bg-BG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SCOPUS</a:t>
            </a:r>
            <a:endParaRPr lang="bg-BG" sz="23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266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0375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825500"/>
            <a:ext cx="10515600" cy="5351463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 startAt="30"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Petrova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(2024), </a:t>
            </a:r>
            <a:r>
              <a:rPr lang="bg-BG" i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ПРОУЧВАНЕ НА ВЛИЯНИЕТО НА ИКОНОМИЧЕСКИ И Демографски фактори ВЪРХУ онлайн пазаруването на туристически продукти в ЕВРОПЕЙСКИЯ СЪЮЗ,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10th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Scientific-Business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LIMEN 2024, която ще се проведе на 05. декември 2024 г. в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Vienna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Austria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(под печат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Science)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30"/>
            </a:pPr>
            <a:r>
              <a:rPr lang="bg-BG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(2023) THE HOLISTIC MARKETING APPROACH APPLIED IN CRUISE TOURISM: THEORY AND PRACTICE, Международна научна конференция и 16-ти Черноморски туристически форум: „Съвременният туризъм – преосмисляне на възможности и модели за развитие“, Варна,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Cambridge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Scholars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101-110, ISBN (10): 1-0364-0008-5, ISBN (13): 978-10364-0008-8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</a:t>
            </a:r>
            <a:r>
              <a:rPr lang="bg-BG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30"/>
            </a:pPr>
            <a:r>
              <a:rPr lang="bg-BG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satisfaction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majoring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10th International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Scientific-Business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Leadership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Innovation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Integrated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Politics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LIMEN 2024, която ще се проведе на 05. декември 2024 г. в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Vienna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Austria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(под печат)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Science)</a:t>
            </a:r>
            <a:endParaRPr lang="bg-BG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30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 startAt="30"/>
            </a:pPr>
            <a:endParaRPr lang="bg-BG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17304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575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bg-BG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Атанасова, С., Михалева, Х.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(2024) МАРКЕТИНГОВО ИЗСЛЕДВАНЕ НА ПОТРЕБИТЕЛСКИТЕ НАГЛАСИ ОТНОСНО ИНФЛАЦИОННИТЕ ПРОМЕНИ В ЦЕНИТЕ НА ХРАНИТЕЛНИТЕ ПРОДУКТИ, ПРЕДЛАГАНИ НА БЪЛГАРСКИЯ ПАЗАР, изд. LIBRUM, 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София, ISBN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978-619-7690-25-5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04867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751804"/>
              </p:ext>
            </p:extLst>
          </p:nvPr>
        </p:nvGraphicFramePr>
        <p:xfrm>
          <a:off x="297712" y="265812"/>
          <a:ext cx="11589488" cy="62925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00432">
                  <a:extLst>
                    <a:ext uri="{9D8B030D-6E8A-4147-A177-3AD203B41FA5}">
                      <a16:colId xmlns:a16="http://schemas.microsoft.com/office/drawing/2014/main" val="259668641"/>
                    </a:ext>
                  </a:extLst>
                </a:gridCol>
                <a:gridCol w="3789056">
                  <a:extLst>
                    <a:ext uri="{9D8B030D-6E8A-4147-A177-3AD203B41FA5}">
                      <a16:colId xmlns:a16="http://schemas.microsoft.com/office/drawing/2014/main" val="12223720"/>
                    </a:ext>
                  </a:extLst>
                </a:gridCol>
              </a:tblGrid>
              <a:tr h="659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Списък на изследователския екип: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 err="1">
                          <a:solidFill>
                            <a:srgbClr val="002060"/>
                          </a:solidFill>
                          <a:effectLst/>
                        </a:rPr>
                        <a:t>н.з</a:t>
                      </a: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bg-BG" sz="1800" dirty="0" err="1">
                          <a:solidFill>
                            <a:srgbClr val="002060"/>
                          </a:solidFill>
                          <a:effectLst/>
                        </a:rPr>
                        <a:t>н.с</a:t>
                      </a: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., име, презиме, фамилия</a:t>
                      </a:r>
                      <a:endParaRPr lang="bg-BG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Основна месторабота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07021"/>
                  </a:ext>
                </a:extLst>
              </a:tr>
              <a:tr h="5123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u="sng" dirty="0">
                          <a:solidFill>
                            <a:schemeClr val="tx1"/>
                          </a:solidFill>
                          <a:effectLst/>
                        </a:rPr>
                        <a:t>1. РЪКОВОДИТЕЛ: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доц. д-р Христина Петкова Михалева, ФОН, катедра „Маркетинг и туризъм”,  </a:t>
                      </a:r>
                      <a:endParaRPr lang="bg-BG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733100"/>
                  </a:ext>
                </a:extLst>
              </a:tr>
              <a:tr h="5123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u="sng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ЧЛЕНОВЕ НА ЕКИПА: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2. доц. д-р Веселина Атанасова, ФОН, катедра „Маркетинг и туризъм”, </a:t>
                      </a:r>
                      <a:endParaRPr lang="bg-BG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297058"/>
                  </a:ext>
                </a:extLst>
              </a:tr>
              <a:tr h="38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3. доц. д-р Биляна Великова Цонкова, катедра “История и философия”,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151626"/>
                  </a:ext>
                </a:extLst>
              </a:tr>
              <a:tr h="4937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4. доц. д-р Симеонка Александрова Петрова, катедра „Търговски бизнес“, 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Стопанска академия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„Димитър А. Ценов“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гр. Свищов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525308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5. доц. д-р Захари Дечев ФОН,  катедра „Маркетинг и туризъм”,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090072"/>
                  </a:ext>
                </a:extLst>
              </a:tr>
              <a:tr h="4482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6. гл. ас. д-р Христо Георгиев Георгиев, ФОН, катедра „Маркетинг и туризъм”,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37814"/>
                  </a:ext>
                </a:extLst>
              </a:tr>
              <a:tr h="38409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7. гл. ас. д-р Адиле Димитрова катедра „Икономика и управление“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896119"/>
                  </a:ext>
                </a:extLst>
              </a:tr>
              <a:tr h="520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8. ас. д-р Светла Атансова, ФОН, катедра „Маркетинг и туризъм“, 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500011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rgbClr val="002060"/>
                          </a:solidFill>
                          <a:effectLst/>
                        </a:rPr>
                        <a:t>9. гл. ас. Петя Начева, ФОН, катедра „Индустриален Мениджмънт“</a:t>
                      </a:r>
                      <a:endParaRPr lang="bg-BG" sz="18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58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53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Контейнер за съдържани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132080"/>
              </p:ext>
            </p:extLst>
          </p:nvPr>
        </p:nvGraphicFramePr>
        <p:xfrm>
          <a:off x="297712" y="265812"/>
          <a:ext cx="11589488" cy="47341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800432">
                  <a:extLst>
                    <a:ext uri="{9D8B030D-6E8A-4147-A177-3AD203B41FA5}">
                      <a16:colId xmlns:a16="http://schemas.microsoft.com/office/drawing/2014/main" val="259668641"/>
                    </a:ext>
                  </a:extLst>
                </a:gridCol>
                <a:gridCol w="3789056">
                  <a:extLst>
                    <a:ext uri="{9D8B030D-6E8A-4147-A177-3AD203B41FA5}">
                      <a16:colId xmlns:a16="http://schemas.microsoft.com/office/drawing/2014/main" val="12223720"/>
                    </a:ext>
                  </a:extLst>
                </a:gridCol>
              </a:tblGrid>
              <a:tr h="6592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Списък на изследователския екип: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 err="1">
                          <a:solidFill>
                            <a:srgbClr val="002060"/>
                          </a:solidFill>
                          <a:effectLst/>
                        </a:rPr>
                        <a:t>н.з</a:t>
                      </a: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bg-BG" sz="2400" dirty="0" err="1">
                          <a:solidFill>
                            <a:srgbClr val="002060"/>
                          </a:solidFill>
                          <a:effectLst/>
                        </a:rPr>
                        <a:t>н.с</a:t>
                      </a: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., име, презиме, фамилия</a:t>
                      </a:r>
                      <a:endParaRPr lang="bg-BG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Основна месторабота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07021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10. гл. ас. Светозар Димитров, катедра “История и философия”,</a:t>
                      </a:r>
                      <a:endParaRPr lang="bg-BG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9937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11. докторант Теодора Николаева Тодорова, </a:t>
                      </a:r>
                      <a:endParaRPr lang="bg-BG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Бургас,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743026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12. докторант Красимир Николаев Куртев, 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Бургас,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70705"/>
                  </a:ext>
                </a:extLst>
              </a:tr>
              <a:tr h="6048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13. Докторант Йоана Христофорова Крумова,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Бургас,</a:t>
                      </a:r>
                      <a:endParaRPr lang="bg-BG" sz="24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968435"/>
                  </a:ext>
                </a:extLst>
              </a:tr>
              <a:tr h="3320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14. Докторант Андрей Стоянов </a:t>
                      </a:r>
                      <a:r>
                        <a:rPr lang="bg-BG" sz="2400" dirty="0" err="1">
                          <a:solidFill>
                            <a:srgbClr val="002060"/>
                          </a:solidFill>
                          <a:effectLst/>
                        </a:rPr>
                        <a:t>Рунчев</a:t>
                      </a:r>
                      <a:endParaRPr lang="bg-BG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2400" dirty="0">
                          <a:solidFill>
                            <a:srgbClr val="002060"/>
                          </a:solidFill>
                          <a:effectLst/>
                        </a:rPr>
                        <a:t>Университет „Проф. д-р Асен Златаров” – Бургас,</a:t>
                      </a:r>
                      <a:endParaRPr lang="bg-BG" sz="24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063" marR="13063" marT="6321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861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/>
              <a:t> </a:t>
            </a:r>
          </a:p>
          <a:p>
            <a:pPr marL="0" indent="0" algn="ctr">
              <a:buNone/>
            </a:pPr>
            <a:r>
              <a:rPr lang="bg-BG" sz="3200" dirty="0"/>
              <a:t>В проекта участват студенти от </a:t>
            </a:r>
            <a:r>
              <a:rPr lang="bg-BG" sz="3200" dirty="0" smtClean="0"/>
              <a:t>специалност</a:t>
            </a:r>
          </a:p>
          <a:p>
            <a:pPr marL="0" indent="0" algn="ctr">
              <a:buNone/>
            </a:pPr>
            <a:r>
              <a:rPr lang="bg-BG" sz="3200" dirty="0" smtClean="0"/>
              <a:t> </a:t>
            </a:r>
          </a:p>
          <a:p>
            <a:pPr marL="0" indent="0" algn="ctr">
              <a:buNone/>
            </a:pPr>
            <a:r>
              <a:rPr lang="bg-BG" sz="3200" b="1" dirty="0" smtClean="0"/>
              <a:t>„</a:t>
            </a:r>
            <a:r>
              <a:rPr lang="bg-BG" sz="3200" b="1" dirty="0"/>
              <a:t>Маркетинг“, </a:t>
            </a:r>
            <a:r>
              <a:rPr lang="bg-BG" sz="3200" dirty="0"/>
              <a:t>редовно, задочно, от 1,2,3,4 </a:t>
            </a:r>
            <a:r>
              <a:rPr lang="bg-BG" sz="3200" dirty="0" smtClean="0"/>
              <a:t>курс</a:t>
            </a:r>
          </a:p>
          <a:p>
            <a:pPr marL="0" indent="0" algn="ctr">
              <a:buNone/>
            </a:pPr>
            <a:r>
              <a:rPr lang="bg-BG" sz="3200" dirty="0" smtClean="0"/>
              <a:t>и </a:t>
            </a:r>
            <a:r>
              <a:rPr lang="bg-BG" sz="3200" dirty="0"/>
              <a:t>от специалност </a:t>
            </a:r>
            <a:endParaRPr lang="bg-BG" sz="3200" dirty="0" smtClean="0"/>
          </a:p>
          <a:p>
            <a:pPr marL="0" indent="0" algn="ctr">
              <a:buNone/>
            </a:pPr>
            <a:r>
              <a:rPr lang="bg-BG" sz="3200" b="1" dirty="0" smtClean="0"/>
              <a:t>„</a:t>
            </a:r>
            <a:r>
              <a:rPr lang="bg-BG" sz="3200" b="1" dirty="0"/>
              <a:t>Стопанско </a:t>
            </a:r>
            <a:r>
              <a:rPr lang="bg-BG" sz="3200" b="1" dirty="0" smtClean="0"/>
              <a:t>управление“ </a:t>
            </a:r>
            <a:r>
              <a:rPr lang="bg-BG" sz="3200" dirty="0" smtClean="0"/>
              <a:t>редовно, задочно, от 1,2,3,4 курс</a:t>
            </a:r>
          </a:p>
          <a:p>
            <a:pPr marL="0" indent="0" algn="ctr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7779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42777" y="212652"/>
            <a:ext cx="11740116" cy="6496492"/>
          </a:xfrm>
        </p:spPr>
        <p:txBody>
          <a:bodyPr>
            <a:noAutofit/>
          </a:bodyPr>
          <a:lstStyle/>
          <a:p>
            <a:r>
              <a:rPr lang="bg-BG" sz="2200" b="1" dirty="0"/>
              <a:t>Дейност 1:</a:t>
            </a:r>
            <a:r>
              <a:rPr lang="bg-BG" sz="2200" dirty="0"/>
              <a:t> Среща на работния екип; Разпределяне на задачите; Изработване на график.</a:t>
            </a:r>
          </a:p>
          <a:p>
            <a:r>
              <a:rPr lang="bg-BG" sz="2200" b="1" dirty="0"/>
              <a:t>Дейност 2:</a:t>
            </a:r>
            <a:r>
              <a:rPr lang="bg-BG" sz="2200" dirty="0"/>
              <a:t> Изработване на списък с актуалните изследвания и теоретична база по темата.</a:t>
            </a:r>
          </a:p>
          <a:p>
            <a:r>
              <a:rPr lang="bg-BG" sz="2200" b="1" dirty="0"/>
              <a:t>Дейност 3</a:t>
            </a:r>
            <a:r>
              <a:rPr lang="bg-BG" sz="2200" dirty="0"/>
              <a:t>: Подготовка за провеждане на две проучвания;</a:t>
            </a:r>
          </a:p>
          <a:p>
            <a:r>
              <a:rPr lang="bg-BG" sz="2200" b="1" dirty="0"/>
              <a:t>Дейност 3.1.</a:t>
            </a:r>
            <a:r>
              <a:rPr lang="bg-BG" sz="2200" dirty="0"/>
              <a:t> Изработване на анкетни карти за две проучвания.</a:t>
            </a:r>
          </a:p>
          <a:p>
            <a:r>
              <a:rPr lang="bg-BG" sz="2200" b="1" dirty="0"/>
              <a:t>Дейност 4: </a:t>
            </a:r>
            <a:r>
              <a:rPr lang="bg-BG" sz="2200" dirty="0"/>
              <a:t>Провеждане на две маркетингови проучвания: </a:t>
            </a:r>
          </a:p>
          <a:p>
            <a:r>
              <a:rPr lang="bg-BG" sz="2200" b="1" dirty="0"/>
              <a:t>Дейност 4.1</a:t>
            </a:r>
            <a:r>
              <a:rPr lang="bg-BG" sz="2200" dirty="0"/>
              <a:t>: Провеждане на маркетингово проучване на тема: </a:t>
            </a:r>
            <a:r>
              <a:rPr lang="bg-BG" sz="2200" b="1" dirty="0"/>
              <a:t>Маркетингово изследване за потребителските нагласи относно инфлационните промените в цените на хранителните продукти предлагани на българския пазар</a:t>
            </a:r>
            <a:r>
              <a:rPr lang="bg-BG" sz="2200" dirty="0"/>
              <a:t>;</a:t>
            </a:r>
          </a:p>
          <a:p>
            <a:r>
              <a:rPr lang="bg-BG" sz="2200" b="1" dirty="0"/>
              <a:t>Дейност 4.2</a:t>
            </a:r>
            <a:r>
              <a:rPr lang="bg-BG" sz="2200" dirty="0"/>
              <a:t>: Провеждане на маркетингово проучване на тема: </a:t>
            </a:r>
            <a:r>
              <a:rPr lang="bg-BG" sz="2200" b="1" dirty="0"/>
              <a:t>Маркетингово изследване на потребителските нагласи относно БИО хранителните продукти предлагани на българския пазар;</a:t>
            </a:r>
            <a:endParaRPr lang="bg-BG" sz="2200" dirty="0"/>
          </a:p>
          <a:p>
            <a:r>
              <a:rPr lang="bg-BG" sz="2200" b="1" dirty="0"/>
              <a:t>Дейност 5: </a:t>
            </a:r>
            <a:r>
              <a:rPr lang="bg-BG" sz="2200" dirty="0"/>
              <a:t>Обработка и анализ на анкетите с помощта на софтуерния продукт SPSS (прехвърляне на данните от хартиен на електронен носител, изготвяне на графичен изглед и анализ);</a:t>
            </a:r>
          </a:p>
          <a:p>
            <a:r>
              <a:rPr lang="bg-BG" sz="2200" b="1" dirty="0"/>
              <a:t>Дейност 6: </a:t>
            </a:r>
            <a:r>
              <a:rPr lang="bg-BG" sz="2200" dirty="0"/>
              <a:t>Популяризиране на резултатите чрез</a:t>
            </a:r>
            <a:r>
              <a:rPr lang="bg-BG" sz="2200" b="1" dirty="0"/>
              <a:t> </a:t>
            </a:r>
            <a:r>
              <a:rPr lang="bg-BG" sz="2200" dirty="0"/>
              <a:t>участия в международни конференции и публикации в реферирани и индексирани издания с цел запознаване  на научната общност с резултатите от проекта;</a:t>
            </a:r>
          </a:p>
          <a:p>
            <a:r>
              <a:rPr lang="bg-BG" sz="2200" b="1" dirty="0"/>
              <a:t>Дейност 7: </a:t>
            </a:r>
            <a:r>
              <a:rPr lang="bg-BG" sz="2200" dirty="0"/>
              <a:t>Отпечатване на научен труд, чрез който да се даде публичност на резултатите от цялостната дейност по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4353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149226"/>
            <a:ext cx="10515600" cy="417300"/>
          </a:xfrm>
        </p:spPr>
        <p:txBody>
          <a:bodyPr>
            <a:noAutofit/>
          </a:bodyPr>
          <a:lstStyle/>
          <a:p>
            <a:pPr algn="ctr"/>
            <a:r>
              <a:rPr lang="bg-BG" sz="2400" b="1" dirty="0" err="1" smtClean="0">
                <a:solidFill>
                  <a:srgbClr val="0070C0"/>
                </a:solidFill>
              </a:rPr>
              <a:t>Публикационна</a:t>
            </a:r>
            <a:r>
              <a:rPr lang="bg-BG" sz="2400" b="1" dirty="0" smtClean="0">
                <a:solidFill>
                  <a:srgbClr val="0070C0"/>
                </a:solidFill>
              </a:rPr>
              <a:t> дейност по Проект </a:t>
            </a:r>
            <a:r>
              <a:rPr lang="bg-BG" sz="2400" b="1" dirty="0">
                <a:solidFill>
                  <a:srgbClr val="0070C0"/>
                </a:solidFill>
              </a:rPr>
              <a:t>НИХ № 488/2023г.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782426"/>
            <a:ext cx="10515600" cy="5923174"/>
          </a:xfrm>
        </p:spPr>
        <p:txBody>
          <a:bodyPr>
            <a:normAutofit fontScale="55000" lnSpcReduction="20000"/>
          </a:bodyPr>
          <a:lstStyle/>
          <a:p>
            <a:pPr marL="342900" lvl="0" indent="-342900" algn="just">
              <a:buSzPts val="1400"/>
              <a:buFont typeface="+mj-lt"/>
              <a:buAutoNum type="arabicPeriod"/>
              <a:tabLst>
                <a:tab pos="167640" algn="l"/>
                <a:tab pos="664845" algn="l"/>
              </a:tabLst>
            </a:pPr>
            <a:r>
              <a:rPr lang="bg-BG" sz="3300" b="1" dirty="0">
                <a:latin typeface="Times New Roman" panose="02020603050405020304" pitchFamily="18" charset="0"/>
              </a:rPr>
              <a:t>Атанасова, С., Михалева, Хр</a:t>
            </a:r>
            <a:r>
              <a:rPr lang="bg-BG" sz="3300" b="1" i="1" dirty="0">
                <a:latin typeface="Times New Roman" panose="02020603050405020304" pitchFamily="18" charset="0"/>
              </a:rPr>
              <a:t>., </a:t>
            </a:r>
            <a:r>
              <a:rPr lang="bg-BG" sz="3300" i="1" dirty="0">
                <a:latin typeface="Times New Roman" panose="02020603050405020304" pitchFamily="18" charset="0"/>
              </a:rPr>
              <a:t>РАЗВИТИЕ НА ЕЛЕКТРОННАТА ТЪРГОВИЯ, В КОНТЕКСТА НА ЕВРОПЕЙСКИ И НАЦИОНАЛНИ МЕРКИ ЗА СЪЗДАВАНЕ И РАЗВИТИЕ НА ИНФОРМАЦИОННО ОБЩЕСТВО, </a:t>
            </a:r>
            <a:r>
              <a:rPr lang="bg-BG" sz="3300" dirty="0">
                <a:latin typeface="Times New Roman" panose="02020603050405020304" pitchFamily="18" charset="0"/>
              </a:rPr>
              <a:t>Управление и образование, Академично списание на Университет „Проф. д-р Асен Златаров“ гр. Бургас, Том 19 (1) 2023, с. 96-102;</a:t>
            </a:r>
            <a:endParaRPr lang="bg-BG" sz="3300" dirty="0"/>
          </a:p>
          <a:p>
            <a:pPr marL="342900" lvl="0" indent="-342900" algn="just">
              <a:buSzPts val="1400"/>
              <a:buFont typeface="+mj-lt"/>
              <a:buAutoNum type="arabicPeriod"/>
              <a:tabLst>
                <a:tab pos="167640" algn="l"/>
                <a:tab pos="664845" algn="l"/>
              </a:tabLst>
            </a:pPr>
            <a:r>
              <a:rPr lang="bg-BG" sz="3300" b="1" dirty="0">
                <a:latin typeface="Times New Roman" panose="02020603050405020304" pitchFamily="18" charset="0"/>
              </a:rPr>
              <a:t>Атанасова, С., Михалева, Хр.,</a:t>
            </a:r>
            <a:r>
              <a:rPr lang="bg-BG" sz="3300" b="1" i="1" dirty="0">
                <a:latin typeface="Times New Roman" panose="02020603050405020304" pitchFamily="18" charset="0"/>
              </a:rPr>
              <a:t> </a:t>
            </a:r>
            <a:r>
              <a:rPr lang="bg-BG" sz="3300" i="1" dirty="0">
                <a:latin typeface="Times New Roman" panose="02020603050405020304" pitchFamily="18" charset="0"/>
              </a:rPr>
              <a:t>ИНСТРУМЕНТИ ЗА УПРАВЛЕНИЕ НА ИМИДЖА –ТЕОРЕТИЧНО И ЕМПИРИЧНО ПРОУЧВАНЕ НА БРАНДА,</a:t>
            </a:r>
            <a:r>
              <a:rPr lang="bg-BG" sz="3300" b="1" i="1" dirty="0">
                <a:latin typeface="Times New Roman" panose="02020603050405020304" pitchFamily="18" charset="0"/>
              </a:rPr>
              <a:t> </a:t>
            </a:r>
            <a:r>
              <a:rPr lang="bg-BG" sz="3300" dirty="0">
                <a:latin typeface="Times New Roman" panose="02020603050405020304" pitchFamily="18" charset="0"/>
              </a:rPr>
              <a:t>Управление и образование, Академично списание на Университет „Проф. д-р Асен Златаров“ гр. Бургас, Том 19 (1) 2023, с. 103-109;</a:t>
            </a:r>
            <a:endParaRPr lang="bg-BG" sz="3300" dirty="0"/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eriod"/>
              <a:tabLst>
                <a:tab pos="167640" algn="l"/>
                <a:tab pos="270510" algn="l"/>
                <a:tab pos="664845" algn="l"/>
              </a:tabLst>
            </a:pPr>
            <a:r>
              <a:rPr lang="bg-BG" sz="3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Михалева, Хр., Атанасова, Св., Георгиев, Хр.,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(2024), SPECIFIC CHARACTERISTICS OF THE ESSENCE OF CUSTOMER SATISFACTION (EXAMPLE OF DREAM POINT HOLIDAY HOME),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Bulgaria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Plovdiv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Humanities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ISSN: 1311-9192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ISSN: 2534-9376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On-line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bg-BG" sz="33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Young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печат),</a:t>
            </a:r>
            <a:endParaRPr lang="bg-BG" sz="3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eriod"/>
              <a:tabLst>
                <a:tab pos="167640" algn="l"/>
                <a:tab pos="270510" algn="l"/>
                <a:tab pos="664845" algn="l"/>
              </a:tabLst>
            </a:pPr>
            <a:r>
              <a:rPr lang="bg-BG" sz="3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Михалева, Хр., Атанасова, Св., Георгиев, Хр.,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(2024), ESSENTIAL CHARACTERISTICS OF CUSTOMER RELATIONS (EXAMPLE OF DREAM POINT HOLIDAY HOME),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Bulgaria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Plovdiv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Humanities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ISSN: 1311-9192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ISSN: 2534-9376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On-line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bg-BG" sz="33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Young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печат),</a:t>
            </a:r>
            <a:endParaRPr lang="bg-BG" sz="3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SzPts val="1400"/>
              <a:buFont typeface="+mj-lt"/>
              <a:buAutoNum type="arabicPeriod"/>
              <a:tabLst>
                <a:tab pos="167640" algn="l"/>
                <a:tab pos="270510" algn="l"/>
                <a:tab pos="664845" algn="l"/>
              </a:tabLst>
            </a:pPr>
            <a:r>
              <a:rPr lang="bg-BG" sz="33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Михалева, Хр., Атанасова, Св., Георгиев, Хр.,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(2024),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CUSTOMER RELATIONSHIP MANAGEMENT (EXAMPLE OF DREAM POINT HOLIDAY HOME)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Bulgaria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Plovdiv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B.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Natural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Sciences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Humanities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Vol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ISSN: 1311-9192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ISSN: 2534-9376 (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On-line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bg-BG" sz="3300" baseline="30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International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Young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Scientists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bg-BG" sz="33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bg-BG" sz="33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 печат),</a:t>
            </a:r>
            <a:endParaRPr lang="bg-BG" sz="3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85104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175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850" y="1066800"/>
            <a:ext cx="11544300" cy="6426200"/>
          </a:xfrm>
        </p:spPr>
        <p:txBody>
          <a:bodyPr>
            <a:normAutofit fontScale="32500" lnSpcReduction="20000"/>
          </a:bodyPr>
          <a:lstStyle/>
          <a:p>
            <a:pPr marL="514350" lvl="0" indent="-514350" algn="just">
              <a:buFont typeface="+mj-lt"/>
              <a:buAutoNum type="arabicPeriod" startAt="6"/>
            </a:pP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(2024)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feasibility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Dream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INTERNATIONAL CONFERENCE ON ECONOMICS, BUSINESS &amp; MANAGEMENT,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Innovations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(ICEBM) 10th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 – 27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niversity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Economics-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Varna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– 27 септември 2024 г. (под печат)</a:t>
            </a:r>
          </a:p>
          <a:p>
            <a:pPr marL="514350" lvl="0" indent="-514350" algn="just">
              <a:buFont typeface="+mj-lt"/>
              <a:buAutoNum type="arabicPeriod" startAt="6"/>
            </a:pP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 (2024)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Customer-centric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sphere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alternative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tourism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CONFERENCE ON ECONOMICS, BUSINESS &amp; MANAGEMENT,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Innovations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(ICEBM) 10th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 – 27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September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2024</a:t>
            </a:r>
            <a:r>
              <a:rPr lang="en-US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niversity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Economics-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Varna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 – 27 септември 2024 г. (под печат)</a:t>
            </a:r>
          </a:p>
          <a:p>
            <a:pPr marL="514350" lvl="0" indent="-514350" algn="just">
              <a:buFont typeface="+mj-lt"/>
              <a:buAutoNum type="arabicPeriod" startAt="6"/>
            </a:pP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</a:t>
            </a:r>
            <a:r>
              <a:rPr lang="en-US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</a:t>
            </a:r>
            <a:r>
              <a:rPr lang="en-US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(2024) TOURISM MARKETING, REGIONAL DEVELOPMENT AND EUROPEAN FUNDS IN BULGARIA, Международна научна конференция по икономика, бизнес и мениджмънт (ICEBM) Дигитална трансформация, предприемачество и бизнес иновации, Икономически университет – Варна., 26 – 27 септември 2024 г. (под печат) </a:t>
            </a:r>
            <a:endParaRPr lang="bg-BG" sz="6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6"/>
            </a:pP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6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</a:t>
            </a:r>
            <a:r>
              <a:rPr lang="bg-BG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(2024),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turmoil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по икономика, бизнес и мениджмънт (ICEBM) Дигитална трансформация, предприемачество и бизнес иновации, Икономически университет – Варна., 26 – 27 септември 2024 г. (под печат) </a:t>
            </a:r>
          </a:p>
          <a:p>
            <a:pPr marL="514350" lvl="0" indent="-514350" algn="just">
              <a:buFont typeface="+mj-lt"/>
              <a:buAutoNum type="arabicPeriod" startAt="6"/>
            </a:pP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bg-BG" sz="6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6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(2024)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Theoretical-practical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preferences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Bulgarian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organic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6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bg-BG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Международна научна конференция по икономика, бизнес и мениджмънт (ICEBM) Дигитална трансформация, предприемачество и бизнес иновации, Икономически университет – Варна., 26 – 27 септември 2024 г.  (под печат)</a:t>
            </a:r>
            <a:endParaRPr lang="bg-BG" sz="6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5102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175"/>
          </a:xfrm>
        </p:spPr>
        <p:txBody>
          <a:bodyPr>
            <a:normAutofit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79400" y="914400"/>
            <a:ext cx="11430000" cy="5638800"/>
          </a:xfrm>
        </p:spPr>
        <p:txBody>
          <a:bodyPr>
            <a:normAutofit fontScale="77500" lnSpcReduction="20000"/>
          </a:bodyPr>
          <a:lstStyle/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1"/>
              <a:tabLst>
                <a:tab pos="167640" algn="l"/>
              </a:tabLst>
            </a:pPr>
            <a:r>
              <a:rPr lang="bg-BG" sz="3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Atanasova</a:t>
            </a: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S., </a:t>
            </a:r>
            <a:r>
              <a:rPr lang="bg-BG" sz="3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Mihaleva</a:t>
            </a: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H., </a:t>
            </a:r>
            <a:r>
              <a:rPr lang="bg-BG" sz="3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Georgiev</a:t>
            </a: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H.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(2024)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Bulgarian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consumer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consumer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organic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food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myth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reality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Международна научна конференция по икономика, бизнес и мениджмънт (ICEBM) Дигитална трансформация, предприемачество и бизнес иновации, Икономически университет – Варна., 26 – 27 септември 2024 г. (под печат)</a:t>
            </a:r>
            <a:endParaRPr lang="bg-BG" sz="3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1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Атанасова, С.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(2023) Теоретико-емпирично проучване на нетните приходи от продажби като част от факторите, оказващи влияние върху печалбата на търговското предприятие, сп. „Управление и образование“, Том 19 (2), с. 73-79, гр. Бургас  </a:t>
            </a:r>
            <a:endParaRPr lang="bg-BG" sz="3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1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Атанасова, С.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(2023) Фактори, влияещи върху формирането на разходите за търговската дейност: теория и практика, сп. „Управление и образование“, Том 19 (2), с. 80-85, гр. Бургас  </a:t>
            </a:r>
            <a:endParaRPr lang="bg-BG" sz="3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1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Атанасова С.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(2024) Теоретична етимология за планирането на продуктовия асортимент посредством модела на Портър за петте конкурентни сили,  сп. „Управление и образование“, Том 20 (2), с. 104-111, гр. Бургас  </a:t>
            </a:r>
            <a:endParaRPr lang="bg-BG" sz="3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1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3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Атанасова С.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(2024) Теоретична рамка за управлението на продуктовия асортимент посредством матрицата </a:t>
            </a:r>
            <a:r>
              <a:rPr lang="bg-BG" sz="3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Dibba-Simkin</a:t>
            </a:r>
            <a:r>
              <a:rPr lang="bg-BG" sz="3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сп. „Управление и образование“, Том 20 (2), с. 112-118, гр. Бургас  </a:t>
            </a:r>
            <a:endParaRPr lang="bg-BG" sz="3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74101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2400" b="1" dirty="0" err="1">
                <a:solidFill>
                  <a:srgbClr val="0070C0"/>
                </a:solidFill>
              </a:rPr>
              <a:t>Публикационна</a:t>
            </a:r>
            <a:r>
              <a:rPr lang="bg-BG" sz="2400" b="1" dirty="0">
                <a:solidFill>
                  <a:srgbClr val="0070C0"/>
                </a:solidFill>
              </a:rPr>
              <a:t> дейност по Проект НИХ № 488/2023г.</a:t>
            </a:r>
            <a:endParaRPr lang="bg-BG" sz="2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28600" y="409575"/>
            <a:ext cx="11645900" cy="6816725"/>
          </a:xfrm>
        </p:spPr>
        <p:txBody>
          <a:bodyPr>
            <a:normAutofit fontScale="92500" lnSpcReduction="20000"/>
          </a:bodyPr>
          <a:lstStyle/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6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2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Атанасова, С.</a:t>
            </a:r>
            <a:r>
              <a:rPr lang="bg-BG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(2024) 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Структурен анализ на цените на потребителските продукти предлагани на българския пазар, 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Bulgaria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Plovdiv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XXV, ISSN: 1311-9192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ISSN: 2534-9376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Xth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Young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20-23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2024. (под печат)</a:t>
            </a:r>
            <a:endParaRPr lang="bg-BG" sz="23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6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2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Атанасова, С.</a:t>
            </a:r>
            <a:r>
              <a:rPr lang="bg-BG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(2024) Сравнителен анализ на потребителската удовлетвореност от употребата на артикули от стокова група „Мляко и млечни изделия“, 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Bulgaria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Plovdiv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XXV, ISSN: 1311-9192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ISSN: 2534-9376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Xth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Young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20-23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2024. (под печат)</a:t>
            </a:r>
            <a:endParaRPr lang="bg-BG" sz="23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6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2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Атанасова, С.</a:t>
            </a:r>
            <a:r>
              <a:rPr lang="bg-BG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2024) Сегментация на целевия и вторичния потребителски сегмент – фактор за позиционирането на предприятието при положителна прогноза за прираст на населението, 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Union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Bulgaria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Plovdiv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Natural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Humanities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XXV, ISSN: 1311-9192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ISSN: 2534-9376 (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On-line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Xth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International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Young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20-23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2024. (под печат)</a:t>
            </a:r>
            <a:endParaRPr lang="bg-BG" sz="23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spcBef>
                <a:spcPts val="100"/>
              </a:spcBef>
              <a:spcAft>
                <a:spcPts val="100"/>
              </a:spcAft>
              <a:buSzPts val="1400"/>
              <a:buFont typeface="+mj-lt"/>
              <a:buAutoNum type="arabicPeriod" startAt="16"/>
              <a:tabLst>
                <a:tab pos="167640" algn="l"/>
                <a:tab pos="325120" algn="l"/>
                <a:tab pos="450215" algn="l"/>
                <a:tab pos="664845" algn="l"/>
              </a:tabLst>
            </a:pPr>
            <a:r>
              <a:rPr lang="bg-BG" sz="23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Атанасова, С.</a:t>
            </a:r>
            <a:r>
              <a:rPr lang="bg-BG" sz="23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(2024) Маркетингово изследване на мнението на студентите от специалност „Маркетинг“, при Университет „Проф. д-р Асен Златаров“, гр. Бургас относно качеството на обучението предоставяно от асистентите на упражнения, 19th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scientific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conference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young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scientists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National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World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3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Sofia</a:t>
            </a:r>
            <a:r>
              <a:rPr lang="bg-BG" sz="23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(под печат);</a:t>
            </a:r>
            <a:endParaRPr lang="bg-BG" sz="23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16"/>
            </a:pP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(2024</a:t>
            </a:r>
            <a:r>
              <a:rPr lang="bg-BG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ИЗСЛЕДВАНЕ НА МНЕНИЕТО, ВПЕЧАТЛЕНИЕТО И НАГЛАСИТЕ НА ГРАЖДАНИТЕ ОТНОСНО БЪРЗОТО ХРАНЕНЕ В БЪЛГАРИЯ, Научната конференция „Знание, наука, иновации, технологии”, провеждана на 13.12.2024г. Велико Търново (под печат</a:t>
            </a:r>
            <a:r>
              <a:rPr lang="bg-BG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Font typeface="+mj-lt"/>
              <a:buAutoNum type="arabicPeriod" startAt="16"/>
            </a:pP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Georgiev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Atanasova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</a:t>
            </a:r>
            <a:r>
              <a:rPr lang="bg-BG" sz="23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Mihaleva</a:t>
            </a:r>
            <a:r>
              <a:rPr lang="bg-BG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H., (2024), 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Маркетингово изследване на тема „Нагласите на потребителите на мобилните операториА1, Виваком и </a:t>
            </a:r>
            <a:r>
              <a:rPr lang="bg-BG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Йеттел</a:t>
            </a:r>
            <a:r>
              <a:rPr lang="bg-BG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Научната конференция „Знание, наука, иновации, технологии”, провеждана на 13.12.2024г. Велико Търново (под печат)</a:t>
            </a:r>
          </a:p>
          <a:p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4352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2695</Words>
  <Application>Microsoft Office PowerPoint</Application>
  <PresentationFormat>Широк екран</PresentationFormat>
  <Paragraphs>101</Paragraphs>
  <Slides>13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Times New Roman</vt:lpstr>
      <vt:lpstr>Тема на Office</vt:lpstr>
      <vt:lpstr>МАРКЕТИНГОВО ИЗСЛЕДВАНЕ НА ПОТРЕБИТЕЛСКИТЕ НАГЛАСИ ОТНОСНО ИНФЛАЦИОННИТЕ ПРОМЕНИ В ЦЕНИТЕ НА ХРАНИТЕЛНИТЕ ПРОДУКТИ ПРЕДЛАГАНИ НА БЪЛГАРСКИЯ ПАЗАР  НИХ № 488/2023г.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  <vt:lpstr>Публикационна дейност по Проект НИХ № 488/2023г.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МАРКЕТИНГОВО ИЗСЛЕДВАНЕ НА ПОТРЕБИТЕЛСКИТЕ НАГЛАСИ ОТНОСНО ИНФЛАЦИОННИТЕ ПРОМЕНИ В ЦЕНИТЕ НА ХРАНИТЕЛНИТЕ ПРОДУКТИ ПРЕДЛАГАНИ НА БЪЛГАРСКИЯ ПАЗАР  НИХ № 488/2023г.</dc:title>
  <dc:creator>Hristina</dc:creator>
  <cp:lastModifiedBy>Hristina</cp:lastModifiedBy>
  <cp:revision>18</cp:revision>
  <dcterms:created xsi:type="dcterms:W3CDTF">2023-12-13T12:15:03Z</dcterms:created>
  <dcterms:modified xsi:type="dcterms:W3CDTF">2024-12-12T17:36:54Z</dcterms:modified>
</cp:coreProperties>
</file>