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80" r:id="rId9"/>
    <p:sldId id="281" r:id="rId10"/>
    <p:sldId id="268" r:id="rId11"/>
    <p:sldId id="263" r:id="rId12"/>
    <p:sldId id="269" r:id="rId13"/>
    <p:sldId id="277" r:id="rId14"/>
    <p:sldId id="278" r:id="rId15"/>
    <p:sldId id="276" r:id="rId16"/>
    <p:sldId id="279" r:id="rId17"/>
    <p:sldId id="27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Без стил, мрежа в таблица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10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231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24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2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9866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127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9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99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87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9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09DA3C7-6169-46E0-AB16-1FB632232719}" type="datetimeFigureOut">
              <a:rPr lang="bg-BG" smtClean="0"/>
              <a:t>19.12.2022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ADAFB88-B7BB-4906-A5B0-655435F7E9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360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x.doi.org/10.21125/iceri.2022.131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FF6BAE-A5E4-40C4-ADB4-A30561A59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Проучване</a:t>
            </a:r>
            <a:r>
              <a:rPr lang="ru-RU" sz="3600" b="1" dirty="0"/>
              <a:t> и </a:t>
            </a:r>
            <a:r>
              <a:rPr lang="ru-RU" sz="3600" b="1" dirty="0" err="1"/>
              <a:t>стимулиране</a:t>
            </a:r>
            <a:r>
              <a:rPr lang="ru-RU" sz="3600" b="1" dirty="0"/>
              <a:t> на </a:t>
            </a:r>
            <a:r>
              <a:rPr lang="ru-RU" sz="3600" b="1" dirty="0" err="1"/>
              <a:t>нестандартността</a:t>
            </a:r>
            <a:r>
              <a:rPr lang="ru-RU" sz="3600" b="1" dirty="0"/>
              <a:t> на </a:t>
            </a:r>
            <a:r>
              <a:rPr lang="ru-RU" sz="3600" b="1" dirty="0" err="1"/>
              <a:t>образователните</a:t>
            </a:r>
            <a:r>
              <a:rPr lang="ru-RU" sz="3600" b="1" dirty="0"/>
              <a:t> </a:t>
            </a:r>
            <a:r>
              <a:rPr lang="ru-RU" sz="3600" b="1" dirty="0" err="1"/>
              <a:t>субекти</a:t>
            </a:r>
            <a:endParaRPr lang="bg-BG" sz="3600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C276F9B-67D3-4060-8BD2-3A331B930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Договор НИХ – 467/2022</a:t>
            </a:r>
          </a:p>
        </p:txBody>
      </p:sp>
    </p:spTree>
    <p:extLst>
      <p:ext uri="{BB962C8B-B14F-4D97-AF65-F5344CB8AC3E}">
        <p14:creationId xmlns:p14="http://schemas.microsoft.com/office/powerpoint/2010/main" val="12118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80" y="242399"/>
            <a:ext cx="367087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dirty="0" err="1">
                <a:solidFill>
                  <a:schemeClr val="tx2"/>
                </a:solidFill>
                <a:effectLst/>
              </a:rPr>
              <a:t>Изследване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нестандартността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учители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чрез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метода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effectLst/>
              </a:rPr>
              <a:t>психодрамата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1EC06BB-C3F2-081A-8D7A-594400817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30" y="2270313"/>
            <a:ext cx="7081044" cy="4061825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10957" y="525862"/>
            <a:ext cx="5661023" cy="1186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124000"/>
              </a:lnSpc>
              <a:buClr>
                <a:schemeClr val="tx1"/>
              </a:buClr>
            </a:pPr>
            <a:r>
              <a:rPr lang="en-US" dirty="0"/>
              <a:t>К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алоянова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, Н. 2022. </a:t>
            </a:r>
            <a:r>
              <a:rPr lang="en-US" dirty="0"/>
              <a:t>И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зследване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нестандартността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учители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чрез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метода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на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психодрамата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en-US" b="0" i="1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Образование</a:t>
            </a:r>
            <a:r>
              <a:rPr kumimoji="0" lang="en-US" b="0" i="1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b="0" i="1" u="none" strike="noStrike" spc="0" normalizeH="0" baseline="0" noProof="0" dirty="0" err="1">
                <a:ln>
                  <a:noFill/>
                </a:ln>
                <a:effectLst/>
                <a:uLnTx/>
                <a:uFillTx/>
              </a:rPr>
              <a:t>технологии</a:t>
            </a:r>
            <a:r>
              <a:rPr kumimoji="0" lang="en-US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, Vol.13 issue 1 / Paper 22-8, </a:t>
            </a:r>
          </a:p>
          <a:p>
            <a:pPr defTabSz="914400">
              <a:lnSpc>
                <a:spcPct val="124000"/>
              </a:lnSpc>
              <a:buClr>
                <a:schemeClr val="tx1"/>
              </a:buClr>
            </a:pPr>
            <a:r>
              <a:rPr kumimoji="0" lang="pt-BR" b="0" i="0" u="none" strike="noStrike" spc="0" normalizeH="0" baseline="0" noProof="0" dirty="0">
                <a:ln>
                  <a:noFill/>
                </a:ln>
                <a:effectLst/>
                <a:uLnTx/>
                <a:uFillTx/>
              </a:rPr>
              <a:t>DOI: https://doi.org/10.26883/2010.221.4063</a:t>
            </a:r>
            <a:endParaRPr lang="en-US" dirty="0"/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E511E9BA-FA73-6E9F-A275-32504B7D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786" y="431329"/>
            <a:ext cx="1572904" cy="1566808"/>
          </a:xfrm>
          <a:prstGeom prst="rect">
            <a:avLst/>
          </a:prstGeom>
        </p:spPr>
      </p:pic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-8852" y="1795076"/>
            <a:ext cx="461633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Учителите проявяват средно до високо ниво на </a:t>
            </a:r>
            <a:r>
              <a:rPr lang="bg-BG" sz="1700" dirty="0" err="1"/>
              <a:t>нестандартност</a:t>
            </a:r>
            <a:r>
              <a:rPr lang="bg-BG" sz="1700" dirty="0"/>
              <a:t> според определените критерии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По-високо е нивото на прояви по критерия за </a:t>
            </a:r>
            <a:r>
              <a:rPr lang="bg-BG" sz="1700" dirty="0" err="1"/>
              <a:t>нестандартност</a:t>
            </a:r>
            <a:r>
              <a:rPr lang="bg-BG" sz="1700" dirty="0"/>
              <a:t> в поведенческите изяви по време на драматизирането в сравнение с критерия за </a:t>
            </a:r>
            <a:r>
              <a:rPr lang="bg-BG" sz="1700" dirty="0" err="1"/>
              <a:t>нестандартност</a:t>
            </a:r>
            <a:r>
              <a:rPr lang="bg-BG" sz="1700" dirty="0"/>
              <a:t> в интелекта при интерпретация на текст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 първия критерий учителите демонстрират в най-висока степен умения за адаптиране на проблема към оригинален сценарий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По втория критерий най-високи са уменията им за адаптиране към текущата ситуация по време на драматичното разиграване</a:t>
            </a:r>
          </a:p>
          <a:p>
            <a:pPr marL="228600" marR="0" lvl="0" indent="-2286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700" dirty="0"/>
              <a:t>Учителите „отключват“ нестандартни прояви предимно в текуща ситуация, в която се налага да импровизират и да се справят с различни предизвикателства</a:t>
            </a:r>
          </a:p>
        </p:txBody>
      </p:sp>
    </p:spTree>
    <p:extLst>
      <p:ext uri="{BB962C8B-B14F-4D97-AF65-F5344CB8AC3E}">
        <p14:creationId xmlns:p14="http://schemas.microsoft.com/office/powerpoint/2010/main" val="42812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06"/>
            <a:ext cx="4606565" cy="16395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ВРЪЗКА МЕЖДУ ЕМПАТИЯТА И „ПРОФЕСИОНАЛНАТА ЕМПАТИЯ“ НА БЪЛГАРСКИ НАЧАЛНИ УЧИТЕЛИ В АСПЕКТА НА ДИЗАЙН МИСЛЕНЕТО КАТО ОБРАЗОВАТЕЛЕН ПОДХОД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4" y="100053"/>
            <a:ext cx="7258639" cy="142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71755" lvl="0" algn="just">
              <a:spcAft>
                <a:spcPts val="600"/>
              </a:spcAft>
              <a:buSzPts val="1200"/>
            </a:pP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Kaloyanova, N.</a:t>
            </a:r>
            <a:r>
              <a:rPr lang="bg-BG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D. </a:t>
            </a:r>
            <a:r>
              <a:rPr lang="en-US" sz="16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Donev</a:t>
            </a: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2022. The relationship between Bulgarian primary teachers' empathy and its “professional empathy” in the aspect of Design Thinking as an educational approach, </a:t>
            </a:r>
            <a:r>
              <a:rPr lang="en-GB" sz="16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Page:</a:t>
            </a:r>
            <a:r>
              <a:rPr lang="en-GB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5419, </a:t>
            </a:r>
            <a:r>
              <a:rPr lang="en-GB" sz="16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ISBN: </a:t>
            </a:r>
            <a:r>
              <a:rPr lang="en-GB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978-84-09-45476-1, </a:t>
            </a:r>
            <a:r>
              <a:rPr lang="en-GB" sz="16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ISSN: </a:t>
            </a:r>
            <a:r>
              <a:rPr lang="en-GB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2340-1095, </a:t>
            </a:r>
            <a:r>
              <a:rPr lang="en-GB" sz="1600" b="1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doi</a:t>
            </a:r>
            <a:r>
              <a:rPr lang="en-GB" sz="1600" b="1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: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hlinkClick r:id="rId2"/>
              </a:rPr>
              <a:t>10.21125/iceri.2022.1316</a:t>
            </a: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15th annual International Conference of Education, Research and Innovation Proceeding, 7-9 November 2022; Seville, Spain</a:t>
            </a:r>
            <a:endParaRPr lang="bg-BG" sz="16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69962" y="2067437"/>
            <a:ext cx="449111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bg-BG" sz="1700" dirty="0"/>
              <a:t>Н</a:t>
            </a:r>
            <a:r>
              <a:rPr lang="ru-RU" sz="1700" dirty="0" err="1"/>
              <a:t>ачалните</a:t>
            </a:r>
            <a:r>
              <a:rPr lang="ru-RU" sz="1700" dirty="0"/>
              <a:t> учители не </a:t>
            </a:r>
            <a:r>
              <a:rPr lang="ru-RU" sz="1700" dirty="0" err="1"/>
              <a:t>умеят</a:t>
            </a:r>
            <a:r>
              <a:rPr lang="ru-RU" sz="1700" dirty="0"/>
              <a:t> да </a:t>
            </a:r>
            <a:r>
              <a:rPr lang="ru-RU" sz="1700" dirty="0" err="1"/>
              <a:t>балансират</a:t>
            </a:r>
            <a:r>
              <a:rPr lang="ru-RU" sz="1700" dirty="0"/>
              <a:t> между </a:t>
            </a:r>
            <a:r>
              <a:rPr lang="ru-RU" sz="1700" dirty="0" err="1"/>
              <a:t>емоционалната</a:t>
            </a:r>
            <a:r>
              <a:rPr lang="ru-RU" sz="1700" dirty="0"/>
              <a:t> и </a:t>
            </a:r>
            <a:r>
              <a:rPr lang="ru-RU" sz="1700" dirty="0" err="1"/>
              <a:t>рационалната</a:t>
            </a:r>
            <a:r>
              <a:rPr lang="ru-RU" sz="1700" dirty="0"/>
              <a:t> (</a:t>
            </a:r>
            <a:r>
              <a:rPr lang="ru-RU" sz="1700" dirty="0" err="1"/>
              <a:t>когнитивна</a:t>
            </a:r>
            <a:r>
              <a:rPr lang="ru-RU" sz="1700" dirty="0"/>
              <a:t>, </a:t>
            </a:r>
            <a:r>
              <a:rPr lang="ru-RU" sz="1700" dirty="0" err="1"/>
              <a:t>професионална</a:t>
            </a:r>
            <a:r>
              <a:rPr lang="ru-RU" sz="1700" dirty="0"/>
              <a:t>) </a:t>
            </a:r>
            <a:r>
              <a:rPr lang="ru-RU" sz="1700" dirty="0" err="1"/>
              <a:t>емпатия</a:t>
            </a:r>
            <a:r>
              <a:rPr lang="ru-RU" sz="1700" dirty="0"/>
              <a:t>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/>
              <a:t>Те </a:t>
            </a:r>
            <a:r>
              <a:rPr lang="ru-RU" sz="1700" dirty="0" err="1"/>
              <a:t>са</a:t>
            </a:r>
            <a:r>
              <a:rPr lang="ru-RU" sz="1700" dirty="0"/>
              <a:t> </a:t>
            </a:r>
            <a:r>
              <a:rPr lang="ru-RU" sz="1700" dirty="0" err="1"/>
              <a:t>емоционално</a:t>
            </a:r>
            <a:r>
              <a:rPr lang="ru-RU" sz="1700" dirty="0"/>
              <a:t> </a:t>
            </a:r>
            <a:r>
              <a:rPr lang="ru-RU" sz="1700" dirty="0" err="1"/>
              <a:t>съпричастни</a:t>
            </a:r>
            <a:r>
              <a:rPr lang="ru-RU" sz="1700" dirty="0"/>
              <a:t> </a:t>
            </a:r>
            <a:r>
              <a:rPr lang="ru-RU" sz="1700" dirty="0" err="1"/>
              <a:t>към</a:t>
            </a:r>
            <a:r>
              <a:rPr lang="ru-RU" sz="1700" dirty="0"/>
              <a:t> </a:t>
            </a:r>
            <a:r>
              <a:rPr lang="ru-RU" sz="1700" dirty="0" err="1"/>
              <a:t>своите</a:t>
            </a:r>
            <a:r>
              <a:rPr lang="ru-RU" sz="1700" dirty="0"/>
              <a:t> </a:t>
            </a:r>
            <a:r>
              <a:rPr lang="ru-RU" sz="1700" dirty="0" err="1"/>
              <a:t>ученици</a:t>
            </a:r>
            <a:r>
              <a:rPr lang="ru-RU" sz="1700" dirty="0"/>
              <a:t>, но </a:t>
            </a:r>
            <a:r>
              <a:rPr lang="ru-RU" sz="1700" dirty="0" err="1"/>
              <a:t>предпочитат</a:t>
            </a:r>
            <a:r>
              <a:rPr lang="ru-RU" sz="1700" dirty="0"/>
              <a:t> да </a:t>
            </a:r>
            <a:r>
              <a:rPr lang="ru-RU" sz="1700" dirty="0" err="1"/>
              <a:t>контролират</a:t>
            </a:r>
            <a:r>
              <a:rPr lang="ru-RU" sz="1700" dirty="0"/>
              <a:t> </a:t>
            </a:r>
            <a:r>
              <a:rPr lang="ru-RU" sz="1700" dirty="0" err="1"/>
              <a:t>образователната</a:t>
            </a:r>
            <a:r>
              <a:rPr lang="ru-RU" sz="1700" dirty="0"/>
              <a:t> среда и да </a:t>
            </a:r>
            <a:r>
              <a:rPr lang="ru-RU" sz="1700" dirty="0" err="1"/>
              <a:t>спазват</a:t>
            </a:r>
            <a:r>
              <a:rPr lang="ru-RU" sz="1700" dirty="0"/>
              <a:t> дистанция от </a:t>
            </a:r>
            <a:r>
              <a:rPr lang="ru-RU" sz="1700" dirty="0" err="1"/>
              <a:t>другите</a:t>
            </a:r>
            <a:r>
              <a:rPr lang="ru-RU" sz="1700" dirty="0"/>
              <a:t> </a:t>
            </a:r>
            <a:r>
              <a:rPr lang="ru-RU" sz="1700" dirty="0" err="1"/>
              <a:t>заинтересовани</a:t>
            </a:r>
            <a:r>
              <a:rPr lang="ru-RU" sz="1700" dirty="0"/>
              <a:t> </a:t>
            </a:r>
            <a:r>
              <a:rPr lang="ru-RU" sz="1700" dirty="0" err="1"/>
              <a:t>страни</a:t>
            </a:r>
            <a:r>
              <a:rPr lang="ru-RU" sz="1700" dirty="0"/>
              <a:t> (родители, напр.)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/>
              <a:t>С </a:t>
            </a:r>
            <a:r>
              <a:rPr lang="ru-RU" sz="1700" dirty="0" err="1"/>
              <a:t>нарастване</a:t>
            </a:r>
            <a:r>
              <a:rPr lang="ru-RU" sz="1700" dirty="0"/>
              <a:t> на </a:t>
            </a:r>
            <a:r>
              <a:rPr lang="ru-RU" sz="1700" dirty="0" err="1"/>
              <a:t>възрастта</a:t>
            </a:r>
            <a:r>
              <a:rPr lang="ru-RU" sz="1700" dirty="0"/>
              <a:t> и </a:t>
            </a:r>
            <a:r>
              <a:rPr lang="ru-RU" sz="1700" dirty="0" err="1"/>
              <a:t>педагогическия</a:t>
            </a:r>
            <a:r>
              <a:rPr lang="ru-RU" sz="1700" dirty="0"/>
              <a:t> опит </a:t>
            </a:r>
            <a:r>
              <a:rPr lang="ru-RU" sz="1700" dirty="0" err="1"/>
              <a:t>учителите</a:t>
            </a:r>
            <a:r>
              <a:rPr lang="ru-RU" sz="1700" dirty="0"/>
              <a:t> </a:t>
            </a:r>
            <a:r>
              <a:rPr lang="ru-RU" sz="1700" dirty="0" err="1"/>
              <a:t>започват</a:t>
            </a:r>
            <a:r>
              <a:rPr lang="ru-RU" sz="1700" dirty="0"/>
              <a:t> да губят </a:t>
            </a:r>
            <a:r>
              <a:rPr lang="ru-RU" sz="1700" dirty="0" err="1"/>
              <a:t>своята</a:t>
            </a:r>
            <a:r>
              <a:rPr lang="ru-RU" sz="1700" dirty="0"/>
              <a:t> </a:t>
            </a:r>
            <a:r>
              <a:rPr lang="ru-RU" sz="1700" dirty="0" err="1"/>
              <a:t>емоционална</a:t>
            </a:r>
            <a:r>
              <a:rPr lang="ru-RU" sz="1700" dirty="0"/>
              <a:t> </a:t>
            </a:r>
            <a:r>
              <a:rPr lang="ru-RU" sz="1700" dirty="0" err="1"/>
              <a:t>чувствителност</a:t>
            </a:r>
            <a:endParaRPr lang="ru-RU" sz="17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700" dirty="0" err="1"/>
              <a:t>Емпиричните</a:t>
            </a:r>
            <a:r>
              <a:rPr lang="ru-RU" sz="1700" dirty="0"/>
              <a:t> </a:t>
            </a:r>
            <a:r>
              <a:rPr lang="ru-RU" sz="1700" dirty="0" err="1"/>
              <a:t>данни</a:t>
            </a:r>
            <a:r>
              <a:rPr lang="ru-RU" sz="1700" dirty="0"/>
              <a:t> не подкрепят </a:t>
            </a:r>
            <a:r>
              <a:rPr lang="ru-RU" sz="1700" dirty="0" err="1"/>
              <a:t>тезата</a:t>
            </a:r>
            <a:r>
              <a:rPr lang="ru-RU" sz="1700" dirty="0"/>
              <a:t>, че </a:t>
            </a:r>
            <a:r>
              <a:rPr lang="ru-RU" sz="1700" dirty="0" err="1"/>
              <a:t>рационалният</a:t>
            </a:r>
            <a:r>
              <a:rPr lang="ru-RU" sz="1700" dirty="0"/>
              <a:t> </a:t>
            </a:r>
            <a:r>
              <a:rPr lang="ru-RU" sz="1700" dirty="0" err="1"/>
              <a:t>модел</a:t>
            </a:r>
            <a:r>
              <a:rPr lang="ru-RU" sz="1700" dirty="0"/>
              <a:t> на </a:t>
            </a:r>
            <a:r>
              <a:rPr lang="ru-RU" sz="1700" dirty="0" err="1"/>
              <a:t>емпатия</a:t>
            </a:r>
            <a:r>
              <a:rPr lang="ru-RU" sz="1700" dirty="0"/>
              <a:t>, </a:t>
            </a:r>
            <a:r>
              <a:rPr lang="ru-RU" sz="1700" dirty="0" err="1"/>
              <a:t>който</a:t>
            </a:r>
            <a:r>
              <a:rPr lang="ru-RU" sz="1700" dirty="0"/>
              <a:t> </a:t>
            </a:r>
            <a:r>
              <a:rPr lang="ru-RU" sz="1700" dirty="0" err="1"/>
              <a:t>началните</a:t>
            </a:r>
            <a:r>
              <a:rPr lang="ru-RU" sz="1700" dirty="0"/>
              <a:t> учители </a:t>
            </a:r>
            <a:r>
              <a:rPr lang="ru-RU" sz="1700" dirty="0" err="1"/>
              <a:t>изграждат</a:t>
            </a:r>
            <a:r>
              <a:rPr lang="ru-RU" sz="1700" dirty="0"/>
              <a:t> с течение на </a:t>
            </a:r>
            <a:r>
              <a:rPr lang="ru-RU" sz="1700" dirty="0" err="1"/>
              <a:t>времето</a:t>
            </a:r>
            <a:r>
              <a:rPr lang="ru-RU" sz="1700" dirty="0"/>
              <a:t>, се </a:t>
            </a:r>
            <a:r>
              <a:rPr lang="ru-RU" sz="1700" dirty="0" err="1"/>
              <a:t>основава</a:t>
            </a:r>
            <a:r>
              <a:rPr lang="ru-RU" sz="1700" dirty="0"/>
              <a:t> на нови </a:t>
            </a:r>
            <a:r>
              <a:rPr lang="ru-RU" sz="1700" dirty="0" err="1"/>
              <a:t>текущи</a:t>
            </a:r>
            <a:r>
              <a:rPr lang="ru-RU" sz="1700" dirty="0"/>
              <a:t> роли и поведение в </a:t>
            </a:r>
            <a:r>
              <a:rPr lang="ru-RU" sz="1700" dirty="0" err="1"/>
              <a:t>образователната</a:t>
            </a:r>
            <a:r>
              <a:rPr lang="ru-RU" sz="1700" dirty="0"/>
              <a:t> среда</a:t>
            </a:r>
          </a:p>
        </p:txBody>
      </p:sp>
      <p:pic>
        <p:nvPicPr>
          <p:cNvPr id="26" name="Картина 25">
            <a:extLst>
              <a:ext uri="{FF2B5EF4-FFF2-40B4-BE49-F238E27FC236}">
                <a16:creationId xmlns:a16="http://schemas.microsoft.com/office/drawing/2014/main" id="{7430B8BD-CB3B-791B-C902-BCDCF5620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19"/>
          <a:stretch/>
        </p:blipFill>
        <p:spPr>
          <a:xfrm>
            <a:off x="5225619" y="1406128"/>
            <a:ext cx="6555297" cy="2469985"/>
          </a:xfrm>
          <a:prstGeom prst="rect">
            <a:avLst/>
          </a:prstGeom>
        </p:spPr>
      </p:pic>
      <p:pic>
        <p:nvPicPr>
          <p:cNvPr id="34" name="Картина 33">
            <a:extLst>
              <a:ext uri="{FF2B5EF4-FFF2-40B4-BE49-F238E27FC236}">
                <a16:creationId xmlns:a16="http://schemas.microsoft.com/office/drawing/2014/main" id="{D95B5E56-7655-975C-1918-674CBACB2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05"/>
          <a:stretch/>
        </p:blipFill>
        <p:spPr>
          <a:xfrm>
            <a:off x="5289738" y="3860165"/>
            <a:ext cx="6427060" cy="28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339"/>
            <a:ext cx="4606565" cy="16395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bg-BG" sz="1800" b="1" dirty="0">
                <a:solidFill>
                  <a:schemeClr val="tx2"/>
                </a:solidFill>
              </a:rPr>
              <a:t>Изследване на нагласите и проявите на </a:t>
            </a:r>
            <a:r>
              <a:rPr lang="bg-BG" sz="1800" b="1" dirty="0" err="1">
                <a:solidFill>
                  <a:schemeClr val="tx2"/>
                </a:solidFill>
              </a:rPr>
              <a:t>нестандартност</a:t>
            </a:r>
            <a:r>
              <a:rPr lang="bg-BG" sz="1800" b="1" dirty="0">
                <a:solidFill>
                  <a:schemeClr val="tx2"/>
                </a:solidFill>
              </a:rPr>
              <a:t> на начални учители в образователната среда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5" y="260924"/>
            <a:ext cx="7258639" cy="10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71755" lvl="0" algn="just">
              <a:spcAft>
                <a:spcPts val="600"/>
              </a:spcAft>
              <a:buSzPts val="1200"/>
            </a:pP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Kaloyanova N. (2022) Study of the Attitudes and Manifestations of Non-</a:t>
            </a:r>
            <a:r>
              <a:rPr lang="en-US" sz="16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Standardness</a:t>
            </a:r>
            <a:r>
              <a:rPr lang="en-US" sz="16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of Primary Teachers in the Educational Environment ISSN: 2435-9467 – The Barcelona Conference on Education 2022: Official Conference Proceedings https://doi.org/10.22492/issn.2435-9467.2022.33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BB2F11DF-399F-6720-BD4D-E99D12FA5D79}"/>
              </a:ext>
            </a:extLst>
          </p:cNvPr>
          <p:cNvSpPr txBox="1"/>
          <p:nvPr/>
        </p:nvSpPr>
        <p:spPr>
          <a:xfrm>
            <a:off x="57727" y="1840180"/>
            <a:ext cx="44911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Учителите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склонни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прояви на </a:t>
            </a:r>
            <a:r>
              <a:rPr lang="ru-RU" sz="2000" dirty="0" err="1"/>
              <a:t>нестандартност</a:t>
            </a:r>
            <a:r>
              <a:rPr lang="ru-RU" sz="2000" dirty="0"/>
              <a:t>, </a:t>
            </a:r>
            <a:r>
              <a:rPr lang="ru-RU" sz="2000" dirty="0" err="1"/>
              <a:t>които</a:t>
            </a:r>
            <a:r>
              <a:rPr lang="ru-RU" sz="2000" dirty="0"/>
              <a:t> </a:t>
            </a:r>
            <a:r>
              <a:rPr lang="ru-RU" sz="2000" dirty="0" err="1"/>
              <a:t>отразяват</a:t>
            </a:r>
            <a:r>
              <a:rPr lang="ru-RU" sz="2000" dirty="0"/>
              <a:t> </a:t>
            </a:r>
            <a:r>
              <a:rPr lang="ru-RU" sz="2000" dirty="0" err="1"/>
              <a:t>философията</a:t>
            </a:r>
            <a:r>
              <a:rPr lang="ru-RU" sz="2000" dirty="0"/>
              <a:t> на </a:t>
            </a:r>
            <a:r>
              <a:rPr lang="ru-RU" sz="2000" dirty="0" err="1"/>
              <a:t>съвременното</a:t>
            </a:r>
            <a:r>
              <a:rPr lang="ru-RU" sz="2000" dirty="0"/>
              <a:t> образование. </a:t>
            </a:r>
            <a:r>
              <a:rPr lang="ru-RU" sz="2000" dirty="0" err="1"/>
              <a:t>Техните</a:t>
            </a:r>
            <a:r>
              <a:rPr lang="ru-RU" sz="2000" dirty="0"/>
              <a:t> </a:t>
            </a:r>
            <a:r>
              <a:rPr lang="ru-RU" sz="2000" dirty="0" err="1"/>
              <a:t>нагласи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добре </a:t>
            </a:r>
            <a:r>
              <a:rPr lang="ru-RU" sz="2000" dirty="0" err="1"/>
              <a:t>формирани</a:t>
            </a:r>
            <a:r>
              <a:rPr lang="ru-RU" sz="2000" dirty="0"/>
              <a:t> от </a:t>
            </a:r>
            <a:r>
              <a:rPr lang="ru-RU" sz="2000" dirty="0" err="1"/>
              <a:t>гледна</a:t>
            </a:r>
            <a:r>
              <a:rPr lang="ru-RU" sz="2000" dirty="0"/>
              <a:t> точка на </a:t>
            </a:r>
            <a:r>
              <a:rPr lang="ru-RU" sz="2000" dirty="0" err="1"/>
              <a:t>необходимостта</a:t>
            </a:r>
            <a:r>
              <a:rPr lang="ru-RU" sz="2000" dirty="0"/>
              <a:t> за </a:t>
            </a:r>
            <a:r>
              <a:rPr lang="ru-RU" sz="2000" dirty="0" err="1"/>
              <a:t>създаване</a:t>
            </a:r>
            <a:r>
              <a:rPr lang="ru-RU" sz="2000" dirty="0"/>
              <a:t> и </a:t>
            </a:r>
            <a:r>
              <a:rPr lang="ru-RU" sz="2000" dirty="0" err="1"/>
              <a:t>поддържане</a:t>
            </a:r>
            <a:r>
              <a:rPr lang="ru-RU" sz="2000" dirty="0"/>
              <a:t> на интерактивна </a:t>
            </a:r>
            <a:r>
              <a:rPr lang="ru-RU" sz="2000" dirty="0" err="1"/>
              <a:t>образователна</a:t>
            </a:r>
            <a:r>
              <a:rPr lang="ru-RU" sz="2000" dirty="0"/>
              <a:t> среда. </a:t>
            </a:r>
          </a:p>
          <a:p>
            <a:r>
              <a:rPr lang="ru-RU" sz="2000" dirty="0" err="1"/>
              <a:t>Това</a:t>
            </a:r>
            <a:r>
              <a:rPr lang="ru-RU" sz="2000" dirty="0"/>
              <a:t> и </a:t>
            </a:r>
            <a:r>
              <a:rPr lang="ru-RU" sz="2000" dirty="0" err="1"/>
              <a:t>други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 обаче </a:t>
            </a:r>
            <a:r>
              <a:rPr lang="ru-RU" sz="2000" dirty="0" err="1"/>
              <a:t>показват</a:t>
            </a:r>
            <a:r>
              <a:rPr lang="ru-RU" sz="2000" dirty="0"/>
              <a:t>, че </a:t>
            </a:r>
            <a:r>
              <a:rPr lang="ru-RU" sz="2000" dirty="0" err="1"/>
              <a:t>традиционните</a:t>
            </a:r>
            <a:r>
              <a:rPr lang="ru-RU" sz="2000" dirty="0"/>
              <a:t> </a:t>
            </a:r>
            <a:r>
              <a:rPr lang="ru-RU" sz="2000" dirty="0" err="1"/>
              <a:t>професионални</a:t>
            </a:r>
            <a:r>
              <a:rPr lang="ru-RU" sz="2000" dirty="0"/>
              <a:t> </a:t>
            </a:r>
            <a:r>
              <a:rPr lang="ru-RU" sz="2000" dirty="0" err="1"/>
              <a:t>стереотипи</a:t>
            </a:r>
            <a:r>
              <a:rPr lang="ru-RU" sz="2000" dirty="0"/>
              <a:t>, </a:t>
            </a:r>
            <a:r>
              <a:rPr lang="ru-RU" sz="2000" dirty="0" err="1"/>
              <a:t>отнасящи</a:t>
            </a:r>
            <a:r>
              <a:rPr lang="ru-RU" sz="2000" dirty="0"/>
              <a:t> се до управление и </a:t>
            </a:r>
            <a:r>
              <a:rPr lang="ru-RU" sz="2000" dirty="0" err="1"/>
              <a:t>контрол</a:t>
            </a:r>
            <a:r>
              <a:rPr lang="ru-RU" sz="2000" dirty="0"/>
              <a:t> чрез </a:t>
            </a:r>
            <a:r>
              <a:rPr lang="ru-RU" sz="2000" dirty="0" err="1"/>
              <a:t>традиционни</a:t>
            </a:r>
            <a:r>
              <a:rPr lang="ru-RU" sz="2000" dirty="0"/>
              <a:t> средства,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сериозно</a:t>
            </a:r>
            <a:r>
              <a:rPr lang="ru-RU" sz="2000" dirty="0"/>
              <a:t> </a:t>
            </a:r>
            <a:r>
              <a:rPr lang="ru-RU" sz="2000" dirty="0" err="1"/>
              <a:t>заложени</a:t>
            </a:r>
            <a:r>
              <a:rPr lang="ru-RU" sz="2000" dirty="0"/>
              <a:t> в </a:t>
            </a:r>
            <a:r>
              <a:rPr lang="ru-RU" sz="2000" dirty="0" err="1"/>
              <a:t>поведението</a:t>
            </a:r>
            <a:r>
              <a:rPr lang="ru-RU" sz="2000" dirty="0"/>
              <a:t> на </a:t>
            </a:r>
            <a:r>
              <a:rPr lang="ru-RU" sz="2000" dirty="0" err="1"/>
              <a:t>учител</a:t>
            </a:r>
            <a:r>
              <a:rPr lang="en-US" sz="2000" dirty="0"/>
              <a:t>,</a:t>
            </a:r>
            <a:r>
              <a:rPr lang="ru-RU" sz="2000" dirty="0"/>
              <a:t> независимо от </a:t>
            </a:r>
            <a:r>
              <a:rPr lang="ru-RU" sz="2000" dirty="0" err="1"/>
              <a:t>неговата</a:t>
            </a:r>
            <a:r>
              <a:rPr lang="ru-RU" sz="2000" dirty="0"/>
              <a:t> </a:t>
            </a:r>
            <a:r>
              <a:rPr lang="ru-RU" sz="2000" dirty="0" err="1"/>
              <a:t>възраст</a:t>
            </a:r>
            <a:r>
              <a:rPr lang="ru-RU" sz="2000" dirty="0"/>
              <a:t>, опит или </a:t>
            </a:r>
            <a:r>
              <a:rPr lang="ru-RU" sz="2000" dirty="0" err="1"/>
              <a:t>работно</a:t>
            </a:r>
            <a:r>
              <a:rPr lang="ru-RU" sz="2000" dirty="0"/>
              <a:t> </a:t>
            </a:r>
            <a:r>
              <a:rPr lang="ru-RU" sz="2000" dirty="0" err="1"/>
              <a:t>място</a:t>
            </a:r>
            <a:r>
              <a:rPr lang="ru-RU" sz="2000" dirty="0"/>
              <a:t>.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ACDE003-7FE0-DFAA-6844-4539028C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439" y="1816578"/>
            <a:ext cx="5970309" cy="3258902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CB786734-C3D8-9B20-9502-A6EBF82E03AE}"/>
              </a:ext>
            </a:extLst>
          </p:cNvPr>
          <p:cNvSpPr txBox="1"/>
          <p:nvPr/>
        </p:nvSpPr>
        <p:spPr>
          <a:xfrm>
            <a:off x="5535890" y="5040833"/>
            <a:ext cx="6094428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lvl="0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Средна стойност: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81</a:t>
            </a:r>
            <a:r>
              <a:rPr lang="bg-BG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bg-BG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&lt;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115,16</a:t>
            </a:r>
            <a:endParaRPr lang="bg-BG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525" lvl="0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Медиана: 79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121</a:t>
            </a:r>
            <a:endParaRPr lang="bg-BG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3525" lvl="0" indent="-2635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Мода: 7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&lt; 127</a:t>
            </a:r>
            <a:endParaRPr lang="bg-BG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7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Project-based education in primary school with the use of virtual and augmented reality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5" y="351134"/>
            <a:ext cx="7258639" cy="86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7175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Dimitrova, Kr. 2022. Project-based education in primary school with the use of virtual and augmented reality. 15th annual International Conference of Education, Research and Innovation Proceedings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BAC104-8E7A-7CD9-15DE-F5A11B6D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02" y="1457753"/>
            <a:ext cx="3537822" cy="16459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21F7DE9-5CF4-F3A3-64B9-9FFEDD4F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86" y="1457753"/>
            <a:ext cx="3537822" cy="16459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3AACB0-76EF-B5D6-8781-875A71C4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02" y="3800611"/>
            <a:ext cx="3073637" cy="2286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B66EB70E-2E63-9B3D-DEFE-498E29A8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3195999"/>
            <a:ext cx="3919289" cy="17476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5527465-4F9B-1F03-75AD-74B515D7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50" y="4987334"/>
            <a:ext cx="3806873" cy="1713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28394-9EFF-5931-C8D6-9F18B4A21D45}"/>
              </a:ext>
            </a:extLst>
          </p:cNvPr>
          <p:cNvSpPr txBox="1"/>
          <p:nvPr/>
        </p:nvSpPr>
        <p:spPr>
          <a:xfrm>
            <a:off x="88809" y="1830753"/>
            <a:ext cx="44135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Чрез съвременни образователни модели за обучение като проектно базираното обучение и чрез използване на среда за създаване на образователни ресурси чрез виртуална и добавена реалност, се стимулира </a:t>
            </a:r>
            <a:r>
              <a:rPr kumimoji="0" lang="bg-BG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нестандартността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на учителите.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Провокацията да представят знанията по нестандартен начин пред своите ученици, води до удовлетвореност.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Работата по тематични проекти създава креативна среда и нестандартни прояви при преподаването и при ученето.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884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ВИРТУАЛНА И ДОБАВЕНА РЕАЛНОСТ В ОБРАЗОВАНИЕТО – ВЪЗМОЖНОСТИ, ПРИНЦИПИ, АКТУАЛНИ АСПЕКТИ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5" y="196334"/>
            <a:ext cx="7258639" cy="10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7175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Димитрова. </a:t>
            </a:r>
            <a:r>
              <a:rPr kumimoji="0" lang="bg-BG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Кр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. 2022.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ВИРТУАЛНА И ДОБАВЕНА РЕАЛНОСТ В ОБРАЗОВАНИЕТО – ВЪЗМОЖНОСТИ, ПРИНЦИПИ, АКТУАЛНИ АСПЕКТИ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 Образование и технологии,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ISSN 1314-1791 (PRINT), ISSN 2535-1214 (ONLINE)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. Том 13, брой 1.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7E740-21CE-0C4C-380F-9324E715910D}"/>
              </a:ext>
            </a:extLst>
          </p:cNvPr>
          <p:cNvSpPr txBox="1"/>
          <p:nvPr/>
        </p:nvSpPr>
        <p:spPr>
          <a:xfrm>
            <a:off x="8851" y="1782412"/>
            <a:ext cx="46863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създава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качествени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образователни ресурси,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учителят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следва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да има добра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базова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дигитална грамотност,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проявява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критично мислене и креативност.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Работата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виртуална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добавена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реалност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дава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възможност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да се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прилага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дейностният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подход в обучението.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Създаването на образователни ресурси от учениците води до развиване на критично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алгоритмично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мислене, толерантност и взаимопомощ.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Когато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учениците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работят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екипи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се учат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изслушват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мнението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съекипниците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си,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търсят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доводи за защита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собствена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позиция.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Представянето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от учениците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създадените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проекти,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позволява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развитие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комуникативните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презентационни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компетентности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обучаемите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0A3B0D8-5E82-1819-F479-CE8661DC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677">
            <a:off x="8048295" y="1690395"/>
            <a:ext cx="3900466" cy="20244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1B1CC3-0FA1-9E6E-9E44-563CEB83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3086">
            <a:off x="4820724" y="2581157"/>
            <a:ext cx="4286345" cy="21804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A courtyard with trees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8EA74610-43B0-4E4A-1CF0-1CB7BAF1D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51" y="4529561"/>
            <a:ext cx="4319905" cy="21596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6837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</a:rPr>
              <a:t>АРТ ПЕДАГОГИЧЕСКИ ТЕХНИКИ ЗА СВЪРЗВАНЕ С ТВОРЧЕСКИТЕ РЕСУРСИ ПРИ ДЕЦАТА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5" y="345332"/>
            <a:ext cx="7258639" cy="10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7175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Аврамова-Тодорова,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. (2022)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Арт педагогически техники за свързване с творческите ресурси при децата,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ISSN: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1314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–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1791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 (print), ISSN: 2535-1214 (online)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, Образование и технологии - Иновации в обучението и познавателното развитие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2022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+mn-cs"/>
              </a:rPr>
              <a:t>,стр.22-26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31DC8-3C78-4C65-8E7A-C858260B45AA}"/>
              </a:ext>
            </a:extLst>
          </p:cNvPr>
          <p:cNvSpPr txBox="1"/>
          <p:nvPr/>
        </p:nvSpPr>
        <p:spPr>
          <a:xfrm>
            <a:off x="34014" y="1994264"/>
            <a:ext cx="4479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Докладът представя специфичен комплекс с арт педагогически техники, който има за цел да вдъхнови детското въображение. Комплексът е насочен към провокиране на креативния потенциал на децата.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Задачите са свързани с базови емоции, които децата изпитват. Творческите практики съдействат за осъзнаване и регулиране на съответната емоция.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Предложеният комплекс за свързване с творческите ресурси при децата е с цел използването му като част от процес на разработване и апробиране на методики за стимулиране на детската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нестандартност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 descr="C:\Users\User\Desktop\Vizualizacia_NXA\12.jpg">
            <a:extLst>
              <a:ext uri="{FF2B5EF4-FFF2-40B4-BE49-F238E27FC236}">
                <a16:creationId xmlns:a16="http://schemas.microsoft.com/office/drawing/2014/main" id="{DFAB2779-406A-4BFD-96DA-3FD5689145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9"/>
          <a:stretch/>
        </p:blipFill>
        <p:spPr bwMode="auto">
          <a:xfrm>
            <a:off x="4966505" y="2532193"/>
            <a:ext cx="3361569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User\Desktop\Vizualizacia_NXA\6.jpg">
            <a:extLst>
              <a:ext uri="{FF2B5EF4-FFF2-40B4-BE49-F238E27FC236}">
                <a16:creationId xmlns:a16="http://schemas.microsoft.com/office/drawing/2014/main" id="{12780D05-AF5E-4961-A65C-2AAD916E12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5"/>
          <a:stretch/>
        </p:blipFill>
        <p:spPr bwMode="auto">
          <a:xfrm>
            <a:off x="4966504" y="4712680"/>
            <a:ext cx="3361569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User\Desktop\Vizualizacia_NXA\7.jpg">
            <a:extLst>
              <a:ext uri="{FF2B5EF4-FFF2-40B4-BE49-F238E27FC236}">
                <a16:creationId xmlns:a16="http://schemas.microsoft.com/office/drawing/2014/main" id="{979DA548-113E-46E1-BC0C-C7797FCB22A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1"/>
          <a:stretch/>
        </p:blipFill>
        <p:spPr bwMode="auto">
          <a:xfrm>
            <a:off x="8599049" y="2546254"/>
            <a:ext cx="3361569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User\Desktop\Vizualizacia_NXA\11.jpg">
            <a:extLst>
              <a:ext uri="{FF2B5EF4-FFF2-40B4-BE49-F238E27FC236}">
                <a16:creationId xmlns:a16="http://schemas.microsoft.com/office/drawing/2014/main" id="{C394A958-2819-4501-96FD-1F406FB6DC8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5"/>
          <a:stretch/>
        </p:blipFill>
        <p:spPr bwMode="auto">
          <a:xfrm>
            <a:off x="8603515" y="4684544"/>
            <a:ext cx="3361570" cy="18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FC495B-A3AC-4521-AE12-A637D7827E88}"/>
              </a:ext>
            </a:extLst>
          </p:cNvPr>
          <p:cNvSpPr/>
          <p:nvPr/>
        </p:nvSpPr>
        <p:spPr>
          <a:xfrm>
            <a:off x="4848671" y="1682624"/>
            <a:ext cx="7080738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– изображения от изпълнение на творчески задачи, изпълнени от ученици на 7 годишна възраст 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2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750CF8-3907-5DE2-250F-6B3A9BCE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4606565" cy="1508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dirty="0" err="1">
                <a:solidFill>
                  <a:schemeClr val="tx2"/>
                </a:solidFill>
              </a:rPr>
              <a:t>Разказите</a:t>
            </a:r>
            <a:r>
              <a:rPr lang="ru-RU" sz="1800" b="1" dirty="0">
                <a:solidFill>
                  <a:schemeClr val="tx2"/>
                </a:solidFill>
              </a:rPr>
              <a:t> по </a:t>
            </a:r>
            <a:r>
              <a:rPr lang="ru-RU" sz="1800" b="1" dirty="0" err="1">
                <a:solidFill>
                  <a:schemeClr val="tx2"/>
                </a:solidFill>
              </a:rPr>
              <a:t>опорни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думи</a:t>
            </a:r>
            <a:r>
              <a:rPr lang="ru-RU" sz="1800" b="1" dirty="0">
                <a:solidFill>
                  <a:schemeClr val="tx2"/>
                </a:solidFill>
              </a:rPr>
              <a:t> в </a:t>
            </a:r>
            <a:r>
              <a:rPr lang="ru-RU" sz="1800" b="1" dirty="0" err="1">
                <a:solidFill>
                  <a:schemeClr val="tx2"/>
                </a:solidFill>
              </a:rPr>
              <a:t>предучилищна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b="1" dirty="0" err="1">
                <a:solidFill>
                  <a:schemeClr val="tx2"/>
                </a:solidFill>
              </a:rPr>
              <a:t>възраст</a:t>
            </a:r>
            <a:r>
              <a:rPr lang="ru-RU" sz="1800" b="1" dirty="0">
                <a:solidFill>
                  <a:schemeClr val="tx2"/>
                </a:solidFill>
              </a:rPr>
              <a:t> – мост между </a:t>
            </a:r>
            <a:r>
              <a:rPr lang="ru-RU" sz="1800" b="1" dirty="0" err="1">
                <a:solidFill>
                  <a:schemeClr val="tx2"/>
                </a:solidFill>
              </a:rPr>
              <a:t>речта</a:t>
            </a:r>
            <a:r>
              <a:rPr lang="ru-RU" sz="1800" b="1" dirty="0">
                <a:solidFill>
                  <a:schemeClr val="tx2"/>
                </a:solidFill>
              </a:rPr>
              <a:t> и </a:t>
            </a:r>
            <a:r>
              <a:rPr lang="ru-RU" sz="1800" b="1" dirty="0" err="1">
                <a:solidFill>
                  <a:schemeClr val="tx2"/>
                </a:solidFill>
              </a:rPr>
              <a:t>фантазията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972A40E-53F2-F4C2-FE8E-830601A4BE7B}"/>
              </a:ext>
            </a:extLst>
          </p:cNvPr>
          <p:cNvSpPr txBox="1"/>
          <p:nvPr/>
        </p:nvSpPr>
        <p:spPr>
          <a:xfrm>
            <a:off x="4779275" y="208610"/>
            <a:ext cx="7258639" cy="1060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2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Вълчева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П. 2022.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Разказите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опорни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предучилищна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мост между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фантазията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и технологии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Vol. 13, Issue 2 / Paper 22-56,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 https://doi.org/10.26883/2010.222.4325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39D49B33-1434-9CD0-4A73-A8225BAB5E61}"/>
              </a:ext>
            </a:extLst>
          </p:cNvPr>
          <p:cNvSpPr/>
          <p:nvPr/>
        </p:nvSpPr>
        <p:spPr>
          <a:xfrm>
            <a:off x="198552" y="2080322"/>
            <a:ext cx="4289196" cy="449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Calibri" panose="020F0502020204030204" pitchFamily="34" charset="0"/>
                <a:cs typeface="Times New Roman" panose="02020603050405020304" pitchFamily="18" charset="0"/>
              </a:rPr>
              <a:t>Сравнителният анализ на разказите отчита степента на креативност, изразяваща се в честотата на употребените в повествованието прилагателни имена и наречия.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продуцират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творчески разкази по опорни думи децата се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нуждаят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семантично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ядро между тях, около което 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изградят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фабулната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основа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действието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Разказът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по опорни думи без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пряка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семантична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връзка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помежду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им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затруднява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децата и на този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етап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от развитието на мисленето и въображението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представляват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сложна задача.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A21F5D7-FC47-39A5-DB66-A6A398E1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16" y="1423518"/>
            <a:ext cx="6045267" cy="2773940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3116A4A-9978-F955-4EAC-3BE0D212756D}"/>
              </a:ext>
            </a:extLst>
          </p:cNvPr>
          <p:cNvSpPr txBox="1"/>
          <p:nvPr/>
        </p:nvSpPr>
        <p:spPr>
          <a:xfrm>
            <a:off x="4995645" y="4373567"/>
            <a:ext cx="69292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Съставянето на разкази само по отделни думи и формулирано въз основа на тях заглавие е по-сложна задача за децата, тъй като изисква изграждането на цялостна завършена смислова структура само върху отделните й елементи. </a:t>
            </a:r>
          </a:p>
          <a:p>
            <a:pPr algn="just"/>
            <a:r>
              <a:rPr lang="bg-BG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Статията представя методология за изследване на творчески разкази на 6-7-годишни деца, създадени въз основа на опорни думи, които имат общо семантично поле – ключови думи, и такива, които нямат семантично сходство помежду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 – фантазиен бином.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846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DBB592-400C-5DE6-F9A4-38303B37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dirty="0"/>
              <a:t>Участия в научни форуми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D5A8188E-B07E-9F66-D6F5-9F10D2F68A8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7266" y="2111032"/>
            <a:ext cx="10689995" cy="4322762"/>
          </a:xfrm>
        </p:spPr>
        <p:txBody>
          <a:bodyPr>
            <a:noAutofit/>
          </a:bodyPr>
          <a:lstStyle/>
          <a:p>
            <a:r>
              <a:rPr lang="en-US" sz="2800" dirty="0"/>
              <a:t>15th Annual International Conference of Education, Research and Innovation. Seville (Spain), 7th - 9th of November 2022 </a:t>
            </a:r>
            <a:r>
              <a:rPr lang="bg-BG" sz="2800" dirty="0"/>
              <a:t>(</a:t>
            </a:r>
            <a:r>
              <a:rPr lang="en-US" sz="2800" dirty="0" err="1"/>
              <a:t>WebOfSciences</a:t>
            </a:r>
            <a:r>
              <a:rPr lang="en-US" sz="2800" dirty="0"/>
              <a:t>)</a:t>
            </a:r>
            <a:endParaRPr lang="bg-BG" sz="2800" dirty="0"/>
          </a:p>
          <a:p>
            <a:r>
              <a:rPr lang="en-US" sz="2800" dirty="0"/>
              <a:t>The Barcelona Conference on Education (BCE2022), 20-23 September 2022 (Scopus)</a:t>
            </a:r>
          </a:p>
          <a:p>
            <a:r>
              <a:rPr lang="ru-RU" sz="2800" dirty="0"/>
              <a:t>XIII Научно-практически форум „</a:t>
            </a:r>
            <a:r>
              <a:rPr lang="ru-RU" sz="2800" dirty="0" err="1"/>
              <a:t>Иновации</a:t>
            </a:r>
            <a:r>
              <a:rPr lang="ru-RU" sz="2800" dirty="0"/>
              <a:t> в </a:t>
            </a:r>
            <a:r>
              <a:rPr lang="ru-RU" sz="2800" dirty="0" err="1"/>
              <a:t>обучението</a:t>
            </a:r>
            <a:r>
              <a:rPr lang="ru-RU" sz="2800" dirty="0"/>
              <a:t> и </a:t>
            </a:r>
            <a:r>
              <a:rPr lang="ru-RU" sz="2800" dirty="0" err="1"/>
              <a:t>познавателното</a:t>
            </a:r>
            <a:r>
              <a:rPr lang="ru-RU" sz="2800" dirty="0"/>
              <a:t> развитие“, 17-19.08.2022 г., Бургас (</a:t>
            </a:r>
            <a:r>
              <a:rPr lang="en-US" sz="2800" dirty="0" err="1"/>
              <a:t>Crossref</a:t>
            </a:r>
            <a:r>
              <a:rPr lang="en-US" sz="2800" dirty="0"/>
              <a:t>)</a:t>
            </a:r>
          </a:p>
          <a:p>
            <a:r>
              <a:rPr lang="ru-RU" sz="2800" dirty="0" err="1"/>
              <a:t>Международна</a:t>
            </a:r>
            <a:r>
              <a:rPr lang="ru-RU" sz="2800" dirty="0"/>
              <a:t> научна конференция „Черно море – врата и много </a:t>
            </a:r>
            <a:r>
              <a:rPr lang="ru-RU" sz="2800" dirty="0" err="1"/>
              <a:t>мостове</a:t>
            </a:r>
            <a:r>
              <a:rPr lang="ru-RU" sz="2800" dirty="0"/>
              <a:t>“, 10-11.06.2022, БСУ, Бургас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66957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57B9212-F38D-4149-844C-A03D40E23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0400" y="0"/>
            <a:ext cx="961552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5E0CBC9-E12B-FF54-75DA-ECABC34E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18466"/>
            <a:ext cx="4927599" cy="64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634489B-7282-4F28-88AE-A7DC8E70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0381"/>
            <a:ext cx="11498787" cy="594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spc="150" dirty="0" err="1">
                <a:solidFill>
                  <a:schemeClr val="tx2"/>
                </a:solidFill>
              </a:rPr>
              <a:t>Научен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колектив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на</a:t>
            </a:r>
            <a:r>
              <a:rPr lang="en-US" sz="2800" b="1" spc="150" dirty="0">
                <a:solidFill>
                  <a:schemeClr val="tx2"/>
                </a:solidFill>
              </a:rPr>
              <a:t> </a:t>
            </a:r>
            <a:r>
              <a:rPr lang="en-US" sz="2800" b="1" spc="150" dirty="0" err="1">
                <a:solidFill>
                  <a:schemeClr val="tx2"/>
                </a:solidFill>
              </a:rPr>
              <a:t>проекта</a:t>
            </a:r>
            <a:endParaRPr lang="en-US" sz="2800" b="1" spc="150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EBAD2FE-444F-4522-ABF9-E847E3DB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1008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8F1CE58-D725-405E-B196-4EAAA693D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75699"/>
              </p:ext>
            </p:extLst>
          </p:nvPr>
        </p:nvGraphicFramePr>
        <p:xfrm>
          <a:off x="576262" y="1014312"/>
          <a:ext cx="11089212" cy="518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695826">
                  <a:extLst>
                    <a:ext uri="{9D8B030D-6E8A-4147-A177-3AD203B41FA5}">
                      <a16:colId xmlns:a16="http://schemas.microsoft.com/office/drawing/2014/main" val="636756072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3571763204"/>
                    </a:ext>
                  </a:extLst>
                </a:gridCol>
                <a:gridCol w="1907111">
                  <a:extLst>
                    <a:ext uri="{9D8B030D-6E8A-4147-A177-3AD203B41FA5}">
                      <a16:colId xmlns:a16="http://schemas.microsoft.com/office/drawing/2014/main" val="19679803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bg-BG" sz="1800" dirty="0">
                          <a:effectLst/>
                        </a:rPr>
                        <a:t>Доц. д-р Надежда Ангелова Калоянова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ръководител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372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Доц. д-р Красимира Атанасова Димитрова</a:t>
                      </a:r>
                      <a:endParaRPr kumimoji="0" lang="bg-BG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вътрешен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742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dirty="0">
                          <a:effectLst/>
                        </a:rPr>
                        <a:t>Доц. д-р Златка Александрова Димитрова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вътрешен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882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dirty="0">
                          <a:effectLst/>
                        </a:rPr>
                        <a:t>Доц. д-р Пенка Кръстева Вълчева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вътрешен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6628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Доц. д-р Дончо Стоянов Донев</a:t>
                      </a:r>
                      <a:endParaRPr kumimoji="0" lang="bg-BG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Тракийски университет – Стара Загора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външен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1898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bg-BG" dirty="0"/>
                        <a:t>Ас. д-р Гергана Ангелова Аврамова-Тодорова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вътрешен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2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Ас. д-р Виктория Атанасова Велева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вътрешен член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937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Димона</a:t>
                      </a: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Георгиева Янева 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докторант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7984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Дияна Сашева Андонова 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496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Кристина Божилова Панчева 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655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Биляна Димова Димитрова 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Университет „Проф. д-р Асен Златаров“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bg-BG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докторант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30162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bg-BG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студенти, обучаващи се в специалности ПНУП и НУПЧЕ</a:t>
                      </a: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endParaRPr lang="bg-BG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42" marR="5894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1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2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05C9A4-0F24-4907-AED9-2E095B4C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31" y="115734"/>
            <a:ext cx="9784080" cy="74309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/>
              <a:t>Изследователски ЦЕЛИ И ЗАДАЧИ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DA52F3B-EAC6-4898-A689-8DD93DD1C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Цели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40CD18C-1557-4847-BEA3-6E309220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32" y="858828"/>
            <a:ext cx="5491539" cy="571499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ЦЕЛИ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900" b="1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проучат проявите на </a:t>
            </a:r>
            <a:r>
              <a:rPr lang="ru-RU" sz="2400" dirty="0" err="1"/>
              <a:t>нестандартност</a:t>
            </a:r>
            <a:r>
              <a:rPr lang="ru-RU" sz="2400" dirty="0"/>
              <a:t> на учители, </a:t>
            </a:r>
            <a:r>
              <a:rPr lang="ru-RU" sz="2400" dirty="0" err="1"/>
              <a:t>деца</a:t>
            </a:r>
            <a:r>
              <a:rPr lang="ru-RU" sz="2400" dirty="0"/>
              <a:t> и </a:t>
            </a:r>
            <a:r>
              <a:rPr lang="ru-RU" sz="2400" dirty="0" err="1"/>
              <a:t>ученици</a:t>
            </a:r>
            <a:r>
              <a:rPr lang="ru-RU" sz="2400" dirty="0"/>
              <a:t> в </a:t>
            </a:r>
            <a:r>
              <a:rPr lang="ru-RU" sz="2400" dirty="0" err="1"/>
              <a:t>образователния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изведе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технология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учители.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изведат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методики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</a:t>
            </a:r>
            <a:r>
              <a:rPr lang="ru-RU" sz="2400" dirty="0" err="1"/>
              <a:t>деца</a:t>
            </a:r>
            <a:r>
              <a:rPr lang="ru-RU" sz="2400" dirty="0"/>
              <a:t> в ПУВ.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Да се </a:t>
            </a:r>
            <a:r>
              <a:rPr lang="ru-RU" sz="2400" dirty="0" err="1"/>
              <a:t>изведат</a:t>
            </a:r>
            <a:r>
              <a:rPr lang="ru-RU" sz="2400" dirty="0"/>
              <a:t> по </a:t>
            </a:r>
            <a:r>
              <a:rPr lang="ru-RU" sz="2400" dirty="0" err="1"/>
              <a:t>експериментален</a:t>
            </a:r>
            <a:r>
              <a:rPr lang="ru-RU" sz="2400" dirty="0"/>
              <a:t> </a:t>
            </a:r>
            <a:r>
              <a:rPr lang="ru-RU" sz="2400" dirty="0" err="1"/>
              <a:t>път</a:t>
            </a:r>
            <a:r>
              <a:rPr lang="ru-RU" sz="2400" dirty="0"/>
              <a:t> методики за </a:t>
            </a:r>
            <a:r>
              <a:rPr lang="ru-RU" sz="2400" dirty="0" err="1"/>
              <a:t>стимулиране</a:t>
            </a:r>
            <a:r>
              <a:rPr lang="ru-RU" sz="2400" dirty="0"/>
              <a:t> на </a:t>
            </a:r>
            <a:r>
              <a:rPr lang="ru-RU" sz="2400" dirty="0" err="1"/>
              <a:t>нестандартността</a:t>
            </a:r>
            <a:r>
              <a:rPr lang="ru-RU" sz="2400" dirty="0"/>
              <a:t> на </a:t>
            </a:r>
            <a:r>
              <a:rPr lang="ru-RU" sz="2400" dirty="0" err="1"/>
              <a:t>ученици</a:t>
            </a:r>
            <a:r>
              <a:rPr lang="ru-RU" sz="2400" dirty="0"/>
              <a:t> в НУВ.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C3FC235-DC05-4459-AF8A-C168C4AE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/>
              <a:t>Задачи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E43C3E2A-466D-4C58-8901-DC037780E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1229" y="858828"/>
            <a:ext cx="5403308" cy="571499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/>
              <a:t>ЗАДАЧИ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разработи</a:t>
            </a:r>
            <a:r>
              <a:rPr lang="ru-RU" sz="2900" b="1" dirty="0"/>
              <a:t> </a:t>
            </a:r>
            <a:r>
              <a:rPr lang="ru-RU" sz="2900" b="1" dirty="0" err="1"/>
              <a:t>инструментариум</a:t>
            </a:r>
            <a:r>
              <a:rPr lang="ru-RU" sz="2900" b="1" dirty="0"/>
              <a:t> за </a:t>
            </a:r>
            <a:r>
              <a:rPr lang="ru-RU" sz="2900" b="1" dirty="0" err="1"/>
              <a:t>проучване</a:t>
            </a:r>
            <a:r>
              <a:rPr lang="ru-RU" sz="2900" b="1" dirty="0"/>
              <a:t> на проявите на </a:t>
            </a:r>
            <a:r>
              <a:rPr lang="ru-RU" sz="2900" b="1" dirty="0" err="1"/>
              <a:t>нестандартност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, </a:t>
            </a:r>
            <a:r>
              <a:rPr lang="ru-RU" sz="2900" b="1" dirty="0" err="1"/>
              <a:t>ученици</a:t>
            </a:r>
            <a:r>
              <a:rPr lang="ru-RU" sz="2900" b="1" dirty="0"/>
              <a:t> и учители в </a:t>
            </a:r>
            <a:r>
              <a:rPr lang="ru-RU" sz="2900" b="1" dirty="0" err="1"/>
              <a:t>образователния</a:t>
            </a:r>
            <a:r>
              <a:rPr lang="ru-RU" sz="2900" b="1" dirty="0"/>
              <a:t> </a:t>
            </a:r>
            <a:r>
              <a:rPr lang="ru-RU" sz="2900" b="1" dirty="0" err="1"/>
              <a:t>процес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проучат и </a:t>
            </a:r>
            <a:r>
              <a:rPr lang="ru-RU" sz="2900" b="1" dirty="0" err="1"/>
              <a:t>анализират</a:t>
            </a:r>
            <a:r>
              <a:rPr lang="ru-RU" sz="2900" b="1" dirty="0"/>
              <a:t> проявите на </a:t>
            </a:r>
            <a:r>
              <a:rPr lang="ru-RU" sz="2900" b="1" dirty="0" err="1"/>
              <a:t>нестандартност</a:t>
            </a:r>
            <a:r>
              <a:rPr lang="ru-RU" sz="2900" b="1" dirty="0"/>
              <a:t> на учители,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 в </a:t>
            </a:r>
            <a:r>
              <a:rPr lang="ru-RU" sz="2900" b="1" dirty="0" err="1"/>
              <a:t>образователния</a:t>
            </a:r>
            <a:r>
              <a:rPr lang="ru-RU" sz="2900" b="1" dirty="0"/>
              <a:t> </a:t>
            </a:r>
            <a:r>
              <a:rPr lang="ru-RU" sz="2900" b="1" dirty="0" err="1"/>
              <a:t>процес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разработи</a:t>
            </a:r>
            <a:r>
              <a:rPr lang="ru-RU" sz="2900" b="1" dirty="0"/>
              <a:t> </a:t>
            </a:r>
            <a:r>
              <a:rPr lang="ru-RU" sz="2900" b="1" dirty="0" err="1"/>
              <a:t>експериментален</a:t>
            </a:r>
            <a:r>
              <a:rPr lang="ru-RU" sz="2900" b="1" dirty="0"/>
              <a:t> </a:t>
            </a:r>
            <a:r>
              <a:rPr lang="ru-RU" sz="2900" b="1" dirty="0" err="1"/>
              <a:t>модел</a:t>
            </a:r>
            <a:r>
              <a:rPr lang="ru-RU" sz="2900" b="1" dirty="0"/>
              <a:t> на технология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учители.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разработят</a:t>
            </a:r>
            <a:r>
              <a:rPr lang="ru-RU" sz="2900" b="1" dirty="0"/>
              <a:t> </a:t>
            </a:r>
            <a:r>
              <a:rPr lang="ru-RU" sz="2900" b="1" dirty="0" err="1"/>
              <a:t>експериментални</a:t>
            </a:r>
            <a:r>
              <a:rPr lang="ru-RU" sz="2900" b="1" dirty="0"/>
              <a:t> модели на методики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апробира</a:t>
            </a:r>
            <a:r>
              <a:rPr lang="ru-RU" sz="2900" b="1" dirty="0"/>
              <a:t> технология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учители.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апробират</a:t>
            </a:r>
            <a:r>
              <a:rPr lang="ru-RU" sz="2900" b="1" dirty="0"/>
              <a:t> методики за </a:t>
            </a:r>
            <a:r>
              <a:rPr lang="ru-RU" sz="2900" b="1" dirty="0" err="1"/>
              <a:t>стимулиране</a:t>
            </a:r>
            <a:r>
              <a:rPr lang="ru-RU" sz="2900" b="1" dirty="0"/>
              <a:t> на </a:t>
            </a:r>
            <a:r>
              <a:rPr lang="ru-RU" sz="2900" b="1" dirty="0" err="1"/>
              <a:t>нестандартността</a:t>
            </a:r>
            <a:r>
              <a:rPr lang="ru-RU" sz="2900" b="1" dirty="0"/>
              <a:t> на </a:t>
            </a:r>
            <a:r>
              <a:rPr lang="ru-RU" sz="2900" b="1" dirty="0" err="1"/>
              <a:t>деца</a:t>
            </a:r>
            <a:r>
              <a:rPr lang="ru-RU" sz="2900" b="1" dirty="0"/>
              <a:t> и </a:t>
            </a:r>
            <a:r>
              <a:rPr lang="ru-RU" sz="2900" b="1" dirty="0" err="1"/>
              <a:t>ученици</a:t>
            </a:r>
            <a:r>
              <a:rPr lang="ru-RU" sz="2900" b="1" dirty="0"/>
              <a:t>.</a:t>
            </a:r>
          </a:p>
          <a:p>
            <a:pPr marL="358775" indent="-3587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900" b="1" dirty="0"/>
              <a:t>Да се </a:t>
            </a:r>
            <a:r>
              <a:rPr lang="ru-RU" sz="2900" b="1" dirty="0" err="1"/>
              <a:t>систематизират</a:t>
            </a:r>
            <a:r>
              <a:rPr lang="ru-RU" sz="2900" b="1" dirty="0"/>
              <a:t> и </a:t>
            </a:r>
            <a:r>
              <a:rPr lang="ru-RU" sz="2900" b="1" dirty="0" err="1"/>
              <a:t>обобщят</a:t>
            </a:r>
            <a:r>
              <a:rPr lang="ru-RU" sz="2900" b="1" dirty="0"/>
              <a:t> </a:t>
            </a:r>
            <a:r>
              <a:rPr lang="ru-RU" sz="2900" b="1" dirty="0" err="1"/>
              <a:t>резултатите</a:t>
            </a:r>
            <a:r>
              <a:rPr lang="ru-RU" sz="2900" b="1" dirty="0"/>
              <a:t> от </a:t>
            </a:r>
            <a:r>
              <a:rPr lang="ru-RU" sz="2900" b="1" dirty="0" err="1"/>
              <a:t>експерименталната</a:t>
            </a:r>
            <a:r>
              <a:rPr lang="ru-RU" sz="2900" b="1" dirty="0"/>
              <a:t> работа.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9237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FDDAA1C-2377-88A4-64F1-39B4418F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ЗА НЕСТАНДАРТНОСТТА В АСПЕКТА НА УЧИТЕЛСКАТА ПРОФЕСИЯ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4893E0-E268-722A-4806-604CC37C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74" y="2223784"/>
            <a:ext cx="10680569" cy="4186444"/>
          </a:xfrm>
        </p:spPr>
        <p:txBody>
          <a:bodyPr>
            <a:normAutofit/>
          </a:bodyPr>
          <a:lstStyle/>
          <a:p>
            <a:r>
              <a:rPr lang="ru-RU" sz="2400" dirty="0" err="1"/>
              <a:t>Нестандартността</a:t>
            </a:r>
            <a:r>
              <a:rPr lang="ru-RU" sz="2400" dirty="0"/>
              <a:t> е конструкт,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присъства</a:t>
            </a:r>
            <a:r>
              <a:rPr lang="ru-RU" sz="2400" dirty="0"/>
              <a:t> </a:t>
            </a:r>
            <a:r>
              <a:rPr lang="ru-RU" sz="2400" dirty="0" err="1"/>
              <a:t>едновременно</a:t>
            </a:r>
            <a:r>
              <a:rPr lang="ru-RU" sz="2400" dirty="0"/>
              <a:t> в </a:t>
            </a:r>
            <a:r>
              <a:rPr lang="ru-RU" sz="2400" dirty="0" err="1"/>
              <a:t>интелектуално-творческата</a:t>
            </a:r>
            <a:r>
              <a:rPr lang="ru-RU" sz="2400" dirty="0"/>
              <a:t> и </a:t>
            </a:r>
            <a:r>
              <a:rPr lang="ru-RU" sz="2400" dirty="0" err="1"/>
              <a:t>поведенческата</a:t>
            </a:r>
            <a:r>
              <a:rPr lang="ru-RU" sz="2400" dirty="0"/>
              <a:t> сфера на </a:t>
            </a:r>
            <a:r>
              <a:rPr lang="ru-RU" sz="2400" dirty="0" err="1"/>
              <a:t>личността</a:t>
            </a:r>
            <a:endParaRPr lang="ru-RU" sz="2400" dirty="0"/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качество, </a:t>
            </a:r>
            <a:r>
              <a:rPr lang="ru-RU" sz="2400" dirty="0" err="1"/>
              <a:t>което</a:t>
            </a:r>
            <a:r>
              <a:rPr lang="ru-RU" sz="2400" dirty="0"/>
              <a:t> </a:t>
            </a:r>
            <a:r>
              <a:rPr lang="ru-RU" sz="2400" dirty="0" err="1"/>
              <a:t>съдейства</a:t>
            </a:r>
            <a:r>
              <a:rPr lang="ru-RU" sz="2400" dirty="0"/>
              <a:t> за </a:t>
            </a:r>
            <a:r>
              <a:rPr lang="ru-RU" sz="2400" dirty="0" err="1"/>
              <a:t>личната</a:t>
            </a:r>
            <a:r>
              <a:rPr lang="ru-RU" sz="2400" dirty="0"/>
              <a:t> реализация и </a:t>
            </a:r>
            <a:r>
              <a:rPr lang="ru-RU" sz="2400" dirty="0" err="1"/>
              <a:t>адаптивност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непрекъснато</a:t>
            </a:r>
            <a:r>
              <a:rPr lang="ru-RU" sz="2400" dirty="0"/>
              <a:t> </a:t>
            </a:r>
            <a:r>
              <a:rPr lang="ru-RU" sz="2400" dirty="0" err="1"/>
              <a:t>променящи</a:t>
            </a:r>
            <a:r>
              <a:rPr lang="ru-RU" sz="2400" dirty="0"/>
              <a:t> се условия</a:t>
            </a:r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потенциал, </a:t>
            </a:r>
            <a:r>
              <a:rPr lang="ru-RU" sz="2400" dirty="0" err="1"/>
              <a:t>който</a:t>
            </a:r>
            <a:r>
              <a:rPr lang="ru-RU" sz="2400" dirty="0"/>
              <a:t> подлежи на </a:t>
            </a:r>
            <a:r>
              <a:rPr lang="ru-RU" sz="2400" dirty="0" err="1"/>
              <a:t>стимулиране</a:t>
            </a:r>
            <a:r>
              <a:rPr lang="ru-RU" sz="2400" dirty="0"/>
              <a:t>, </a:t>
            </a:r>
            <a:r>
              <a:rPr lang="ru-RU" sz="2400" dirty="0" err="1"/>
              <a:t>насърчаване</a:t>
            </a:r>
            <a:r>
              <a:rPr lang="ru-RU" sz="2400" dirty="0"/>
              <a:t> и </a:t>
            </a:r>
            <a:r>
              <a:rPr lang="ru-RU" sz="2400" dirty="0" err="1"/>
              <a:t>разгръщане</a:t>
            </a:r>
            <a:r>
              <a:rPr lang="ru-RU" sz="2400" dirty="0"/>
              <a:t>, за да се </a:t>
            </a:r>
            <a:r>
              <a:rPr lang="ru-RU" sz="2400" dirty="0" err="1"/>
              <a:t>постигне</a:t>
            </a:r>
            <a:r>
              <a:rPr lang="ru-RU" sz="2400" dirty="0"/>
              <a:t> развитие на </a:t>
            </a:r>
            <a:r>
              <a:rPr lang="ru-RU" sz="2400" dirty="0" err="1"/>
              <a:t>способностите</a:t>
            </a:r>
            <a:r>
              <a:rPr lang="ru-RU" sz="2400" dirty="0"/>
              <a:t> за нестандартна </a:t>
            </a:r>
            <a:r>
              <a:rPr lang="ru-RU" sz="2400" dirty="0" err="1"/>
              <a:t>изява</a:t>
            </a:r>
            <a:r>
              <a:rPr lang="ru-RU" sz="2400" dirty="0"/>
              <a:t>, т.е. </a:t>
            </a:r>
            <a:r>
              <a:rPr lang="ru-RU" sz="2400" dirty="0" err="1"/>
              <a:t>креативността</a:t>
            </a:r>
            <a:r>
              <a:rPr lang="ru-RU" sz="2400" dirty="0"/>
              <a:t> и </a:t>
            </a:r>
            <a:r>
              <a:rPr lang="ru-RU" sz="2400" dirty="0" err="1"/>
              <a:t>творчеството</a:t>
            </a:r>
            <a:endParaRPr lang="ru-RU" sz="2400" dirty="0"/>
          </a:p>
          <a:p>
            <a:r>
              <a:rPr lang="ru-RU" sz="2400" dirty="0" err="1"/>
              <a:t>Нестандартността</a:t>
            </a:r>
            <a:r>
              <a:rPr lang="ru-RU" sz="2400" dirty="0"/>
              <a:t> е ценен </a:t>
            </a:r>
            <a:r>
              <a:rPr lang="ru-RU" sz="2400" dirty="0" err="1"/>
              <a:t>професионален</a:t>
            </a:r>
            <a:r>
              <a:rPr lang="ru-RU" sz="2400" dirty="0"/>
              <a:t> ресурс на </a:t>
            </a:r>
            <a:r>
              <a:rPr lang="ru-RU" sz="2400" dirty="0" err="1"/>
              <a:t>съвременния</a:t>
            </a:r>
            <a:r>
              <a:rPr lang="ru-RU" sz="2400" dirty="0"/>
              <a:t> </a:t>
            </a:r>
            <a:r>
              <a:rPr lang="ru-RU" sz="2400" dirty="0" err="1"/>
              <a:t>учител</a:t>
            </a:r>
            <a:r>
              <a:rPr lang="ru-RU" sz="2400" dirty="0"/>
              <a:t>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следва</a:t>
            </a:r>
            <a:r>
              <a:rPr lang="ru-RU" sz="2400" dirty="0"/>
              <a:t> да </a:t>
            </a:r>
            <a:r>
              <a:rPr lang="ru-RU" sz="2400" dirty="0" err="1"/>
              <a:t>бъде</a:t>
            </a:r>
            <a:r>
              <a:rPr lang="ru-RU" sz="2400" dirty="0"/>
              <a:t> </a:t>
            </a:r>
            <a:r>
              <a:rPr lang="ru-RU" sz="2400" dirty="0" err="1"/>
              <a:t>подкрепян</a:t>
            </a:r>
            <a:r>
              <a:rPr lang="ru-RU" sz="2400" dirty="0"/>
              <a:t> и </a:t>
            </a:r>
            <a:r>
              <a:rPr lang="ru-RU" sz="2400" dirty="0" err="1"/>
              <a:t>развиван</a:t>
            </a:r>
            <a:r>
              <a:rPr lang="ru-RU" sz="2400" dirty="0"/>
              <a:t> с </a:t>
            </a:r>
            <a:r>
              <a:rPr lang="ru-RU" sz="2400" dirty="0" err="1"/>
              <a:t>оглед</a:t>
            </a:r>
            <a:r>
              <a:rPr lang="ru-RU" sz="2400" dirty="0"/>
              <a:t> </a:t>
            </a:r>
            <a:r>
              <a:rPr lang="ru-RU" sz="2400" dirty="0" err="1"/>
              <a:t>предизвикване</a:t>
            </a:r>
            <a:r>
              <a:rPr lang="ru-RU" sz="2400" dirty="0"/>
              <a:t> на </a:t>
            </a:r>
            <a:r>
              <a:rPr lang="ru-RU" sz="2400" dirty="0" err="1"/>
              <a:t>нерутинна</a:t>
            </a:r>
            <a:r>
              <a:rPr lang="ru-RU" sz="2400" dirty="0"/>
              <a:t> </a:t>
            </a:r>
            <a:r>
              <a:rPr lang="ru-RU" sz="2400" dirty="0" err="1"/>
              <a:t>творческа</a:t>
            </a:r>
            <a:r>
              <a:rPr lang="ru-RU" sz="2400" dirty="0"/>
              <a:t> </a:t>
            </a:r>
            <a:r>
              <a:rPr lang="ru-RU" sz="2400" dirty="0" err="1"/>
              <a:t>изява</a:t>
            </a:r>
            <a:r>
              <a:rPr lang="ru-RU" sz="2400" dirty="0"/>
              <a:t> в </a:t>
            </a:r>
            <a:r>
              <a:rPr lang="ru-RU" sz="2400" dirty="0" err="1"/>
              <a:t>професионалната</a:t>
            </a:r>
            <a:r>
              <a:rPr lang="ru-RU" sz="2400" dirty="0"/>
              <a:t> </a:t>
            </a:r>
            <a:r>
              <a:rPr lang="ru-RU" sz="2400" dirty="0" err="1"/>
              <a:t>дейност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218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2ECD73-5F0A-3091-851D-80B7062A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</a:rPr>
              <a:t>показателите на </a:t>
            </a:r>
            <a:r>
              <a:rPr lang="bg-BG" dirty="0" err="1"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нестандартносттА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F86623-B618-DFBD-583D-305613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24" y="2011679"/>
            <a:ext cx="9784080" cy="4562145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Показатели за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интелекта: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Продуктивност (П)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Оригиналност (О)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Алтернативност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(А) 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Нерутинност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обединението на персонажите (НОП)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Показатели за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поведенческите изяви: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Самобитен поведенчески репертоар (СПР)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Склонност към авантюризъм и откритост към риска (САОР)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Гъвкавост и </a:t>
            </a:r>
            <a:r>
              <a:rPr lang="bg-BG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вариативност</a:t>
            </a: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при избора на поведение (ГВИП)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1825" lvl="0" indent="-273050" algn="just">
              <a:buFont typeface="Calibri" panose="020F0502020204030204" pitchFamily="34" charset="0"/>
              <a:buChar char="-"/>
            </a:pPr>
            <a:r>
              <a:rPr lang="bg-BG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Динамична адаптивност (ДА)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3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2ECD73-5F0A-3091-851D-80B7062A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340737"/>
            <a:ext cx="11858919" cy="150876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Методически подходи за стимулиране на </a:t>
            </a:r>
            <a:r>
              <a:rPr lang="bg-BG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нестандартносттА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F86623-B618-DFBD-583D-305613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32" y="2096520"/>
            <a:ext cx="9784080" cy="4562145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Творческо (латерално мислене)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Артистично творчество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Решаване на проблеми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Игрови подходи</a:t>
            </a:r>
            <a:endParaRPr lang="bg-BG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Дизайн мислене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Виртуална и добавена реалност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STEM</a:t>
            </a:r>
            <a:r>
              <a:rPr lang="bg-B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подход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bg-BG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Дигитални и интернет технологии</a:t>
            </a:r>
            <a:endParaRPr lang="bg-BG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95854"/>
            <a:ext cx="11340874" cy="37464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постигнати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научни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резултати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21" y="776992"/>
            <a:ext cx="11340875" cy="5571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800" dirty="0" err="1"/>
              <a:t>Разработена</a:t>
            </a:r>
            <a:r>
              <a:rPr lang="ru-RU" sz="1800" dirty="0"/>
              <a:t> методика на </a:t>
            </a:r>
            <a:r>
              <a:rPr lang="ru-RU" sz="1800" dirty="0" err="1"/>
              <a:t>изследването</a:t>
            </a:r>
            <a:r>
              <a:rPr lang="ru-RU" sz="1800" dirty="0"/>
              <a:t> – дизайн на </a:t>
            </a:r>
            <a:r>
              <a:rPr lang="ru-RU" sz="1800" dirty="0" err="1"/>
              <a:t>експеримент</a:t>
            </a:r>
            <a:r>
              <a:rPr lang="ru-RU" sz="1800" dirty="0"/>
              <a:t> и подбор на </a:t>
            </a:r>
            <a:r>
              <a:rPr lang="ru-RU" sz="1800" dirty="0" err="1"/>
              <a:t>инструментариум</a:t>
            </a:r>
            <a:endParaRPr lang="ru-RU" sz="1800" dirty="0"/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err="1"/>
              <a:t>Разработен</a:t>
            </a:r>
            <a:r>
              <a:rPr lang="ru-RU" sz="1800" dirty="0"/>
              <a:t> </a:t>
            </a:r>
            <a:r>
              <a:rPr lang="ru-RU" sz="1800" dirty="0" err="1"/>
              <a:t>инструментариум</a:t>
            </a:r>
            <a:r>
              <a:rPr lang="ru-RU" sz="1800" dirty="0"/>
              <a:t> за </a:t>
            </a:r>
            <a:r>
              <a:rPr lang="ru-RU" sz="1800" dirty="0" err="1"/>
              <a:t>изследване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учители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err="1"/>
              <a:t>Разработен</a:t>
            </a:r>
            <a:r>
              <a:rPr lang="ru-RU" sz="1800" dirty="0"/>
              <a:t> </a:t>
            </a:r>
            <a:r>
              <a:rPr lang="ru-RU" sz="1800" dirty="0" err="1"/>
              <a:t>инструментариум</a:t>
            </a:r>
            <a:r>
              <a:rPr lang="ru-RU" sz="1800" dirty="0"/>
              <a:t> за </a:t>
            </a:r>
            <a:r>
              <a:rPr lang="ru-RU" sz="1800" dirty="0" err="1"/>
              <a:t>изследване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</a:t>
            </a:r>
            <a:r>
              <a:rPr lang="ru-RU" sz="1800" dirty="0" err="1"/>
              <a:t>деца</a:t>
            </a:r>
            <a:r>
              <a:rPr lang="ru-RU" sz="1800" dirty="0"/>
              <a:t> и </a:t>
            </a:r>
            <a:r>
              <a:rPr lang="ru-RU" sz="1800" dirty="0" err="1"/>
              <a:t>ученици</a:t>
            </a: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2. </a:t>
            </a:r>
            <a:r>
              <a:rPr lang="ru-RU" sz="1800" dirty="0" err="1"/>
              <a:t>Формирани</a:t>
            </a:r>
            <a:r>
              <a:rPr lang="ru-RU" sz="1800" dirty="0"/>
              <a:t> </a:t>
            </a:r>
            <a:r>
              <a:rPr lang="ru-RU" sz="1800" dirty="0" err="1"/>
              <a:t>извадки</a:t>
            </a:r>
            <a:r>
              <a:rPr lang="ru-RU" sz="1800" dirty="0"/>
              <a:t> и </a:t>
            </a:r>
            <a:r>
              <a:rPr lang="ru-RU" sz="1800" dirty="0" err="1"/>
              <a:t>групи</a:t>
            </a:r>
            <a:r>
              <a:rPr lang="ru-RU" sz="1800" dirty="0"/>
              <a:t> за </a:t>
            </a:r>
            <a:r>
              <a:rPr lang="ru-RU" sz="1800" dirty="0" err="1"/>
              <a:t>изследване</a:t>
            </a:r>
            <a:r>
              <a:rPr lang="ru-RU" sz="1800" dirty="0"/>
              <a:t>: 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/>
              <a:t>600 учители от </a:t>
            </a:r>
            <a:r>
              <a:rPr lang="ru-RU" sz="1800" dirty="0" err="1"/>
              <a:t>различни</a:t>
            </a:r>
            <a:r>
              <a:rPr lang="ru-RU" sz="1800" dirty="0"/>
              <a:t> </a:t>
            </a:r>
            <a:r>
              <a:rPr lang="ru-RU" sz="1800" dirty="0" err="1"/>
              <a:t>етапи</a:t>
            </a:r>
            <a:r>
              <a:rPr lang="ru-RU" sz="1800" dirty="0"/>
              <a:t> и степени на </a:t>
            </a:r>
            <a:r>
              <a:rPr lang="ru-RU" sz="1800" dirty="0" err="1"/>
              <a:t>образователната</a:t>
            </a:r>
            <a:r>
              <a:rPr lang="ru-RU" sz="1800" dirty="0"/>
              <a:t> система и от </a:t>
            </a:r>
            <a:r>
              <a:rPr lang="ru-RU" sz="1800" dirty="0" err="1"/>
              <a:t>различни</a:t>
            </a:r>
            <a:r>
              <a:rPr lang="ru-RU" sz="1800" dirty="0"/>
              <a:t> </a:t>
            </a:r>
            <a:r>
              <a:rPr lang="ru-RU" sz="1800" dirty="0" err="1"/>
              <a:t>населени</a:t>
            </a:r>
            <a:r>
              <a:rPr lang="ru-RU" sz="1800" dirty="0"/>
              <a:t> места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/>
              <a:t>200 </a:t>
            </a:r>
            <a:r>
              <a:rPr lang="ru-RU" sz="1800" dirty="0" err="1"/>
              <a:t>деца</a:t>
            </a:r>
            <a:r>
              <a:rPr lang="ru-RU" sz="1800" dirty="0"/>
              <a:t> от ПУВ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/>
              <a:t>200 </a:t>
            </a:r>
            <a:r>
              <a:rPr lang="ru-RU" sz="1800" dirty="0" err="1"/>
              <a:t>ученици</a:t>
            </a:r>
            <a:r>
              <a:rPr lang="ru-RU" sz="1800" dirty="0"/>
              <a:t> от НУВ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3. </a:t>
            </a:r>
            <a:r>
              <a:rPr lang="ru-RU" sz="1800" dirty="0" err="1"/>
              <a:t>Подбрани</a:t>
            </a:r>
            <a:r>
              <a:rPr lang="ru-RU" sz="1800" dirty="0"/>
              <a:t> </a:t>
            </a:r>
            <a:r>
              <a:rPr lang="ru-RU" sz="1800" dirty="0" err="1"/>
              <a:t>методи</a:t>
            </a:r>
            <a:r>
              <a:rPr lang="ru-RU" sz="1800" dirty="0"/>
              <a:t> за статистически и качествен анализ на </a:t>
            </a:r>
            <a:r>
              <a:rPr lang="ru-RU" sz="1800" dirty="0" err="1"/>
              <a:t>резултатите</a:t>
            </a:r>
            <a:r>
              <a:rPr lang="ru-RU" sz="18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/>
              <a:t>4. </a:t>
            </a:r>
            <a:r>
              <a:rPr lang="ru-RU" sz="1800" dirty="0" err="1"/>
              <a:t>Проведени</a:t>
            </a:r>
            <a:r>
              <a:rPr lang="ru-RU" sz="1800" dirty="0"/>
              <a:t> </a:t>
            </a:r>
            <a:r>
              <a:rPr lang="ru-RU" sz="1800" dirty="0" err="1"/>
              <a:t>изследвания</a:t>
            </a:r>
            <a:r>
              <a:rPr lang="ru-RU" sz="1800" dirty="0"/>
              <a:t> 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42913" algn="l"/>
              </a:tabLst>
            </a:pPr>
            <a:r>
              <a:rPr lang="ru-RU" sz="1800" dirty="0"/>
              <a:t>Проведено </a:t>
            </a:r>
            <a:r>
              <a:rPr lang="ru-RU" sz="1800" dirty="0" err="1"/>
              <a:t>изследване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учители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42913" algn="l"/>
              </a:tabLst>
            </a:pPr>
            <a:r>
              <a:rPr lang="ru-RU" sz="1800" dirty="0" err="1"/>
              <a:t>Разработена</a:t>
            </a:r>
            <a:r>
              <a:rPr lang="ru-RU" sz="1800" dirty="0"/>
              <a:t> и частично </a:t>
            </a:r>
            <a:r>
              <a:rPr lang="ru-RU" sz="1800" dirty="0" err="1"/>
              <a:t>апробирана</a:t>
            </a:r>
            <a:r>
              <a:rPr lang="ru-RU" sz="1800" dirty="0"/>
              <a:t> методика за </a:t>
            </a:r>
            <a:r>
              <a:rPr lang="ru-RU" sz="1800" dirty="0" err="1"/>
              <a:t>стимулиране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</a:t>
            </a:r>
            <a:r>
              <a:rPr lang="ru-RU" sz="1800" dirty="0" err="1"/>
              <a:t>деца</a:t>
            </a:r>
            <a:r>
              <a:rPr lang="ru-RU" sz="1800" dirty="0"/>
              <a:t> и </a:t>
            </a:r>
            <a:r>
              <a:rPr lang="ru-RU" sz="1800" dirty="0" err="1"/>
              <a:t>ученици</a:t>
            </a:r>
            <a:r>
              <a:rPr lang="ru-RU" sz="1800" dirty="0"/>
              <a:t> чрез </a:t>
            </a:r>
            <a:r>
              <a:rPr lang="ru-RU" sz="1800" dirty="0" err="1"/>
              <a:t>математическа</a:t>
            </a:r>
            <a:r>
              <a:rPr lang="ru-RU" sz="1800" dirty="0"/>
              <a:t> </a:t>
            </a:r>
            <a:r>
              <a:rPr lang="ru-RU" sz="1800" dirty="0" err="1"/>
              <a:t>познавателна</a:t>
            </a:r>
            <a:r>
              <a:rPr lang="ru-RU" sz="1800" dirty="0"/>
              <a:t> </a:t>
            </a:r>
            <a:r>
              <a:rPr lang="ru-RU" sz="1800" dirty="0" err="1"/>
              <a:t>дейност</a:t>
            </a:r>
            <a:r>
              <a:rPr lang="ru-RU" sz="1800" dirty="0"/>
              <a:t>, </a:t>
            </a:r>
            <a:r>
              <a:rPr lang="ru-RU" sz="1800" dirty="0" err="1"/>
              <a:t>игри</a:t>
            </a:r>
            <a:r>
              <a:rPr lang="ru-RU" sz="1800" dirty="0"/>
              <a:t> и </a:t>
            </a:r>
            <a:r>
              <a:rPr lang="ru-RU" sz="1800" dirty="0" err="1"/>
              <a:t>използване</a:t>
            </a:r>
            <a:r>
              <a:rPr lang="ru-RU" sz="1800" dirty="0"/>
              <a:t> на </a:t>
            </a:r>
            <a:r>
              <a:rPr lang="ru-RU" sz="1800" dirty="0" err="1"/>
              <a:t>информационни</a:t>
            </a:r>
            <a:r>
              <a:rPr lang="ru-RU" sz="1800" dirty="0"/>
              <a:t> технологии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42913" algn="l"/>
              </a:tabLst>
            </a:pPr>
            <a:r>
              <a:rPr lang="ru-RU" sz="1800" dirty="0" err="1"/>
              <a:t>Разработена</a:t>
            </a:r>
            <a:r>
              <a:rPr lang="ru-RU" sz="1800" dirty="0"/>
              <a:t> и частично </a:t>
            </a:r>
            <a:r>
              <a:rPr lang="ru-RU" sz="1800" dirty="0" err="1"/>
              <a:t>апробирана</a:t>
            </a:r>
            <a:r>
              <a:rPr lang="ru-RU" sz="1800" dirty="0"/>
              <a:t> методика за </a:t>
            </a:r>
            <a:r>
              <a:rPr lang="ru-RU" sz="1800" dirty="0" err="1"/>
              <a:t>стимулиране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</a:t>
            </a:r>
            <a:r>
              <a:rPr lang="ru-RU" sz="1800" dirty="0" err="1"/>
              <a:t>деца</a:t>
            </a:r>
            <a:r>
              <a:rPr lang="ru-RU" sz="1800" dirty="0"/>
              <a:t> и </a:t>
            </a:r>
            <a:r>
              <a:rPr lang="ru-RU" sz="1800" dirty="0" err="1"/>
              <a:t>ученици</a:t>
            </a:r>
            <a:r>
              <a:rPr lang="ru-RU" sz="1800" dirty="0"/>
              <a:t> чрез </a:t>
            </a:r>
            <a:r>
              <a:rPr lang="ru-RU" sz="1800" dirty="0" err="1"/>
              <a:t>езиково</a:t>
            </a:r>
            <a:r>
              <a:rPr lang="ru-RU" sz="1800" dirty="0"/>
              <a:t> и литературно обучение</a:t>
            </a:r>
          </a:p>
          <a:p>
            <a:pPr marL="442913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42913" algn="l"/>
              </a:tabLst>
            </a:pPr>
            <a:r>
              <a:rPr lang="ru-RU" sz="1800" dirty="0" err="1"/>
              <a:t>Разработена</a:t>
            </a:r>
            <a:r>
              <a:rPr lang="ru-RU" sz="1800" dirty="0"/>
              <a:t> и частично </a:t>
            </a:r>
            <a:r>
              <a:rPr lang="ru-RU" sz="1800" dirty="0" err="1"/>
              <a:t>апробирана</a:t>
            </a:r>
            <a:r>
              <a:rPr lang="ru-RU" sz="1800" dirty="0"/>
              <a:t> методика за </a:t>
            </a:r>
            <a:r>
              <a:rPr lang="ru-RU" sz="1800" dirty="0" err="1"/>
              <a:t>стимулиране</a:t>
            </a:r>
            <a:r>
              <a:rPr lang="ru-RU" sz="1800" dirty="0"/>
              <a:t> на </a:t>
            </a:r>
            <a:r>
              <a:rPr lang="ru-RU" sz="1800" dirty="0" err="1"/>
              <a:t>нестандартността</a:t>
            </a:r>
            <a:r>
              <a:rPr lang="ru-RU" sz="1800" dirty="0"/>
              <a:t> на </a:t>
            </a:r>
            <a:r>
              <a:rPr lang="ru-RU" sz="1800" dirty="0" err="1"/>
              <a:t>деца</a:t>
            </a:r>
            <a:r>
              <a:rPr lang="ru-RU" sz="1800" dirty="0"/>
              <a:t> и </a:t>
            </a:r>
            <a:r>
              <a:rPr lang="ru-RU" sz="1800" dirty="0" err="1"/>
              <a:t>ученици</a:t>
            </a:r>
            <a:r>
              <a:rPr lang="ru-RU" sz="1800" dirty="0"/>
              <a:t> чрез обучение по технологии, </a:t>
            </a:r>
            <a:r>
              <a:rPr lang="ru-RU" sz="1800" dirty="0" err="1"/>
              <a:t>предприемачество</a:t>
            </a:r>
            <a:r>
              <a:rPr lang="ru-RU" sz="1800" dirty="0"/>
              <a:t> и </a:t>
            </a:r>
            <a:r>
              <a:rPr lang="ru-RU" sz="1800" dirty="0" err="1"/>
              <a:t>изкуства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186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2" y="284176"/>
            <a:ext cx="11331019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ПУБЛИКАЦИИ</a:t>
            </a:r>
            <a:br>
              <a:rPr lang="bg-BG" b="1" dirty="0"/>
            </a:br>
            <a:r>
              <a:rPr lang="en-US" sz="2700" dirty="0" err="1"/>
              <a:t>научни</a:t>
            </a:r>
            <a:r>
              <a:rPr lang="en-US" sz="2700" dirty="0"/>
              <a:t> </a:t>
            </a:r>
            <a:r>
              <a:rPr lang="en-US" sz="2700" dirty="0" err="1"/>
              <a:t>публикации</a:t>
            </a:r>
            <a:r>
              <a:rPr lang="en-US" sz="2700" dirty="0"/>
              <a:t> в </a:t>
            </a:r>
            <a:r>
              <a:rPr lang="en-US" sz="2700" dirty="0" err="1"/>
              <a:t>научни</a:t>
            </a:r>
            <a:r>
              <a:rPr lang="en-US" sz="2700" dirty="0"/>
              <a:t> </a:t>
            </a:r>
            <a:r>
              <a:rPr lang="en-US" sz="2700" dirty="0" err="1"/>
              <a:t>списания</a:t>
            </a:r>
            <a:r>
              <a:rPr lang="en-US" sz="2700" dirty="0"/>
              <a:t>, </a:t>
            </a:r>
            <a:r>
              <a:rPr lang="en-US" sz="2700" dirty="0" err="1"/>
              <a:t>представени</a:t>
            </a:r>
            <a:r>
              <a:rPr lang="en-US" sz="2700" dirty="0"/>
              <a:t> в </a:t>
            </a:r>
            <a:r>
              <a:rPr lang="en-US" sz="2700" dirty="0" err="1"/>
              <a:t>световни</a:t>
            </a:r>
            <a:r>
              <a:rPr lang="en-US" sz="2700" dirty="0"/>
              <a:t> </a:t>
            </a:r>
            <a:r>
              <a:rPr lang="en-US" sz="2700" dirty="0" err="1"/>
              <a:t>вторични</a:t>
            </a:r>
            <a:r>
              <a:rPr lang="en-US" sz="2700" dirty="0"/>
              <a:t> </a:t>
            </a:r>
            <a:r>
              <a:rPr lang="en-US" sz="2700" dirty="0" err="1"/>
              <a:t>литературни</a:t>
            </a:r>
            <a:r>
              <a:rPr lang="en-US" sz="2700" dirty="0"/>
              <a:t> </a:t>
            </a:r>
            <a:r>
              <a:rPr lang="en-US" sz="2700" dirty="0" err="1"/>
              <a:t>източници</a:t>
            </a:r>
            <a:r>
              <a:rPr lang="en-US" sz="2700" dirty="0"/>
              <a:t> </a:t>
            </a:r>
            <a:endParaRPr lang="en-US" sz="2700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4524" y="1930095"/>
            <a:ext cx="11663156" cy="475179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err="1"/>
              <a:t>Калоянова</a:t>
            </a:r>
            <a:r>
              <a:rPr lang="en-US" sz="1800" dirty="0"/>
              <a:t>, Н. 2022. </a:t>
            </a:r>
            <a:r>
              <a:rPr lang="en-US" sz="1800" dirty="0" err="1"/>
              <a:t>Изследване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нестандартността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учители</a:t>
            </a:r>
            <a:r>
              <a:rPr lang="en-US" sz="1800" dirty="0"/>
              <a:t> </a:t>
            </a:r>
            <a:r>
              <a:rPr lang="en-US" sz="1800" dirty="0" err="1"/>
              <a:t>чрез</a:t>
            </a:r>
            <a:r>
              <a:rPr lang="en-US" sz="1800" dirty="0"/>
              <a:t> </a:t>
            </a:r>
            <a:r>
              <a:rPr lang="en-US" sz="1800" dirty="0" err="1"/>
              <a:t>метода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психодрамата</a:t>
            </a:r>
            <a:r>
              <a:rPr lang="en-US" sz="1800" dirty="0"/>
              <a:t>. – В </a:t>
            </a:r>
            <a:r>
              <a:rPr lang="en-US" sz="1800" dirty="0" err="1"/>
              <a:t>сп</a:t>
            </a:r>
            <a:r>
              <a:rPr lang="en-US" sz="1800" dirty="0"/>
              <a:t>. </a:t>
            </a:r>
            <a:r>
              <a:rPr lang="en-US" sz="1800" dirty="0" err="1"/>
              <a:t>Образование</a:t>
            </a:r>
            <a:r>
              <a:rPr lang="en-US" sz="1800" dirty="0"/>
              <a:t> и </a:t>
            </a:r>
            <a:r>
              <a:rPr lang="en-US" sz="1800" dirty="0" err="1"/>
              <a:t>технологии</a:t>
            </a:r>
            <a:r>
              <a:rPr lang="en-US" sz="1800" dirty="0"/>
              <a:t>, т.12, бр.1. </a:t>
            </a:r>
            <a:r>
              <a:rPr lang="en-US" sz="1800" dirty="0" err="1"/>
              <a:t>стр</a:t>
            </a:r>
            <a:r>
              <a:rPr lang="en-US" sz="1800" dirty="0"/>
              <a:t>. 20-31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err="1"/>
              <a:t>Димитрова</a:t>
            </a:r>
            <a:r>
              <a:rPr lang="en-US" sz="1800" dirty="0"/>
              <a:t>, </a:t>
            </a:r>
            <a:r>
              <a:rPr lang="en-US" sz="1800" dirty="0" err="1"/>
              <a:t>Кр</a:t>
            </a:r>
            <a:r>
              <a:rPr lang="en-US" sz="1800" dirty="0"/>
              <a:t>. 2022. </a:t>
            </a:r>
            <a:r>
              <a:rPr lang="en-US" sz="1800" dirty="0" err="1"/>
              <a:t>Виртуална</a:t>
            </a:r>
            <a:r>
              <a:rPr lang="en-US" sz="1800" dirty="0"/>
              <a:t> и </a:t>
            </a:r>
            <a:r>
              <a:rPr lang="en-US" sz="1800" dirty="0" err="1"/>
              <a:t>добавена</a:t>
            </a:r>
            <a:r>
              <a:rPr lang="en-US" sz="1800" dirty="0"/>
              <a:t> </a:t>
            </a:r>
            <a:r>
              <a:rPr lang="en-US" sz="1800" dirty="0" err="1"/>
              <a:t>реалност</a:t>
            </a:r>
            <a:r>
              <a:rPr lang="en-US" sz="1800" dirty="0"/>
              <a:t> в </a:t>
            </a:r>
            <a:r>
              <a:rPr lang="en-US" sz="1800" dirty="0" err="1"/>
              <a:t>образованието</a:t>
            </a:r>
            <a:r>
              <a:rPr lang="en-US" sz="1800" dirty="0"/>
              <a:t> - </a:t>
            </a:r>
            <a:r>
              <a:rPr lang="en-US" sz="1800" dirty="0" err="1"/>
              <a:t>възможности</a:t>
            </a:r>
            <a:r>
              <a:rPr lang="en-US" sz="1800" dirty="0"/>
              <a:t>, </a:t>
            </a:r>
            <a:r>
              <a:rPr lang="en-US" sz="1800" dirty="0" err="1"/>
              <a:t>принципи</a:t>
            </a:r>
            <a:r>
              <a:rPr lang="en-US" sz="1800" dirty="0"/>
              <a:t>, </a:t>
            </a:r>
            <a:r>
              <a:rPr lang="en-US" sz="1800" dirty="0" err="1"/>
              <a:t>актуални</a:t>
            </a:r>
            <a:r>
              <a:rPr lang="en-US" sz="1800" dirty="0"/>
              <a:t> </a:t>
            </a:r>
            <a:r>
              <a:rPr lang="en-US" sz="1800" dirty="0" err="1"/>
              <a:t>аспекти</a:t>
            </a:r>
            <a:r>
              <a:rPr lang="en-US" sz="1800" dirty="0"/>
              <a:t>. </a:t>
            </a:r>
            <a:r>
              <a:rPr lang="en-US" sz="1800" dirty="0" err="1"/>
              <a:t>сп</a:t>
            </a:r>
            <a:r>
              <a:rPr lang="en-US" sz="1800" dirty="0"/>
              <a:t>. </a:t>
            </a:r>
            <a:r>
              <a:rPr lang="en-US" sz="1800" dirty="0" err="1"/>
              <a:t>Образование</a:t>
            </a:r>
            <a:r>
              <a:rPr lang="en-US" sz="1800" dirty="0"/>
              <a:t> и </a:t>
            </a:r>
            <a:r>
              <a:rPr lang="en-US" sz="1800" dirty="0" err="1"/>
              <a:t>технологии</a:t>
            </a:r>
            <a:r>
              <a:rPr lang="en-US" sz="1800" dirty="0"/>
              <a:t>, </a:t>
            </a:r>
            <a:r>
              <a:rPr lang="en-US" sz="1800" dirty="0" err="1"/>
              <a:t>том</a:t>
            </a:r>
            <a:r>
              <a:rPr lang="en-US" sz="1800" dirty="0"/>
              <a:t> 13/2022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/>
              <a:t>Димитрова, </a:t>
            </a:r>
            <a:r>
              <a:rPr lang="ru-RU" sz="1800" dirty="0" err="1"/>
              <a:t>Кр</a:t>
            </a:r>
            <a:r>
              <a:rPr lang="ru-RU" sz="1800" dirty="0"/>
              <a:t>., Д</a:t>
            </a:r>
            <a:r>
              <a:rPr lang="en-US" sz="1800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Андонова</a:t>
            </a:r>
            <a:r>
              <a:rPr lang="ru-RU" sz="1800" dirty="0"/>
              <a:t>. 2022. </a:t>
            </a:r>
            <a:r>
              <a:rPr lang="ru-RU" sz="1800" dirty="0" err="1"/>
              <a:t>Oбразователни</a:t>
            </a:r>
            <a:r>
              <a:rPr lang="ru-RU" sz="1800" dirty="0"/>
              <a:t> </a:t>
            </a:r>
            <a:r>
              <a:rPr lang="ru-RU" sz="1800" dirty="0" err="1"/>
              <a:t>ресурси</a:t>
            </a:r>
            <a:r>
              <a:rPr lang="ru-RU" sz="1800" dirty="0"/>
              <a:t> с интернет технологии – средство за мотивация в </a:t>
            </a:r>
            <a:r>
              <a:rPr lang="ru-RU" sz="1800" dirty="0" err="1"/>
              <a:t>началното</a:t>
            </a:r>
            <a:r>
              <a:rPr lang="ru-RU" sz="1800" dirty="0"/>
              <a:t> училище. Образование и технологии, Vol.12 </a:t>
            </a:r>
            <a:r>
              <a:rPr lang="ru-RU" sz="1800" dirty="0" err="1"/>
              <a:t>issue</a:t>
            </a:r>
            <a:r>
              <a:rPr lang="ru-RU" sz="1800" dirty="0"/>
              <a:t> 2 / Paper 22-62, DOI: https://doi.org/10.26883/2010.222.4351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err="1"/>
              <a:t>Янева</a:t>
            </a:r>
            <a:r>
              <a:rPr lang="ru-RU" sz="1800" dirty="0"/>
              <a:t>, Д. 2022. </a:t>
            </a:r>
            <a:r>
              <a:rPr lang="ru-RU" sz="1800" dirty="0" err="1"/>
              <a:t>Особености</a:t>
            </a:r>
            <a:r>
              <a:rPr lang="ru-RU" sz="1800" dirty="0"/>
              <a:t> на </a:t>
            </a:r>
            <a:r>
              <a:rPr lang="ru-RU" sz="1800" dirty="0" err="1"/>
              <a:t>играта</a:t>
            </a:r>
            <a:r>
              <a:rPr lang="ru-RU" sz="1800" dirty="0"/>
              <a:t> в </a:t>
            </a:r>
            <a:r>
              <a:rPr lang="ru-RU" sz="1800" dirty="0" err="1"/>
              <a:t>предучилищна</a:t>
            </a:r>
            <a:r>
              <a:rPr lang="ru-RU" sz="1800" dirty="0"/>
              <a:t> и </a:t>
            </a:r>
            <a:r>
              <a:rPr lang="ru-RU" sz="1800" dirty="0" err="1"/>
              <a:t>начална</a:t>
            </a:r>
            <a:r>
              <a:rPr lang="ru-RU" sz="1800" dirty="0"/>
              <a:t> </a:t>
            </a:r>
            <a:r>
              <a:rPr lang="ru-RU" sz="1800" dirty="0" err="1"/>
              <a:t>училищна</a:t>
            </a:r>
            <a:r>
              <a:rPr lang="ru-RU" sz="1800" dirty="0"/>
              <a:t> </a:t>
            </a:r>
            <a:r>
              <a:rPr lang="ru-RU" sz="1800" dirty="0" err="1"/>
              <a:t>възраст</a:t>
            </a:r>
            <a:r>
              <a:rPr lang="ru-RU" sz="1800" dirty="0"/>
              <a:t> и </a:t>
            </a:r>
            <a:r>
              <a:rPr lang="ru-RU" sz="1800" dirty="0" err="1"/>
              <a:t>ролята</a:t>
            </a:r>
            <a:r>
              <a:rPr lang="ru-RU" sz="1800" dirty="0"/>
              <a:t> й за развитие на </a:t>
            </a:r>
            <a:r>
              <a:rPr lang="ru-RU" sz="1800" dirty="0" err="1"/>
              <a:t>функционалната</a:t>
            </a:r>
            <a:r>
              <a:rPr lang="ru-RU" sz="1800" dirty="0"/>
              <a:t> </a:t>
            </a:r>
            <a:r>
              <a:rPr lang="ru-RU" sz="1800" dirty="0" err="1"/>
              <a:t>грамотност</a:t>
            </a:r>
            <a:r>
              <a:rPr lang="ru-RU" sz="1800" dirty="0"/>
              <a:t>. Образование и технологии, </a:t>
            </a:r>
            <a:r>
              <a:rPr lang="ru-RU" sz="1800" dirty="0" err="1"/>
              <a:t>Vol</a:t>
            </a:r>
            <a:r>
              <a:rPr lang="ru-RU" sz="1800" dirty="0"/>
              <a:t>. 13, </a:t>
            </a:r>
            <a:r>
              <a:rPr lang="ru-RU" sz="1800" dirty="0" err="1"/>
              <a:t>Issue</a:t>
            </a:r>
            <a:r>
              <a:rPr lang="ru-RU" sz="1800" dirty="0"/>
              <a:t> 2 / Paper 22-39, DOI: https://doi.org/10.26883/2010.222.4244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err="1"/>
              <a:t>Вълчева</a:t>
            </a:r>
            <a:r>
              <a:rPr lang="en-US" sz="1800" dirty="0"/>
              <a:t>, П. 2022. </a:t>
            </a:r>
            <a:r>
              <a:rPr lang="en-US" sz="1800" dirty="0" err="1"/>
              <a:t>Разказите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опорни</a:t>
            </a:r>
            <a:r>
              <a:rPr lang="en-US" sz="1800" dirty="0"/>
              <a:t> </a:t>
            </a:r>
            <a:r>
              <a:rPr lang="en-US" sz="1800" dirty="0" err="1"/>
              <a:t>думи</a:t>
            </a:r>
            <a:r>
              <a:rPr lang="en-US" sz="1800" dirty="0"/>
              <a:t> в </a:t>
            </a:r>
            <a:r>
              <a:rPr lang="en-US" sz="1800" dirty="0" err="1"/>
              <a:t>предучилищна</a:t>
            </a:r>
            <a:r>
              <a:rPr lang="en-US" sz="1800" dirty="0"/>
              <a:t> </a:t>
            </a:r>
            <a:r>
              <a:rPr lang="en-US" sz="1800" dirty="0" err="1"/>
              <a:t>възраст</a:t>
            </a:r>
            <a:r>
              <a:rPr lang="en-US" sz="1800" dirty="0"/>
              <a:t> – </a:t>
            </a:r>
            <a:r>
              <a:rPr lang="en-US" sz="1800" dirty="0" err="1"/>
              <a:t>мост</a:t>
            </a:r>
            <a:r>
              <a:rPr lang="en-US" sz="1800" dirty="0"/>
              <a:t> </a:t>
            </a:r>
            <a:r>
              <a:rPr lang="en-US" sz="1800" dirty="0" err="1"/>
              <a:t>между</a:t>
            </a:r>
            <a:r>
              <a:rPr lang="en-US" sz="1800" dirty="0"/>
              <a:t> </a:t>
            </a:r>
            <a:r>
              <a:rPr lang="en-US" sz="1800" dirty="0" err="1"/>
              <a:t>речта</a:t>
            </a:r>
            <a:r>
              <a:rPr lang="en-US" sz="1800" dirty="0"/>
              <a:t> и </a:t>
            </a:r>
            <a:r>
              <a:rPr lang="en-US" sz="1800" dirty="0" err="1"/>
              <a:t>фантазията</a:t>
            </a:r>
            <a:r>
              <a:rPr lang="en-US" sz="1800" dirty="0"/>
              <a:t>. </a:t>
            </a:r>
            <a:r>
              <a:rPr lang="en-US" sz="1800" dirty="0" err="1"/>
              <a:t>сп</a:t>
            </a:r>
            <a:r>
              <a:rPr lang="en-US" sz="1800" dirty="0"/>
              <a:t>. </a:t>
            </a:r>
            <a:r>
              <a:rPr lang="en-US" sz="1800" dirty="0" err="1"/>
              <a:t>Образование</a:t>
            </a:r>
            <a:r>
              <a:rPr lang="en-US" sz="1800" dirty="0"/>
              <a:t> и </a:t>
            </a:r>
            <a:r>
              <a:rPr lang="en-US" sz="1800" dirty="0" err="1"/>
              <a:t>технологии</a:t>
            </a:r>
            <a:r>
              <a:rPr lang="en-US" sz="1800" dirty="0"/>
              <a:t>, </a:t>
            </a:r>
            <a:r>
              <a:rPr lang="en-US" sz="1800" dirty="0" err="1"/>
              <a:t>том</a:t>
            </a:r>
            <a:r>
              <a:rPr lang="en-US" sz="1800" dirty="0"/>
              <a:t> 13/2022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err="1"/>
              <a:t>Тодорова-Аврамова</a:t>
            </a:r>
            <a:r>
              <a:rPr lang="en-US" sz="1800" dirty="0"/>
              <a:t>, Г. 2022. </a:t>
            </a:r>
            <a:r>
              <a:rPr lang="en-US" sz="1800" dirty="0" err="1"/>
              <a:t>Арт-педагогически</a:t>
            </a:r>
            <a:r>
              <a:rPr lang="en-US" sz="1800" dirty="0"/>
              <a:t> </a:t>
            </a:r>
            <a:r>
              <a:rPr lang="en-US" sz="1800" dirty="0" err="1"/>
              <a:t>техники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свързване</a:t>
            </a:r>
            <a:r>
              <a:rPr lang="en-US" sz="1800" dirty="0"/>
              <a:t> с </a:t>
            </a:r>
            <a:r>
              <a:rPr lang="en-US" sz="1800" dirty="0" err="1"/>
              <a:t>творческите</a:t>
            </a:r>
            <a:r>
              <a:rPr lang="en-US" sz="1800" dirty="0"/>
              <a:t> </a:t>
            </a:r>
            <a:r>
              <a:rPr lang="en-US" sz="1800" dirty="0" err="1"/>
              <a:t>ресурси</a:t>
            </a:r>
            <a:r>
              <a:rPr lang="en-US" sz="1800" dirty="0"/>
              <a:t> </a:t>
            </a:r>
            <a:r>
              <a:rPr lang="en-US" sz="1800" dirty="0" err="1"/>
              <a:t>при</a:t>
            </a:r>
            <a:r>
              <a:rPr lang="en-US" sz="1800" dirty="0"/>
              <a:t> </a:t>
            </a:r>
            <a:r>
              <a:rPr lang="en-US" sz="1800" dirty="0" err="1"/>
              <a:t>децата</a:t>
            </a:r>
            <a:r>
              <a:rPr lang="en-US" sz="1800" dirty="0"/>
              <a:t>. </a:t>
            </a:r>
            <a:r>
              <a:rPr lang="en-US" sz="1800" dirty="0" err="1"/>
              <a:t>сп</a:t>
            </a:r>
            <a:r>
              <a:rPr lang="en-US" sz="1800" dirty="0"/>
              <a:t>. </a:t>
            </a:r>
            <a:r>
              <a:rPr lang="en-US" sz="1800" dirty="0" err="1"/>
              <a:t>Образование</a:t>
            </a:r>
            <a:r>
              <a:rPr lang="en-US" sz="1800" dirty="0"/>
              <a:t> и </a:t>
            </a:r>
            <a:r>
              <a:rPr lang="en-US" sz="1800" dirty="0" err="1"/>
              <a:t>технологии</a:t>
            </a:r>
            <a:r>
              <a:rPr lang="en-US" sz="1800" dirty="0"/>
              <a:t>, </a:t>
            </a:r>
            <a:r>
              <a:rPr lang="en-US" sz="1800" dirty="0" err="1"/>
              <a:t>том</a:t>
            </a:r>
            <a:r>
              <a:rPr lang="en-US" sz="1800" dirty="0"/>
              <a:t> 13/2022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err="1"/>
              <a:t>Тодорова-Аврамова</a:t>
            </a:r>
            <a:r>
              <a:rPr lang="en-US" sz="1800" dirty="0"/>
              <a:t>, Г. 2022. </a:t>
            </a:r>
            <a:r>
              <a:rPr lang="en-US" sz="1800" dirty="0" err="1"/>
              <a:t>Артпедагогически</a:t>
            </a:r>
            <a:r>
              <a:rPr lang="en-US" sz="1800" dirty="0"/>
              <a:t> </a:t>
            </a:r>
            <a:r>
              <a:rPr lang="en-US" sz="1800" dirty="0" err="1"/>
              <a:t>подходи</a:t>
            </a:r>
            <a:r>
              <a:rPr lang="en-US" sz="1800" dirty="0"/>
              <a:t> и </a:t>
            </a:r>
            <a:r>
              <a:rPr lang="en-US" sz="1800" dirty="0" err="1"/>
              <a:t>детско</a:t>
            </a:r>
            <a:r>
              <a:rPr lang="en-US" sz="1800" dirty="0"/>
              <a:t> </a:t>
            </a:r>
            <a:r>
              <a:rPr lang="en-US" sz="1800" dirty="0" err="1"/>
              <a:t>творчество</a:t>
            </a:r>
            <a:r>
              <a:rPr lang="en-US" sz="1800" dirty="0"/>
              <a:t>, </a:t>
            </a:r>
            <a:r>
              <a:rPr lang="en-US" sz="1800" dirty="0" err="1"/>
              <a:t>стимулирани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</a:t>
            </a:r>
            <a:r>
              <a:rPr lang="en-US" sz="1800" dirty="0" err="1"/>
              <a:t>темата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водните</a:t>
            </a:r>
            <a:r>
              <a:rPr lang="en-US" sz="1800" dirty="0"/>
              <a:t> </a:t>
            </a:r>
            <a:r>
              <a:rPr lang="en-US" sz="1800" dirty="0" err="1"/>
              <a:t>пространства</a:t>
            </a:r>
            <a:r>
              <a:rPr lang="en-US" sz="1800" dirty="0"/>
              <a:t>. </a:t>
            </a:r>
            <a:r>
              <a:rPr lang="en-US" sz="1800" dirty="0" err="1"/>
              <a:t>Международна</a:t>
            </a:r>
            <a:r>
              <a:rPr lang="en-US" sz="1800" dirty="0"/>
              <a:t> </a:t>
            </a:r>
            <a:r>
              <a:rPr lang="en-US" sz="1800" dirty="0" err="1"/>
              <a:t>научна</a:t>
            </a:r>
            <a:r>
              <a:rPr lang="en-US" sz="1800" dirty="0"/>
              <a:t> </a:t>
            </a:r>
            <a:r>
              <a:rPr lang="en-US" sz="1800" dirty="0" err="1"/>
              <a:t>конференция</a:t>
            </a:r>
            <a:r>
              <a:rPr lang="en-US" sz="1800" dirty="0"/>
              <a:t> „</a:t>
            </a:r>
            <a:r>
              <a:rPr lang="en-US" sz="1800" dirty="0" err="1"/>
              <a:t>Черно</a:t>
            </a:r>
            <a:r>
              <a:rPr lang="en-US" sz="1800" dirty="0"/>
              <a:t> </a:t>
            </a:r>
            <a:r>
              <a:rPr lang="en-US" sz="1800" dirty="0" err="1"/>
              <a:t>море</a:t>
            </a:r>
            <a:r>
              <a:rPr lang="en-US" sz="1800" dirty="0"/>
              <a:t> – </a:t>
            </a:r>
            <a:r>
              <a:rPr lang="en-US" sz="1800" dirty="0" err="1"/>
              <a:t>врата</a:t>
            </a:r>
            <a:r>
              <a:rPr lang="en-US" sz="1800" dirty="0"/>
              <a:t> и </a:t>
            </a:r>
            <a:r>
              <a:rPr lang="en-US" sz="1800" dirty="0" err="1"/>
              <a:t>много</a:t>
            </a:r>
            <a:r>
              <a:rPr lang="en-US" sz="1800" dirty="0"/>
              <a:t> </a:t>
            </a:r>
            <a:r>
              <a:rPr lang="en-US" sz="1800" dirty="0" err="1"/>
              <a:t>мостове</a:t>
            </a:r>
            <a:r>
              <a:rPr lang="en-US" sz="1800" dirty="0"/>
              <a:t>“, 10-11.06.2022, БСУ, </a:t>
            </a:r>
            <a:r>
              <a:rPr lang="en-US" sz="1800" dirty="0" err="1"/>
              <a:t>Бургас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737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4D9C4F3-3A51-4F45-8A5D-AAD196BF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6089B0-B4A0-4E75-BCAC-7B561AD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2" y="284176"/>
            <a:ext cx="11331019" cy="1508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ПУБЛИКАЦИИ</a:t>
            </a:r>
            <a:br>
              <a:rPr lang="bg-BG" b="1" dirty="0"/>
            </a:br>
            <a:r>
              <a:rPr lang="en-US" sz="2700" dirty="0" err="1"/>
              <a:t>научни</a:t>
            </a:r>
            <a:r>
              <a:rPr lang="en-US" sz="2700" dirty="0"/>
              <a:t> </a:t>
            </a:r>
            <a:r>
              <a:rPr lang="en-US" sz="2700" dirty="0" err="1"/>
              <a:t>публикации</a:t>
            </a:r>
            <a:r>
              <a:rPr lang="en-US" sz="2800" dirty="0"/>
              <a:t>, </a:t>
            </a:r>
            <a:r>
              <a:rPr lang="en-US" sz="2800" dirty="0" err="1"/>
              <a:t>публикувани</a:t>
            </a:r>
            <a:r>
              <a:rPr lang="en-US" sz="2800" dirty="0"/>
              <a:t> в </a:t>
            </a:r>
            <a:r>
              <a:rPr lang="en-US" sz="2800" dirty="0" err="1"/>
              <a:t>издания</a:t>
            </a:r>
            <a:r>
              <a:rPr lang="en-US" sz="2800" dirty="0"/>
              <a:t> с </a:t>
            </a:r>
            <a:r>
              <a:rPr lang="en-US" sz="2800" dirty="0" err="1"/>
              <a:t>импакт</a:t>
            </a:r>
            <a:r>
              <a:rPr lang="en-US" sz="2800" dirty="0"/>
              <a:t> </a:t>
            </a:r>
            <a:r>
              <a:rPr lang="en-US" sz="2800" dirty="0" err="1"/>
              <a:t>фактор</a:t>
            </a:r>
            <a:r>
              <a:rPr lang="en-US" sz="2800" dirty="0"/>
              <a:t> Web of Science</a:t>
            </a:r>
            <a:r>
              <a:rPr lang="bg-BG" sz="2800" dirty="0"/>
              <a:t> и в </a:t>
            </a:r>
            <a:r>
              <a:rPr lang="en-US" sz="2800" dirty="0" err="1"/>
              <a:t>сборници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научни</a:t>
            </a:r>
            <a:r>
              <a:rPr lang="en-US" sz="2800" dirty="0"/>
              <a:t> </a:t>
            </a:r>
            <a:r>
              <a:rPr lang="en-US" sz="2800" dirty="0" err="1"/>
              <a:t>конференции</a:t>
            </a:r>
            <a:r>
              <a:rPr lang="en-US" sz="2800" dirty="0"/>
              <a:t>, </a:t>
            </a:r>
            <a:r>
              <a:rPr lang="en-US" sz="2800" dirty="0" err="1"/>
              <a:t>публикувани</a:t>
            </a:r>
            <a:r>
              <a:rPr lang="en-US" sz="2800" dirty="0"/>
              <a:t> в Conference Proceedings в Thomson Reuters и </a:t>
            </a:r>
            <a:r>
              <a:rPr lang="en-US" sz="2800" dirty="0" err="1"/>
              <a:t>ScoPUS</a:t>
            </a:r>
            <a:endParaRPr lang="en-US" sz="2700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BEF650-162C-40B5-873E-5FAACB060F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803" y="2076551"/>
            <a:ext cx="11625449" cy="460534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Kaloyanova, N., D. </a:t>
            </a:r>
            <a:r>
              <a:rPr lang="en-US" sz="2400" dirty="0" err="1"/>
              <a:t>Donev</a:t>
            </a:r>
            <a:r>
              <a:rPr lang="en-US" sz="2400" dirty="0"/>
              <a:t>. 2022. The </a:t>
            </a:r>
            <a:r>
              <a:rPr lang="en-US" sz="2400" dirty="0" err="1"/>
              <a:t>relаtionship</a:t>
            </a:r>
            <a:r>
              <a:rPr lang="en-US" sz="2400" dirty="0"/>
              <a:t> between </a:t>
            </a:r>
            <a:r>
              <a:rPr lang="en-US" sz="2400" dirty="0" err="1"/>
              <a:t>bulgarian</a:t>
            </a:r>
            <a:r>
              <a:rPr lang="en-US" sz="2400" dirty="0"/>
              <a:t> primary teachers' empathy and its “professional empathy” in the aspect of Design Thinking as an educational approach. 15th annual International Conference of Education, Research and Innovation Proceedings. https://iated.org/concrete3/view_virtual_online.php?paper_id=99739&amp;type=paper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Dimitrova, Kr. 2022. Project-based education in primary school with the use of virtual and augmented reality. 15th annual International Conference of Education, Research and Innovation Proceedings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Kaloyanova, N. 2022. Study of the Attitudes and Manifestations of Non-</a:t>
            </a:r>
            <a:r>
              <a:rPr lang="en-US" sz="2400" dirty="0" err="1"/>
              <a:t>standardness</a:t>
            </a:r>
            <a:r>
              <a:rPr lang="en-US" sz="2400" dirty="0"/>
              <a:t> of Primary Teachers in the Educational Environment. ISSN: 2435-9467 – The Barcelona Conference on Education 2022: Official Conference Proceedings, https://papers.iafor.org/wp-content/uploads/papers/bce2022/BCE2022_65445.pdf</a:t>
            </a:r>
          </a:p>
        </p:txBody>
      </p:sp>
    </p:spTree>
    <p:extLst>
      <p:ext uri="{BB962C8B-B14F-4D97-AF65-F5344CB8AC3E}">
        <p14:creationId xmlns:p14="http://schemas.microsoft.com/office/powerpoint/2010/main" val="2972746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 ленти">
  <a:themeElements>
    <a:clrScheme name="На ленти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На лент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На лен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2321</Words>
  <Application>Microsoft Office PowerPoint</Application>
  <PresentationFormat>Широк екран</PresentationFormat>
  <Paragraphs>155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Symbol</vt:lpstr>
      <vt:lpstr>Times New Roman</vt:lpstr>
      <vt:lpstr>Wingdings</vt:lpstr>
      <vt:lpstr>На ленти</vt:lpstr>
      <vt:lpstr>Проучване и стимулиране на нестандартността на образователните субекти</vt:lpstr>
      <vt:lpstr>Научен колектив на проекта</vt:lpstr>
      <vt:lpstr>Изследователски ЦЕЛИ И ЗАДАЧИ</vt:lpstr>
      <vt:lpstr>КОНЦЕПЦИЯ ЗА НЕСТАНДАРТНОСТТА В АСПЕКТА НА УЧИТЕЛСКАТА ПРОФЕСИЯ</vt:lpstr>
      <vt:lpstr>показателите на нестандартносттА</vt:lpstr>
      <vt:lpstr>Методически подходи за стимулиране на нестандартносттА</vt:lpstr>
      <vt:lpstr>постигнати научни резултати</vt:lpstr>
      <vt:lpstr>ПУБЛИКАЦИИ научни публикации в научни списания, представени в световни вторични литературни източници </vt:lpstr>
      <vt:lpstr>ПУБЛИКАЦИИ научни публикации, публикувани в издания с импакт фактор Web of Science и в сборници от научни конференции, публикувани в Conference Proceedings в Thomson Reuters и ScoPUS</vt:lpstr>
      <vt:lpstr>Изследване на нестандартността на учители чрез метода на психодрамата</vt:lpstr>
      <vt:lpstr>ВРЪЗКА МЕЖДУ ЕМПАТИЯТА И „ПРОФЕСИОНАЛНАТА ЕМПАТИЯ“ НА БЪЛГАРСКИ НАЧАЛНИ УЧИТЕЛИ В АСПЕКТА НА ДИЗАЙН МИСЛЕНЕТО КАТО ОБРАЗОВАТЕЛЕН ПОДХОД</vt:lpstr>
      <vt:lpstr>Изследване на нагласите и проявите на нестандартност на начални учители в образователната среда</vt:lpstr>
      <vt:lpstr>Project-based education in primary school with the use of virtual and augmented reality</vt:lpstr>
      <vt:lpstr>ВИРТУАЛНА И ДОБАВЕНА РЕАЛНОСТ В ОБРАЗОВАНИЕТО – ВЪЗМОЖНОСТИ, ПРИНЦИПИ, АКТУАЛНИ АСПЕКТИ</vt:lpstr>
      <vt:lpstr>АРТ ПЕДАГОГИЧЕСКИ ТЕХНИКИ ЗА СВЪРЗВАНЕ С ТВОРЧЕСКИТЕ РЕСУРСИ ПРИ ДЕЦАТА</vt:lpstr>
      <vt:lpstr>Разказите по опорни думи в предучилищна възраст – мост между речта и фантазията</vt:lpstr>
      <vt:lpstr>Участия в научни форуми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и перспективи в развитието на статусно-ролевите модели и ключовите компетентности на български учители</dc:title>
  <dc:creator>Nadezhda Kaloyanova</dc:creator>
  <cp:lastModifiedBy>Nadezhda Kaloyanova</cp:lastModifiedBy>
  <cp:revision>11</cp:revision>
  <dcterms:created xsi:type="dcterms:W3CDTF">2020-12-08T15:04:17Z</dcterms:created>
  <dcterms:modified xsi:type="dcterms:W3CDTF">2022-12-19T11:49:54Z</dcterms:modified>
</cp:coreProperties>
</file>