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46" r:id="rId3"/>
    <p:sldId id="352" r:id="rId4"/>
    <p:sldId id="347" r:id="rId5"/>
    <p:sldId id="348" r:id="rId6"/>
    <p:sldId id="350" r:id="rId7"/>
    <p:sldId id="351" r:id="rId8"/>
    <p:sldId id="35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2883" autoAdjust="0"/>
  </p:normalViewPr>
  <p:slideViewPr>
    <p:cSldViewPr>
      <p:cViewPr varScale="1">
        <p:scale>
          <a:sx n="64" d="100"/>
          <a:sy n="64" d="100"/>
        </p:scale>
        <p:origin x="13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615F-7C75-4672-A609-700F8F6FE34F}" type="datetimeFigureOut">
              <a:rPr lang="bg-BG" smtClean="0"/>
              <a:t>21.12.2023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977B5-D281-4FFE-91F7-37EC3B0B1A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828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440F-0280-4427-961D-E8FC475A4C1F}" type="datetimeFigureOut">
              <a:rPr lang="bg-BG" smtClean="0"/>
              <a:t>21.12.2023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8E21-6B7E-416E-AC6B-742A14FFC1F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42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B70D-4B88-4B1F-B8A6-A0321F9138A1}" type="datetime1">
              <a:rPr lang="bg-BG" smtClean="0"/>
              <a:t>21.12.2023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942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C73A-08DE-4411-851A-4714948321CE}" type="datetime1">
              <a:rPr lang="bg-BG" smtClean="0"/>
              <a:t>21.12.2023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062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6377-8249-4E02-9C7F-7CDD041BA6CE}" type="datetime1">
              <a:rPr lang="bg-BG" smtClean="0"/>
              <a:t>21.12.2023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805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23269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57441"/>
            <a:ext cx="2895600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7272" y="6549876"/>
            <a:ext cx="764644" cy="345380"/>
          </a:xfrm>
        </p:spPr>
        <p:txBody>
          <a:bodyPr/>
          <a:lstStyle>
            <a:lvl1pPr>
              <a:defRPr sz="1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D81906E-3A95-4C57-9A73-8E61E61F2C87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20" y="6499466"/>
            <a:ext cx="908568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Научен </a:t>
            </a:r>
            <a:r>
              <a:rPr lang="ru-RU" sz="17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колоквиум</a:t>
            </a:r>
            <a:r>
              <a:rPr lang="ru-RU" sz="17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ФОЗЗГ, МФ и МК,</a:t>
            </a:r>
            <a:r>
              <a:rPr lang="ru-RU" sz="1700" b="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14.12.2023г. Корпус </a:t>
            </a:r>
            <a:r>
              <a:rPr lang="ru-RU" sz="17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медицински</a:t>
            </a:r>
            <a:r>
              <a:rPr lang="ru-RU" sz="17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науки</a:t>
            </a:r>
            <a:endParaRPr lang="bg-BG" sz="17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2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DAFA-2083-4CE9-8373-AA1AF9D2AA41}" type="datetime1">
              <a:rPr lang="bg-BG" smtClean="0"/>
              <a:t>21.12.2023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619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E06B-C234-4F7E-8ADC-9AE1D679EB21}" type="datetime1">
              <a:rPr lang="bg-BG" smtClean="0"/>
              <a:t>21.12.2023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3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214B-F6F2-42F6-81E1-0232D0903CB2}" type="datetime1">
              <a:rPr lang="bg-BG" smtClean="0"/>
              <a:t>21.12.2023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5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2CFE-74A7-411F-9A64-DEA89EE30322}" type="datetime1">
              <a:rPr lang="bg-BG" smtClean="0"/>
              <a:t>21.12.2023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6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A3A7-B630-4505-BB52-554C5D88CCAF}" type="datetime1">
              <a:rPr lang="bg-BG" smtClean="0"/>
              <a:t>21.12.2023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1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6C4F-BAC7-4A22-B98D-D4A8065F6941}" type="datetime1">
              <a:rPr lang="bg-BG" smtClean="0"/>
              <a:t>21.12.2023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44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B083-044B-43EC-9E74-2C1CC7171445}" type="datetime1">
              <a:rPr lang="bg-BG" smtClean="0"/>
              <a:t>21.12.2023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8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82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2281"/>
            <a:ext cx="8507288" cy="5299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688" y="-3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462A-1C8A-41DC-A9E5-B06DF0A24A58}" type="datetime1">
              <a:rPr lang="bg-BG" smtClean="0"/>
              <a:t>21.12.2023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7688" y="-37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688" y="-3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H="1" flipV="1">
            <a:off x="-36512" y="-3755"/>
            <a:ext cx="9289032" cy="212301"/>
          </a:xfrm>
          <a:prstGeom prst="roundRect">
            <a:avLst/>
          </a:prstGeom>
          <a:solidFill>
            <a:srgbClr val="0070C0"/>
          </a:solidFill>
          <a:ln w="9525">
            <a:solidFill>
              <a:srgbClr val="A5C4E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 flipH="1" flipV="1">
            <a:off x="-36512" y="116632"/>
            <a:ext cx="9289032" cy="141855"/>
          </a:xfrm>
          <a:prstGeom prst="roundRect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 flipH="1" flipV="1">
            <a:off x="0" y="6381328"/>
            <a:ext cx="9252520" cy="476672"/>
          </a:xfrm>
          <a:prstGeom prst="roundRect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3446" y="1340768"/>
            <a:ext cx="8424936" cy="30963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НИХ-489/2023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Изследване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приложение на 3D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технологиите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медицината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Междинен отчет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49360" y="183383"/>
            <a:ext cx="9301880" cy="142160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Научен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колоквиум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на ФОЗЗГ, МФ и МК, 14.12.2023г. Корпус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медицински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науки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39382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bg-B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1</a:t>
            </a:fld>
            <a:endParaRPr lang="bg-BG"/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-157880" y="4581128"/>
            <a:ext cx="9301880" cy="142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Научни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приоритети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7. 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Медицина5.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Математическо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моделиране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компютърни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симулации</a:t>
            </a:r>
            <a:endParaRPr lang="ru-RU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endParaRPr lang="ru-RU" sz="28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66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bg-BG" dirty="0" smtClean="0"/>
              <a:t>Цел </a:t>
            </a:r>
            <a:r>
              <a:rPr lang="bg-BG" dirty="0"/>
              <a:t>и задачи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15260"/>
          </a:xfrm>
        </p:spPr>
        <p:txBody>
          <a:bodyPr>
            <a:noAutofit/>
          </a:bodyPr>
          <a:lstStyle/>
          <a:p>
            <a:pPr marL="0" indent="352425" algn="just">
              <a:buNone/>
            </a:pPr>
            <a:r>
              <a:rPr lang="bg-BG" sz="2200" b="1" dirty="0"/>
              <a:t>Целта на настоящият проект</a:t>
            </a:r>
            <a:r>
              <a:rPr lang="bg-BG" sz="2200" dirty="0"/>
              <a:t> е да се проведе изследване на 3D технологии, използвани в медицината, както и тяхното приложение</a:t>
            </a:r>
            <a:r>
              <a:rPr lang="bg-BG" sz="2200" dirty="0" smtClean="0"/>
              <a:t>. </a:t>
            </a:r>
          </a:p>
          <a:p>
            <a:pPr marL="0" indent="352425" algn="just">
              <a:buNone/>
            </a:pPr>
            <a:r>
              <a:rPr lang="ru-RU" sz="2200" dirty="0" err="1" smtClean="0"/>
              <a:t>Научният</a:t>
            </a:r>
            <a:r>
              <a:rPr lang="ru-RU" sz="2200" dirty="0" smtClean="0"/>
              <a:t> </a:t>
            </a:r>
            <a:r>
              <a:rPr lang="ru-RU" sz="2200" dirty="0" err="1"/>
              <a:t>колектив</a:t>
            </a:r>
            <a:r>
              <a:rPr lang="ru-RU" sz="2200" dirty="0"/>
              <a:t> </a:t>
            </a:r>
            <a:r>
              <a:rPr lang="ru-RU" sz="2200" dirty="0" err="1" smtClean="0"/>
              <a:t>следва</a:t>
            </a:r>
            <a:r>
              <a:rPr lang="ru-RU" sz="2200" dirty="0" smtClean="0"/>
              <a:t> </a:t>
            </a:r>
            <a:r>
              <a:rPr lang="ru-RU" sz="2200" dirty="0" err="1"/>
              <a:t>следните</a:t>
            </a:r>
            <a:r>
              <a:rPr lang="ru-RU" sz="2200" dirty="0"/>
              <a:t> </a:t>
            </a:r>
            <a:r>
              <a:rPr lang="ru-RU" sz="2200" b="1" dirty="0"/>
              <a:t>задачи</a:t>
            </a:r>
            <a:r>
              <a:rPr lang="ru-RU" sz="2200" dirty="0"/>
              <a:t>:</a:t>
            </a:r>
            <a:endParaRPr lang="bg-BG" sz="2200" dirty="0" smtClean="0"/>
          </a:p>
          <a:p>
            <a:pPr marL="288000" algn="just" hangingPunct="0">
              <a:spcBef>
                <a:spcPts val="0"/>
              </a:spcBef>
            </a:pPr>
            <a:r>
              <a:rPr lang="ru-RU" sz="2200" dirty="0" err="1" smtClean="0"/>
              <a:t>Проучване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съществуващи</a:t>
            </a:r>
            <a:r>
              <a:rPr lang="ru-RU" sz="2200" dirty="0"/>
              <a:t> </a:t>
            </a:r>
            <a:r>
              <a:rPr lang="ru-RU" sz="2200" dirty="0" err="1"/>
              <a:t>научни</a:t>
            </a:r>
            <a:r>
              <a:rPr lang="ru-RU" sz="2200" dirty="0"/>
              <a:t> публикации, </a:t>
            </a:r>
            <a:r>
              <a:rPr lang="ru-RU" sz="2200" dirty="0" err="1"/>
              <a:t>включително</a:t>
            </a:r>
            <a:r>
              <a:rPr lang="ru-RU" sz="2200" dirty="0"/>
              <a:t> и </a:t>
            </a:r>
            <a:r>
              <a:rPr lang="ru-RU" sz="2200" dirty="0" err="1"/>
              <a:t>открити</a:t>
            </a:r>
            <a:r>
              <a:rPr lang="ru-RU" sz="2200" dirty="0"/>
              <a:t> чрез </a:t>
            </a:r>
            <a:r>
              <a:rPr lang="ru-RU" sz="2200" dirty="0" err="1"/>
              <a:t>световните</a:t>
            </a:r>
            <a:r>
              <a:rPr lang="ru-RU" sz="2200" dirty="0"/>
              <a:t> </a:t>
            </a:r>
            <a:r>
              <a:rPr lang="ru-RU" sz="2200" dirty="0" err="1"/>
              <a:t>бази</a:t>
            </a:r>
            <a:r>
              <a:rPr lang="ru-RU" sz="2200" dirty="0"/>
              <a:t> </a:t>
            </a:r>
            <a:r>
              <a:rPr lang="ru-RU" sz="2200" dirty="0" err="1"/>
              <a:t>данни</a:t>
            </a:r>
            <a:r>
              <a:rPr lang="ru-RU" sz="2200" dirty="0"/>
              <a:t> </a:t>
            </a:r>
            <a:r>
              <a:rPr lang="ru-RU" sz="2200" dirty="0" err="1"/>
              <a:t>Scopus</a:t>
            </a:r>
            <a:r>
              <a:rPr lang="ru-RU" sz="2200" dirty="0"/>
              <a:t> и </a:t>
            </a:r>
            <a:r>
              <a:rPr lang="ru-RU" sz="2200" dirty="0" err="1"/>
              <a:t>Web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 smtClean="0"/>
              <a:t>Science</a:t>
            </a:r>
            <a:r>
              <a:rPr lang="ru-RU" sz="2200" dirty="0" smtClean="0"/>
              <a:t>;</a:t>
            </a:r>
            <a:endParaRPr lang="ru-RU" sz="2200" dirty="0"/>
          </a:p>
          <a:p>
            <a:pPr marL="288000" algn="just" hangingPunct="0">
              <a:spcBef>
                <a:spcPts val="0"/>
              </a:spcBef>
            </a:pPr>
            <a:r>
              <a:rPr lang="ru-RU" sz="2200" dirty="0" err="1" smtClean="0"/>
              <a:t>Изследване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по-ефективни</a:t>
            </a:r>
            <a:r>
              <a:rPr lang="ru-RU" sz="2200" dirty="0"/>
              <a:t> </a:t>
            </a:r>
            <a:r>
              <a:rPr lang="ru-RU" sz="2200" dirty="0" err="1"/>
              <a:t>методи</a:t>
            </a:r>
            <a:r>
              <a:rPr lang="ru-RU" sz="2200" dirty="0"/>
              <a:t> за </a:t>
            </a:r>
            <a:r>
              <a:rPr lang="ru-RU" sz="2200" dirty="0" smtClean="0"/>
              <a:t>диагностика с цел </a:t>
            </a:r>
            <a:r>
              <a:rPr lang="ru-RU" sz="2200" dirty="0" err="1" smtClean="0"/>
              <a:t>използване</a:t>
            </a:r>
            <a:r>
              <a:rPr lang="ru-RU" sz="2200" dirty="0" smtClean="0"/>
              <a:t> на </a:t>
            </a:r>
            <a:r>
              <a:rPr lang="ru-RU" sz="2200" dirty="0"/>
              <a:t>3D технологии за </a:t>
            </a:r>
            <a:r>
              <a:rPr lang="ru-RU" sz="2200" dirty="0" err="1"/>
              <a:t>по-добра</a:t>
            </a:r>
            <a:r>
              <a:rPr lang="ru-RU" sz="2200" dirty="0"/>
              <a:t> визуализация и анализ на </a:t>
            </a:r>
            <a:r>
              <a:rPr lang="ru-RU" sz="2200" dirty="0" err="1"/>
              <a:t>медицински</a:t>
            </a:r>
            <a:r>
              <a:rPr lang="ru-RU" sz="2200" dirty="0"/>
              <a:t> </a:t>
            </a:r>
            <a:r>
              <a:rPr lang="ru-RU" sz="2200" dirty="0" smtClean="0"/>
              <a:t>изображения;</a:t>
            </a:r>
            <a:endParaRPr lang="ru-RU" sz="2200" dirty="0"/>
          </a:p>
          <a:p>
            <a:pPr marL="288000" algn="just" hangingPunct="0">
              <a:spcBef>
                <a:spcPts val="0"/>
              </a:spcBef>
            </a:pPr>
            <a:r>
              <a:rPr lang="ru-RU" sz="2200" dirty="0" smtClean="0"/>
              <a:t>Обучение </a:t>
            </a:r>
            <a:r>
              <a:rPr lang="ru-RU" sz="2200" dirty="0"/>
              <a:t>на </a:t>
            </a:r>
            <a:r>
              <a:rPr lang="ru-RU" sz="2200" dirty="0" err="1"/>
              <a:t>невронни</a:t>
            </a:r>
            <a:r>
              <a:rPr lang="ru-RU" sz="2200" dirty="0"/>
              <a:t> мрежи да </a:t>
            </a:r>
            <a:r>
              <a:rPr lang="ru-RU" sz="2200" dirty="0" err="1"/>
              <a:t>анализират</a:t>
            </a:r>
            <a:r>
              <a:rPr lang="ru-RU" sz="2200" dirty="0"/>
              <a:t> </a:t>
            </a:r>
            <a:r>
              <a:rPr lang="ru-RU" sz="2200" dirty="0" err="1"/>
              <a:t>медицински</a:t>
            </a:r>
            <a:r>
              <a:rPr lang="ru-RU" sz="2200" dirty="0"/>
              <a:t> </a:t>
            </a:r>
            <a:r>
              <a:rPr lang="ru-RU" sz="2200" dirty="0" err="1"/>
              <a:t>данни</a:t>
            </a:r>
            <a:r>
              <a:rPr lang="ru-RU" sz="2200" dirty="0"/>
              <a:t> (</a:t>
            </a:r>
            <a:r>
              <a:rPr lang="ru-RU" sz="2200" dirty="0" err="1"/>
              <a:t>медицински</a:t>
            </a:r>
            <a:r>
              <a:rPr lang="ru-RU" sz="2200" dirty="0"/>
              <a:t> изображения, </a:t>
            </a:r>
            <a:r>
              <a:rPr lang="ru-RU" sz="2200" dirty="0" err="1"/>
              <a:t>рентгенови</a:t>
            </a:r>
            <a:r>
              <a:rPr lang="ru-RU" sz="2200" dirty="0"/>
              <a:t> снимки, CT и MRI изображения) с </a:t>
            </a:r>
            <a:r>
              <a:rPr lang="ru-RU" sz="2200" dirty="0" smtClean="0"/>
              <a:t>цел </a:t>
            </a:r>
            <a:r>
              <a:rPr lang="ru-RU" sz="2200" dirty="0" err="1" smtClean="0"/>
              <a:t>помагане</a:t>
            </a:r>
            <a:r>
              <a:rPr lang="ru-RU" sz="2200" dirty="0" smtClean="0"/>
              <a:t> </a:t>
            </a:r>
            <a:r>
              <a:rPr lang="ru-RU" sz="2200" dirty="0" err="1"/>
              <a:t>диагностицирането</a:t>
            </a:r>
            <a:r>
              <a:rPr lang="ru-RU" sz="2200" dirty="0"/>
              <a:t> на </a:t>
            </a:r>
            <a:r>
              <a:rPr lang="ru-RU" sz="2200" dirty="0" err="1" smtClean="0"/>
              <a:t>заболявания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прогнозиране</a:t>
            </a:r>
            <a:r>
              <a:rPr lang="ru-RU" sz="2200" dirty="0" smtClean="0"/>
              <a:t> </a:t>
            </a:r>
            <a:r>
              <a:rPr lang="ru-RU" sz="2200" dirty="0" err="1"/>
              <a:t>развитието</a:t>
            </a:r>
            <a:r>
              <a:rPr lang="ru-RU" sz="2200" dirty="0"/>
              <a:t> на </a:t>
            </a:r>
            <a:r>
              <a:rPr lang="ru-RU" sz="2200" dirty="0" err="1"/>
              <a:t>заболявания</a:t>
            </a:r>
            <a:r>
              <a:rPr lang="ru-RU" sz="2200" dirty="0"/>
              <a:t> и </a:t>
            </a:r>
            <a:r>
              <a:rPr lang="ru-RU" sz="2200" dirty="0" err="1"/>
              <a:t>вероятността</a:t>
            </a:r>
            <a:r>
              <a:rPr lang="ru-RU" sz="2200" dirty="0"/>
              <a:t> за успех на определено </a:t>
            </a:r>
            <a:r>
              <a:rPr lang="ru-RU" sz="2200" dirty="0" smtClean="0"/>
              <a:t>лечение, </a:t>
            </a:r>
            <a:r>
              <a:rPr lang="ru-RU" sz="2200" dirty="0" err="1" smtClean="0"/>
              <a:t>моделиране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лечението</a:t>
            </a:r>
            <a:r>
              <a:rPr lang="ru-RU" sz="2200" dirty="0"/>
              <a:t> и </a:t>
            </a:r>
            <a:r>
              <a:rPr lang="ru-RU" sz="2200" dirty="0" err="1"/>
              <a:t>прогнозиране</a:t>
            </a:r>
            <a:r>
              <a:rPr lang="ru-RU" sz="2200" dirty="0"/>
              <a:t> на </a:t>
            </a:r>
            <a:r>
              <a:rPr lang="ru-RU" sz="2200" dirty="0" err="1"/>
              <a:t>лечението</a:t>
            </a:r>
            <a:r>
              <a:rPr lang="ru-RU" sz="2200" dirty="0"/>
              <a:t>.</a:t>
            </a:r>
          </a:p>
          <a:p>
            <a:pPr marL="288000" algn="just" hangingPunct="0">
              <a:spcBef>
                <a:spcPts val="0"/>
              </a:spcBef>
            </a:pPr>
            <a:r>
              <a:rPr lang="ru-RU" sz="2200" dirty="0" smtClean="0"/>
              <a:t>3D </a:t>
            </a:r>
            <a:r>
              <a:rPr lang="ru-RU" sz="2200" dirty="0" err="1" smtClean="0"/>
              <a:t>принтиране</a:t>
            </a:r>
            <a:r>
              <a:rPr lang="ru-RU" sz="2200" dirty="0" smtClean="0"/>
              <a:t>.</a:t>
            </a:r>
            <a:endParaRPr lang="bg-B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395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СПИСЪК </a:t>
            </a:r>
            <a:r>
              <a:rPr lang="bg-BG" dirty="0"/>
              <a:t>НА ИЗСЛЕДОВАТЕЛСКИЯ ЕКИП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84247"/>
              </p:ext>
            </p:extLst>
          </p:nvPr>
        </p:nvGraphicFramePr>
        <p:xfrm>
          <a:off x="485216" y="1196752"/>
          <a:ext cx="7848872" cy="50405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1311253106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1. доц. д-р Николай Радославов </a:t>
                      </a:r>
                      <a:r>
                        <a:rPr lang="bg-BG" sz="2000" dirty="0" err="1">
                          <a:effectLst/>
                        </a:rPr>
                        <a:t>Миринчев</a:t>
                      </a:r>
                      <a:r>
                        <a:rPr lang="bg-BG" sz="2000" dirty="0">
                          <a:effectLst/>
                        </a:rPr>
                        <a:t>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743945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2. проф. д-р Илия Димитров Попов,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393453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3. проф. д-р Сотир Николов Сотиров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578027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r>
                        <a:rPr lang="bg-BG" sz="2000" dirty="0">
                          <a:effectLst/>
                        </a:rPr>
                        <a:t>. ас. д-р Златина Георгиева </a:t>
                      </a:r>
                      <a:r>
                        <a:rPr lang="bg-BG" sz="2000" dirty="0" err="1">
                          <a:effectLst/>
                        </a:rPr>
                        <a:t>Миринчева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465895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5. </a:t>
                      </a:r>
                      <a:r>
                        <a:rPr lang="bg-BG" sz="2000" dirty="0" err="1">
                          <a:effectLst/>
                        </a:rPr>
                        <a:t>гл.ас</a:t>
                      </a:r>
                      <a:r>
                        <a:rPr lang="bg-BG" sz="2000" dirty="0">
                          <a:effectLst/>
                        </a:rPr>
                        <a:t>. д-р Стоян Желязков Христов,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4618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r>
                        <a:rPr lang="bg-BG" sz="2000" dirty="0">
                          <a:effectLst/>
                        </a:rPr>
                        <a:t>. </a:t>
                      </a:r>
                      <a:r>
                        <a:rPr lang="bg-BG" sz="2000" dirty="0" err="1">
                          <a:effectLst/>
                        </a:rPr>
                        <a:t>гл.ас</a:t>
                      </a:r>
                      <a:r>
                        <a:rPr lang="bg-BG" sz="2000" dirty="0">
                          <a:effectLst/>
                        </a:rPr>
                        <a:t>. д-р Бойко Георгиев </a:t>
                      </a:r>
                      <a:r>
                        <a:rPr lang="bg-BG" sz="2000" dirty="0" err="1">
                          <a:effectLst/>
                        </a:rPr>
                        <a:t>Миразчийски</a:t>
                      </a:r>
                      <a:r>
                        <a:rPr lang="bg-BG" sz="2000" dirty="0">
                          <a:effectLst/>
                        </a:rPr>
                        <a:t>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36531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r>
                        <a:rPr lang="bg-BG" sz="2000" dirty="0">
                          <a:effectLst/>
                        </a:rPr>
                        <a:t>. д-р Златка Симеонова Чолакова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86677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8. доц. д-р Деян Георгиев Мавров</a:t>
                      </a:r>
                      <a:endParaRPr lang="bg-BG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5074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9. Красимир  Кралев – Студент по специалност „Софтуерни технологии“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775474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10. Грета Христова Бозова – студент по специалност „Здравен мениджмънт“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98294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11. Ангел Димитров Ангелов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407187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12. Нина Христова Нинова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721695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13. Габриела </a:t>
                      </a:r>
                      <a:r>
                        <a:rPr lang="bg-BG" sz="2000" dirty="0" err="1">
                          <a:effectLst/>
                        </a:rPr>
                        <a:t>Карабойчева</a:t>
                      </a:r>
                      <a:r>
                        <a:rPr lang="bg-BG" sz="2000" dirty="0">
                          <a:effectLst/>
                        </a:rPr>
                        <a:t>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01806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192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</a:t>
            </a:r>
            <a:r>
              <a:rPr lang="en-US" dirty="0" smtClean="0"/>
              <a:t>. </a:t>
            </a:r>
            <a:r>
              <a:rPr lang="bg-BG" dirty="0" smtClean="0"/>
              <a:t>Материали </a:t>
            </a:r>
            <a:r>
              <a:rPr lang="bg-BG" dirty="0"/>
              <a:t>и методи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559276"/>
          </a:xfrm>
        </p:spPr>
        <p:txBody>
          <a:bodyPr>
            <a:noAutofit/>
          </a:bodyPr>
          <a:lstStyle/>
          <a:p>
            <a:pPr marL="0" indent="352425" algn="just">
              <a:buNone/>
            </a:pPr>
            <a:r>
              <a:rPr lang="bg-BG" sz="2200" b="1" dirty="0" smtClean="0"/>
              <a:t>Материали: </a:t>
            </a:r>
          </a:p>
          <a:p>
            <a:pPr marL="0" indent="352425" algn="just">
              <a:buNone/>
            </a:pPr>
            <a:r>
              <a:rPr lang="bg-BG" sz="2200" dirty="0" smtClean="0"/>
              <a:t>Анализирани </a:t>
            </a:r>
            <a:r>
              <a:rPr lang="bg-BG" sz="2200" dirty="0"/>
              <a:t>са данни </a:t>
            </a:r>
            <a:r>
              <a:rPr lang="bg-BG" sz="2200" dirty="0" smtClean="0"/>
              <a:t>за</a:t>
            </a:r>
            <a:r>
              <a:rPr lang="bg-BG" sz="2200" b="1" dirty="0" smtClean="0"/>
              <a:t> </a:t>
            </a:r>
            <a:r>
              <a:rPr lang="bg-BG" sz="2200" dirty="0"/>
              <a:t>постъпили </a:t>
            </a:r>
            <a:r>
              <a:rPr lang="bg-BG" sz="2200" dirty="0" smtClean="0"/>
              <a:t>в клиники/отделения на </a:t>
            </a:r>
            <a:r>
              <a:rPr lang="bg-BG" sz="2200" dirty="0"/>
              <a:t>„УМБАЛ Бургас“ </a:t>
            </a:r>
            <a:r>
              <a:rPr lang="bg-BG" sz="2200" dirty="0" smtClean="0"/>
              <a:t>АД. Изследвани са 40 пациенти на възраст между </a:t>
            </a:r>
            <a:r>
              <a:rPr lang="en-US" sz="2200" dirty="0" smtClean="0"/>
              <a:t>56 </a:t>
            </a:r>
            <a:r>
              <a:rPr lang="bg-BG" sz="2200" dirty="0" smtClean="0"/>
              <a:t>и</a:t>
            </a:r>
            <a:r>
              <a:rPr lang="en-US" sz="2200" dirty="0" smtClean="0"/>
              <a:t> </a:t>
            </a:r>
            <a:r>
              <a:rPr lang="en-US" sz="2200" dirty="0"/>
              <a:t>85 </a:t>
            </a:r>
            <a:r>
              <a:rPr lang="bg-BG" sz="2200" dirty="0" smtClean="0"/>
              <a:t>г., постъпили в Клиника по урология със </a:t>
            </a:r>
            <a:r>
              <a:rPr lang="ru-RU" sz="2200" dirty="0" err="1" smtClean="0"/>
              <a:t>симптоми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ниско</a:t>
            </a:r>
            <a:r>
              <a:rPr lang="ru-RU" sz="2200" dirty="0"/>
              <a:t> </a:t>
            </a:r>
            <a:r>
              <a:rPr lang="ru-RU" sz="2200" dirty="0" err="1"/>
              <a:t>ниво</a:t>
            </a:r>
            <a:r>
              <a:rPr lang="ru-RU" sz="2200" dirty="0"/>
              <a:t> на </a:t>
            </a:r>
            <a:r>
              <a:rPr lang="ru-RU" sz="2200" dirty="0" err="1"/>
              <a:t>уринарен</a:t>
            </a:r>
            <a:r>
              <a:rPr lang="ru-RU" sz="2200" dirty="0"/>
              <a:t> </a:t>
            </a:r>
            <a:r>
              <a:rPr lang="ru-RU" sz="2200" dirty="0" smtClean="0"/>
              <a:t>тракт; </a:t>
            </a:r>
            <a:r>
              <a:rPr lang="bg-BG" sz="2200" dirty="0" smtClean="0"/>
              <a:t>проучено </a:t>
            </a:r>
            <a:r>
              <a:rPr lang="bg-BG" sz="2200" dirty="0"/>
              <a:t>е мнението на </a:t>
            </a:r>
            <a:r>
              <a:rPr lang="en-US" sz="2200" dirty="0" smtClean="0"/>
              <a:t>70 </a:t>
            </a:r>
            <a:r>
              <a:rPr lang="bg-BG" sz="2200" dirty="0" smtClean="0"/>
              <a:t>пациентки</a:t>
            </a:r>
            <a:r>
              <a:rPr lang="en-US" sz="2200" dirty="0" smtClean="0"/>
              <a:t> </a:t>
            </a:r>
            <a:r>
              <a:rPr lang="ru-RU" sz="2200" dirty="0" smtClean="0"/>
              <a:t>с </a:t>
            </a:r>
            <a:r>
              <a:rPr lang="ru-RU" sz="2200" dirty="0" err="1"/>
              <a:t>остър</a:t>
            </a:r>
            <a:r>
              <a:rPr lang="ru-RU" sz="2200" dirty="0"/>
              <a:t> </a:t>
            </a:r>
            <a:r>
              <a:rPr lang="ru-RU" sz="2200" dirty="0" err="1"/>
              <a:t>неусложнен</a:t>
            </a:r>
            <a:r>
              <a:rPr lang="ru-RU" sz="2200" dirty="0"/>
              <a:t> </a:t>
            </a:r>
            <a:r>
              <a:rPr lang="ru-RU" sz="2200" dirty="0" smtClean="0"/>
              <a:t>цистит в </a:t>
            </a:r>
            <a:r>
              <a:rPr lang="bg-BG" sz="2200" dirty="0" smtClean="0"/>
              <a:t>Отделение </a:t>
            </a:r>
            <a:r>
              <a:rPr lang="bg-BG" sz="2200" dirty="0"/>
              <a:t>по </a:t>
            </a:r>
            <a:r>
              <a:rPr lang="bg-BG" sz="2200" dirty="0" smtClean="0"/>
              <a:t>нефрология; анализирани са клинични случаи в </a:t>
            </a:r>
            <a:r>
              <a:rPr lang="bg-BG" sz="2200" dirty="0"/>
              <a:t>Клиника по </a:t>
            </a:r>
            <a:r>
              <a:rPr lang="bg-BG" sz="2200" dirty="0" smtClean="0"/>
              <a:t>ортопедия и травматология, Клиника </a:t>
            </a:r>
            <a:r>
              <a:rPr lang="bg-BG" sz="2200" dirty="0"/>
              <a:t>по </a:t>
            </a:r>
            <a:r>
              <a:rPr lang="bg-BG" sz="2200" dirty="0" smtClean="0"/>
              <a:t>урология и Отделение по неврохирургия.</a:t>
            </a:r>
            <a:r>
              <a:rPr lang="bg-BG" sz="2200" dirty="0"/>
              <a:t> Проучени са съществуващи приложения за </a:t>
            </a:r>
            <a:r>
              <a:rPr lang="ru-RU" sz="2200" dirty="0" err="1" smtClean="0"/>
              <a:t>изкуствен</a:t>
            </a:r>
            <a:r>
              <a:rPr lang="ru-RU" sz="2200" dirty="0" smtClean="0"/>
              <a:t> </a:t>
            </a:r>
            <a:r>
              <a:rPr lang="ru-RU" sz="2200" dirty="0" err="1"/>
              <a:t>интелект</a:t>
            </a:r>
            <a:r>
              <a:rPr lang="ru-RU" sz="2200" dirty="0"/>
              <a:t> и 3D </a:t>
            </a:r>
            <a:r>
              <a:rPr lang="ru-RU" sz="2200" dirty="0" err="1"/>
              <a:t>моделиране</a:t>
            </a:r>
            <a:r>
              <a:rPr lang="ru-RU" sz="2200" dirty="0"/>
              <a:t> в </a:t>
            </a:r>
            <a:r>
              <a:rPr lang="ru-RU" sz="2200" dirty="0" err="1"/>
              <a:t>медицината</a:t>
            </a:r>
            <a:r>
              <a:rPr lang="bg-BG" sz="2200" dirty="0"/>
              <a:t>, чрез </a:t>
            </a:r>
            <a:r>
              <a:rPr lang="bg-BG" sz="2200" dirty="0" smtClean="0"/>
              <a:t>анализ </a:t>
            </a:r>
            <a:r>
              <a:rPr lang="bg-BG" sz="2200" dirty="0"/>
              <a:t>на съществуващи научни </a:t>
            </a:r>
            <a:r>
              <a:rPr lang="bg-BG" sz="2200" dirty="0" smtClean="0"/>
              <a:t>публикации в </a:t>
            </a:r>
            <a:r>
              <a:rPr lang="en-US" sz="2200" dirty="0" smtClean="0"/>
              <a:t>Scopus </a:t>
            </a:r>
            <a:r>
              <a:rPr lang="bg-BG" sz="2200" dirty="0"/>
              <a:t>и </a:t>
            </a:r>
            <a:r>
              <a:rPr lang="en-US" sz="2200" dirty="0"/>
              <a:t>Web of </a:t>
            </a:r>
            <a:r>
              <a:rPr lang="en-US" sz="2200" dirty="0" smtClean="0"/>
              <a:t>Science</a:t>
            </a:r>
            <a:r>
              <a:rPr lang="en-US" sz="2200" dirty="0"/>
              <a:t>, </a:t>
            </a:r>
            <a:r>
              <a:rPr lang="bg-BG" sz="2200" dirty="0"/>
              <a:t>както и последният отчет на Европейската комисия от септември 2022 г. „</a:t>
            </a:r>
            <a:r>
              <a:rPr lang="en-US" sz="2200" dirty="0"/>
              <a:t>Extended reality: opportunities, success stories and challenges (health, education), Final report</a:t>
            </a:r>
            <a:r>
              <a:rPr lang="en-US" sz="2200" dirty="0" smtClean="0"/>
              <a:t>“</a:t>
            </a:r>
            <a:r>
              <a:rPr lang="bg-BG" sz="2200" dirty="0" smtClean="0"/>
              <a:t>. </a:t>
            </a:r>
          </a:p>
          <a:p>
            <a:pPr marL="0" indent="352425" algn="just">
              <a:buNone/>
            </a:pPr>
            <a:r>
              <a:rPr lang="bg-BG" sz="2200" b="1" dirty="0" smtClean="0"/>
              <a:t>Методи:</a:t>
            </a:r>
          </a:p>
          <a:p>
            <a:pPr marL="0" indent="352425" algn="just">
              <a:buNone/>
            </a:pPr>
            <a:r>
              <a:rPr lang="bg-BG" sz="2200" dirty="0" smtClean="0"/>
              <a:t>Приложени </a:t>
            </a:r>
            <a:r>
              <a:rPr lang="bg-BG" sz="2200" dirty="0"/>
              <a:t>са документален, статистически и графичен метод.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37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</a:t>
            </a:r>
            <a:r>
              <a:rPr lang="en-US" dirty="0" smtClean="0"/>
              <a:t>. </a:t>
            </a:r>
            <a:r>
              <a:rPr lang="bg-BG" dirty="0"/>
              <a:t>Резултати за първа година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559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100" dirty="0" smtClean="0"/>
              <a:t>По </a:t>
            </a:r>
            <a:r>
              <a:rPr lang="bg-BG" sz="2100" b="1" dirty="0" smtClean="0"/>
              <a:t>Дейност 1 </a:t>
            </a:r>
            <a:r>
              <a:rPr lang="bg-BG" sz="2100" dirty="0" smtClean="0"/>
              <a:t>е направено проучване на научни публикации и последният отчет на Европейската комисия от септември 2022 г. „</a:t>
            </a:r>
            <a:r>
              <a:rPr lang="bg-BG" sz="2100" dirty="0" err="1" smtClean="0"/>
              <a:t>Extended</a:t>
            </a:r>
            <a:r>
              <a:rPr lang="bg-BG" sz="2100" dirty="0" smtClean="0"/>
              <a:t> </a:t>
            </a:r>
            <a:r>
              <a:rPr lang="bg-BG" sz="2100" dirty="0" err="1" smtClean="0"/>
              <a:t>reality</a:t>
            </a:r>
            <a:r>
              <a:rPr lang="bg-BG" sz="2100" dirty="0" smtClean="0"/>
              <a:t>: </a:t>
            </a:r>
            <a:r>
              <a:rPr lang="bg-BG" sz="2100" dirty="0" err="1" smtClean="0"/>
              <a:t>opportunities</a:t>
            </a:r>
            <a:r>
              <a:rPr lang="bg-BG" sz="2100" dirty="0" smtClean="0"/>
              <a:t>, </a:t>
            </a:r>
            <a:r>
              <a:rPr lang="bg-BG" sz="2100" dirty="0" err="1" smtClean="0"/>
              <a:t>success</a:t>
            </a:r>
            <a:r>
              <a:rPr lang="bg-BG" sz="2100" dirty="0" smtClean="0"/>
              <a:t> </a:t>
            </a:r>
            <a:r>
              <a:rPr lang="bg-BG" sz="2100" dirty="0" err="1" smtClean="0"/>
              <a:t>stories</a:t>
            </a:r>
            <a:r>
              <a:rPr lang="bg-BG" sz="2100" dirty="0" smtClean="0"/>
              <a:t> </a:t>
            </a:r>
            <a:r>
              <a:rPr lang="bg-BG" sz="2100" dirty="0" err="1" smtClean="0"/>
              <a:t>and</a:t>
            </a:r>
            <a:r>
              <a:rPr lang="bg-BG" sz="2100" dirty="0" smtClean="0"/>
              <a:t> </a:t>
            </a:r>
            <a:r>
              <a:rPr lang="bg-BG" sz="2100" dirty="0" err="1" smtClean="0"/>
              <a:t>challenges</a:t>
            </a:r>
            <a:r>
              <a:rPr lang="bg-BG" sz="2100" dirty="0" smtClean="0"/>
              <a:t> (</a:t>
            </a:r>
            <a:r>
              <a:rPr lang="bg-BG" sz="2100" dirty="0" err="1" smtClean="0"/>
              <a:t>health</a:t>
            </a:r>
            <a:r>
              <a:rPr lang="bg-BG" sz="2100" dirty="0" smtClean="0"/>
              <a:t>, </a:t>
            </a:r>
            <a:r>
              <a:rPr lang="bg-BG" sz="2100" dirty="0" err="1" smtClean="0"/>
              <a:t>education</a:t>
            </a:r>
            <a:r>
              <a:rPr lang="bg-BG" sz="2100" dirty="0" smtClean="0"/>
              <a:t>), </a:t>
            </a:r>
            <a:r>
              <a:rPr lang="bg-BG" sz="2100" dirty="0" err="1" smtClean="0"/>
              <a:t>Final</a:t>
            </a:r>
            <a:r>
              <a:rPr lang="bg-BG" sz="2100" dirty="0" smtClean="0"/>
              <a:t> </a:t>
            </a:r>
            <a:r>
              <a:rPr lang="bg-BG" sz="2100" dirty="0" err="1" smtClean="0"/>
              <a:t>report</a:t>
            </a:r>
            <a:r>
              <a:rPr lang="bg-BG" sz="2100" dirty="0" smtClean="0"/>
              <a:t>“.</a:t>
            </a:r>
          </a:p>
          <a:p>
            <a:pPr marL="0" indent="0">
              <a:buNone/>
            </a:pPr>
            <a:r>
              <a:rPr lang="bg-BG" sz="2100" dirty="0" smtClean="0"/>
              <a:t>По </a:t>
            </a:r>
            <a:r>
              <a:rPr lang="bg-BG" sz="2100" b="1" dirty="0" smtClean="0"/>
              <a:t>Дейност 2 </a:t>
            </a:r>
            <a:r>
              <a:rPr lang="bg-BG" sz="2100" dirty="0" smtClean="0"/>
              <a:t>е използван интелигентен подход за многокритериален анализ за оценка на облекчаването на симптомите на ниско ниво на </a:t>
            </a:r>
            <a:r>
              <a:rPr lang="bg-BG" sz="2100" dirty="0" err="1" smtClean="0"/>
              <a:t>уринарен</a:t>
            </a:r>
            <a:r>
              <a:rPr lang="bg-BG" sz="2100" dirty="0" smtClean="0"/>
              <a:t> тракт. Изследвани са по-ефективни методи за диагностика на доброкачествен </a:t>
            </a:r>
            <a:r>
              <a:rPr lang="bg-BG" sz="2100" dirty="0" err="1" smtClean="0"/>
              <a:t>менингиом</a:t>
            </a:r>
            <a:r>
              <a:rPr lang="bg-BG" sz="2100" dirty="0" smtClean="0"/>
              <a:t>, </a:t>
            </a:r>
            <a:r>
              <a:rPr lang="bg-BG" sz="2100" dirty="0" err="1" smtClean="0"/>
              <a:t>песеквиноварусна</a:t>
            </a:r>
            <a:r>
              <a:rPr lang="bg-BG" sz="2100" dirty="0" smtClean="0"/>
              <a:t> деформация, остър </a:t>
            </a:r>
            <a:r>
              <a:rPr lang="bg-BG" sz="2100" dirty="0" err="1" smtClean="0"/>
              <a:t>неусложнен</a:t>
            </a:r>
            <a:r>
              <a:rPr lang="bg-BG" sz="2100" dirty="0" smtClean="0"/>
              <a:t> цистит</a:t>
            </a:r>
          </a:p>
          <a:p>
            <a:pPr marL="0" indent="0">
              <a:buNone/>
            </a:pPr>
            <a:r>
              <a:rPr lang="bg-BG" sz="2100" dirty="0" smtClean="0"/>
              <a:t>По </a:t>
            </a:r>
            <a:r>
              <a:rPr lang="bg-BG" sz="2100" b="1" dirty="0" smtClean="0"/>
              <a:t>Дейност 3</a:t>
            </a:r>
            <a:r>
              <a:rPr lang="bg-BG" sz="2100" dirty="0" smtClean="0"/>
              <a:t> са обучени две </a:t>
            </a:r>
            <a:r>
              <a:rPr lang="bg-BG" sz="2100" dirty="0" err="1" smtClean="0"/>
              <a:t>невронни</a:t>
            </a:r>
            <a:r>
              <a:rPr lang="bg-BG" sz="2100" dirty="0" smtClean="0"/>
              <a:t> мрежи за анализ на медицински данни за диагностицирането и прогнозиране на заболявания и лечението и прогнозиране в областта на урологията и нефрологията. </a:t>
            </a:r>
          </a:p>
          <a:p>
            <a:pPr marL="0" indent="0">
              <a:buNone/>
            </a:pPr>
            <a:r>
              <a:rPr lang="bg-BG" sz="2100" dirty="0" smtClean="0"/>
              <a:t>Създаден е модел, базиран на изкуствен интелект за прогнозиране на възстановителния процес.</a:t>
            </a:r>
          </a:p>
          <a:p>
            <a:pPr marL="0" indent="0">
              <a:buNone/>
            </a:pPr>
            <a:r>
              <a:rPr lang="bg-BG" sz="2100" dirty="0" smtClean="0"/>
              <a:t>По </a:t>
            </a:r>
            <a:r>
              <a:rPr lang="bg-BG" sz="2100" b="1" dirty="0" smtClean="0"/>
              <a:t>Дейност 5 </a:t>
            </a:r>
            <a:r>
              <a:rPr lang="bg-BG" sz="2100" dirty="0" smtClean="0"/>
              <a:t>част от направените проучвания са представени на конференция в Полша и ще бъдат отпечатани в издание на </a:t>
            </a:r>
            <a:r>
              <a:rPr lang="bg-BG" sz="2100" dirty="0" err="1" smtClean="0"/>
              <a:t>Springer</a:t>
            </a:r>
            <a:r>
              <a:rPr lang="bg-BG" sz="2100" dirty="0" smtClean="0"/>
              <a:t> с </a:t>
            </a:r>
            <a:r>
              <a:rPr lang="en-US" sz="2100" dirty="0" smtClean="0"/>
              <a:t>SJR </a:t>
            </a:r>
            <a:r>
              <a:rPr lang="bg-BG" sz="2100" dirty="0" smtClean="0"/>
              <a:t>индекс и </a:t>
            </a:r>
            <a:r>
              <a:rPr lang="bg-BG" sz="2100" dirty="0" err="1" smtClean="0"/>
              <a:t>квартил</a:t>
            </a:r>
            <a:r>
              <a:rPr lang="bg-BG" sz="2100" dirty="0" smtClean="0"/>
              <a:t> Q4</a:t>
            </a:r>
            <a:endParaRPr lang="bg-BG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42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080120"/>
          </a:xfrm>
        </p:spPr>
        <p:txBody>
          <a:bodyPr>
            <a:noAutofit/>
          </a:bodyPr>
          <a:lstStyle/>
          <a:p>
            <a:r>
              <a:rPr lang="bg-BG" dirty="0" smtClean="0"/>
              <a:t>4</a:t>
            </a:r>
            <a:r>
              <a:rPr lang="en-US" dirty="0" smtClean="0"/>
              <a:t>. </a:t>
            </a:r>
            <a:r>
              <a:rPr lang="bg-BG" dirty="0" smtClean="0"/>
              <a:t>Финансов </a:t>
            </a:r>
            <a:br>
              <a:rPr lang="bg-BG" dirty="0" smtClean="0"/>
            </a:br>
            <a:r>
              <a:rPr lang="bg-BG" dirty="0" smtClean="0"/>
              <a:t>отчет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6</a:t>
            </a:fld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48" y="260648"/>
            <a:ext cx="4176464" cy="608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4401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5</a:t>
            </a:r>
            <a:r>
              <a:rPr lang="en-US" dirty="0" smtClean="0"/>
              <a:t>. </a:t>
            </a:r>
            <a:r>
              <a:rPr lang="bg-BG" dirty="0"/>
              <a:t>Публикации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7</a:t>
            </a:fld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692696"/>
            <a:ext cx="9030478" cy="55207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700" b="1" dirty="0" smtClean="0"/>
              <a:t>1) Публикации </a:t>
            </a:r>
            <a:r>
              <a:rPr lang="ru-RU" sz="1700" b="1" dirty="0"/>
              <a:t>и </a:t>
            </a:r>
            <a:r>
              <a:rPr lang="ru-RU" sz="1700" b="1" dirty="0" err="1" smtClean="0"/>
              <a:t>доклади</a:t>
            </a:r>
            <a:r>
              <a:rPr lang="ru-RU" sz="1700" b="1" dirty="0" smtClean="0"/>
              <a:t> в </a:t>
            </a:r>
            <a:r>
              <a:rPr lang="ru-RU" sz="1700" b="1" dirty="0" err="1" smtClean="0"/>
              <a:t>Scopus</a:t>
            </a:r>
            <a:r>
              <a:rPr lang="ru-RU" sz="1700" b="1" dirty="0" smtClean="0"/>
              <a:t>/</a:t>
            </a:r>
            <a:r>
              <a:rPr lang="en-US" sz="1700" b="1" dirty="0" smtClean="0"/>
              <a:t>Web </a:t>
            </a:r>
            <a:r>
              <a:rPr lang="en-US" sz="1700" b="1" dirty="0"/>
              <a:t>of </a:t>
            </a:r>
            <a:r>
              <a:rPr lang="en-US" sz="1700" b="1" dirty="0" smtClean="0"/>
              <a:t>Science:</a:t>
            </a:r>
            <a:endParaRPr lang="en-US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/>
              <a:t>1. N. </a:t>
            </a:r>
            <a:r>
              <a:rPr lang="en-US" sz="1700" dirty="0" err="1"/>
              <a:t>Mirinchev</a:t>
            </a:r>
            <a:r>
              <a:rPr lang="en-US" sz="1700" dirty="0"/>
              <a:t>, Z. </a:t>
            </a:r>
            <a:r>
              <a:rPr lang="en-US" sz="1700" dirty="0" err="1"/>
              <a:t>Cholakova</a:t>
            </a:r>
            <a:r>
              <a:rPr lang="en-US" sz="1700" dirty="0"/>
              <a:t>, H. </a:t>
            </a:r>
            <a:r>
              <a:rPr lang="en-US" sz="1700" dirty="0" err="1"/>
              <a:t>Bozov</a:t>
            </a:r>
            <a:r>
              <a:rPr lang="en-US" sz="1700" dirty="0"/>
              <a:t>, E. </a:t>
            </a:r>
            <a:r>
              <a:rPr lang="en-US" sz="1700" dirty="0" err="1"/>
              <a:t>Sotirova</a:t>
            </a:r>
            <a:r>
              <a:rPr lang="en-US" sz="1700" dirty="0"/>
              <a:t>, Intuitionistic Fuzzy </a:t>
            </a:r>
            <a:r>
              <a:rPr lang="en-US" sz="1700" dirty="0" err="1" smtClean="0"/>
              <a:t>Multicriteria</a:t>
            </a:r>
            <a:r>
              <a:rPr lang="bg-BG" sz="1700" dirty="0" smtClean="0"/>
              <a:t> </a:t>
            </a:r>
            <a:r>
              <a:rPr lang="en-US" sz="1700" dirty="0" smtClean="0"/>
              <a:t>Decision </a:t>
            </a:r>
            <a:r>
              <a:rPr lang="en-US" sz="1700" dirty="0"/>
              <a:t>Making in low urinary tract symptoms, IWIFSGN'2023, Twenty </a:t>
            </a:r>
            <a:r>
              <a:rPr lang="en-US" sz="1700" dirty="0" smtClean="0"/>
              <a:t>First</a:t>
            </a:r>
            <a:r>
              <a:rPr lang="bg-BG" sz="1700" dirty="0" smtClean="0"/>
              <a:t> </a:t>
            </a:r>
            <a:r>
              <a:rPr lang="en-US" sz="1700" dirty="0" smtClean="0"/>
              <a:t>International </a:t>
            </a:r>
            <a:r>
              <a:rPr lang="en-US" sz="1700" dirty="0"/>
              <a:t>Workshop on Intuitionistic Fuzzy Sets and Generalized Nets, Warsaw</a:t>
            </a:r>
            <a:r>
              <a:rPr lang="en-US" sz="1700" dirty="0" smtClean="0"/>
              <a:t>,</a:t>
            </a:r>
            <a:r>
              <a:rPr lang="bg-BG" sz="1700" dirty="0" smtClean="0"/>
              <a:t> </a:t>
            </a:r>
            <a:r>
              <a:rPr lang="en-US" sz="1700" dirty="0" smtClean="0"/>
              <a:t>Poland</a:t>
            </a:r>
            <a:r>
              <a:rPr lang="en-US" sz="1700" dirty="0"/>
              <a:t>, October 20, 2023 </a:t>
            </a:r>
            <a:endParaRPr lang="bg-BG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700" dirty="0" smtClean="0"/>
              <a:t>2</a:t>
            </a:r>
            <a:r>
              <a:rPr lang="en-US" sz="1700" dirty="0"/>
              <a:t>. Z. </a:t>
            </a:r>
            <a:r>
              <a:rPr lang="en-US" sz="1700" dirty="0" err="1"/>
              <a:t>Mirincheva</a:t>
            </a:r>
            <a:r>
              <a:rPr lang="en-US" sz="1700" dirty="0"/>
              <a:t>, I. Popov, G. </a:t>
            </a:r>
            <a:r>
              <a:rPr lang="en-US" sz="1700" dirty="0" err="1"/>
              <a:t>Bozova</a:t>
            </a:r>
            <a:r>
              <a:rPr lang="en-US" sz="1700" dirty="0"/>
              <a:t>, S. </a:t>
            </a:r>
            <a:r>
              <a:rPr lang="en-US" sz="1700" dirty="0" err="1"/>
              <a:t>Sotirov</a:t>
            </a:r>
            <a:r>
              <a:rPr lang="en-US" sz="1700" dirty="0"/>
              <a:t>, Deep neural network-based </a:t>
            </a:r>
            <a:r>
              <a:rPr lang="en-US" sz="1700" dirty="0" smtClean="0"/>
              <a:t>fuzzy</a:t>
            </a:r>
            <a:r>
              <a:rPr lang="bg-BG" sz="1700" dirty="0" smtClean="0"/>
              <a:t> </a:t>
            </a:r>
            <a:r>
              <a:rPr lang="en-US" sz="1700" dirty="0" err="1" smtClean="0"/>
              <a:t>assessement</a:t>
            </a:r>
            <a:r>
              <a:rPr lang="en-US" sz="1700" dirty="0" smtClean="0"/>
              <a:t> </a:t>
            </a:r>
            <a:r>
              <a:rPr lang="en-US" sz="1700" dirty="0"/>
              <a:t>prediction for acute uncomplicated cystitis, IWIFSGN'2023, Twenty </a:t>
            </a:r>
            <a:r>
              <a:rPr lang="en-US" sz="1700" dirty="0" smtClean="0"/>
              <a:t>First</a:t>
            </a:r>
            <a:r>
              <a:rPr lang="bg-BG" sz="1700" dirty="0" smtClean="0"/>
              <a:t> </a:t>
            </a:r>
            <a:r>
              <a:rPr lang="en-US" sz="1700" dirty="0" smtClean="0"/>
              <a:t>International </a:t>
            </a:r>
            <a:r>
              <a:rPr lang="en-US" sz="1700" dirty="0"/>
              <a:t>Workshop on Intuitionistic Fuzzy Sets and Generalized Nets, Warsaw</a:t>
            </a:r>
            <a:r>
              <a:rPr lang="en-US" sz="1700" dirty="0" smtClean="0"/>
              <a:t>,</a:t>
            </a:r>
            <a:r>
              <a:rPr lang="bg-BG" sz="1700" dirty="0" smtClean="0"/>
              <a:t> </a:t>
            </a:r>
            <a:r>
              <a:rPr lang="en-US" sz="1700" dirty="0" smtClean="0"/>
              <a:t>Poland</a:t>
            </a:r>
            <a:r>
              <a:rPr lang="en-US" sz="1700" dirty="0"/>
              <a:t>, October 20, 2023 </a:t>
            </a:r>
            <a:endParaRPr lang="bg-BG" sz="17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1700" b="1" dirty="0" smtClean="0"/>
              <a:t>2) Публикации </a:t>
            </a:r>
            <a:r>
              <a:rPr lang="ru-RU" sz="1700" b="1" dirty="0"/>
              <a:t>и </a:t>
            </a:r>
            <a:r>
              <a:rPr lang="ru-RU" sz="1700" b="1" dirty="0" err="1"/>
              <a:t>доклади</a:t>
            </a:r>
            <a:r>
              <a:rPr lang="ru-RU" sz="1700" b="1" dirty="0"/>
              <a:t>, </a:t>
            </a:r>
            <a:r>
              <a:rPr lang="ru-RU" sz="1700" b="1" dirty="0" err="1"/>
              <a:t>публикувани</a:t>
            </a:r>
            <a:r>
              <a:rPr lang="ru-RU" sz="1700" b="1" dirty="0"/>
              <a:t> в </a:t>
            </a:r>
            <a:r>
              <a:rPr lang="ru-RU" sz="1700" b="1" dirty="0" err="1"/>
              <a:t>нереферирани</a:t>
            </a:r>
            <a:r>
              <a:rPr lang="ru-RU" sz="1700" b="1" dirty="0"/>
              <a:t> списания с </a:t>
            </a:r>
            <a:r>
              <a:rPr lang="ru-RU" sz="1700" b="1" dirty="0" smtClean="0"/>
              <a:t>научно </a:t>
            </a:r>
            <a:r>
              <a:rPr lang="ru-RU" sz="1700" b="1" dirty="0" err="1" smtClean="0"/>
              <a:t>рецензиране</a:t>
            </a:r>
            <a:r>
              <a:rPr lang="ru-RU" sz="1700" b="1" dirty="0" smtClean="0"/>
              <a:t> </a:t>
            </a:r>
            <a:r>
              <a:rPr lang="ru-RU" sz="1700" b="1" dirty="0"/>
              <a:t>или </a:t>
            </a:r>
            <a:r>
              <a:rPr lang="ru-RU" sz="1700" b="1" dirty="0" err="1"/>
              <a:t>публикувани</a:t>
            </a:r>
            <a:r>
              <a:rPr lang="ru-RU" sz="1700" b="1" dirty="0"/>
              <a:t> в </a:t>
            </a:r>
            <a:r>
              <a:rPr lang="ru-RU" sz="1700" b="1" dirty="0" err="1"/>
              <a:t>редактирани</a:t>
            </a:r>
            <a:r>
              <a:rPr lang="ru-RU" sz="1700" b="1" dirty="0"/>
              <a:t> </a:t>
            </a:r>
            <a:r>
              <a:rPr lang="ru-RU" sz="1700" b="1" dirty="0" err="1"/>
              <a:t>колективни</a:t>
            </a:r>
            <a:r>
              <a:rPr lang="ru-RU" sz="1700" b="1" dirty="0"/>
              <a:t> </a:t>
            </a:r>
            <a:r>
              <a:rPr lang="ru-RU" sz="1700" b="1" dirty="0" err="1"/>
              <a:t>томове</a:t>
            </a:r>
            <a:endParaRPr lang="ru-RU" sz="17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700" dirty="0"/>
              <a:t>3. </a:t>
            </a:r>
            <a:r>
              <a:rPr lang="ru-RU" sz="1700" dirty="0" err="1" smtClean="0"/>
              <a:t>Зл</a:t>
            </a:r>
            <a:r>
              <a:rPr lang="ru-RU" sz="1700" dirty="0" smtClean="0"/>
              <a:t>. </a:t>
            </a:r>
            <a:r>
              <a:rPr lang="ru-RU" sz="1700" dirty="0" err="1"/>
              <a:t>Чолакова</a:t>
            </a:r>
            <a:r>
              <a:rPr lang="ru-RU" sz="1700" dirty="0"/>
              <a:t>, </a:t>
            </a:r>
            <a:r>
              <a:rPr lang="ru-RU" sz="1700" dirty="0" smtClean="0"/>
              <a:t>Н. </a:t>
            </a:r>
            <a:r>
              <a:rPr lang="ru-RU" sz="1700" dirty="0" err="1"/>
              <a:t>Миринчев</a:t>
            </a:r>
            <a:r>
              <a:rPr lang="ru-RU" sz="1700" dirty="0"/>
              <a:t>, </a:t>
            </a:r>
            <a:r>
              <a:rPr lang="ru-RU" sz="1700" dirty="0" err="1"/>
              <a:t>Спасителна</a:t>
            </a:r>
            <a:r>
              <a:rPr lang="ru-RU" sz="1700" dirty="0"/>
              <a:t> </a:t>
            </a:r>
            <a:r>
              <a:rPr lang="ru-RU" sz="1700" dirty="0" err="1"/>
              <a:t>трансуретрална</a:t>
            </a:r>
            <a:r>
              <a:rPr lang="ru-RU" sz="1700" dirty="0"/>
              <a:t> </a:t>
            </a:r>
            <a:r>
              <a:rPr lang="ru-RU" sz="1700" dirty="0" err="1" smtClean="0"/>
              <a:t>лазерна</a:t>
            </a:r>
            <a:r>
              <a:rPr lang="ru-RU" sz="1700" dirty="0" smtClean="0"/>
              <a:t> хирургия </a:t>
            </a:r>
            <a:r>
              <a:rPr lang="ru-RU" sz="1700" dirty="0"/>
              <a:t>с тулиев лазер: </a:t>
            </a:r>
            <a:r>
              <a:rPr lang="ru-RU" sz="1700" dirty="0" err="1"/>
              <a:t>обещаващ</a:t>
            </a:r>
            <a:r>
              <a:rPr lang="ru-RU" sz="1700" dirty="0"/>
              <a:t> подход за </a:t>
            </a:r>
            <a:r>
              <a:rPr lang="ru-RU" sz="1700" dirty="0" err="1"/>
              <a:t>авансирал</a:t>
            </a:r>
            <a:r>
              <a:rPr lang="ru-RU" sz="1700" dirty="0"/>
              <a:t> карцином на </a:t>
            </a:r>
            <a:r>
              <a:rPr lang="ru-RU" sz="1700" dirty="0" err="1" smtClean="0"/>
              <a:t>пикочния</a:t>
            </a:r>
            <a:r>
              <a:rPr lang="ru-RU" sz="1700" dirty="0" smtClean="0"/>
              <a:t> </a:t>
            </a:r>
            <a:r>
              <a:rPr lang="ru-RU" sz="1700" dirty="0" err="1" smtClean="0"/>
              <a:t>мехур</a:t>
            </a:r>
            <a:r>
              <a:rPr lang="ru-RU" sz="1700" dirty="0" smtClean="0"/>
              <a:t> </a:t>
            </a:r>
            <a:r>
              <a:rPr lang="ru-RU" sz="1700" dirty="0"/>
              <a:t>с </a:t>
            </a:r>
            <a:r>
              <a:rPr lang="ru-RU" sz="1700" dirty="0" err="1"/>
              <a:t>паранеопластичен</a:t>
            </a:r>
            <a:r>
              <a:rPr lang="ru-RU" sz="1700" dirty="0"/>
              <a:t> синдром и </a:t>
            </a:r>
            <a:r>
              <a:rPr lang="ru-RU" sz="1700" dirty="0" err="1"/>
              <a:t>тежка</a:t>
            </a:r>
            <a:r>
              <a:rPr lang="ru-RU" sz="1700" dirty="0"/>
              <a:t> тромбоцитопения, </a:t>
            </a:r>
            <a:r>
              <a:rPr lang="ru-RU" sz="1700" dirty="0" err="1"/>
              <a:t>Black</a:t>
            </a:r>
            <a:r>
              <a:rPr lang="ru-RU" sz="1700" dirty="0"/>
              <a:t> </a:t>
            </a:r>
            <a:r>
              <a:rPr lang="ru-RU" sz="1700" dirty="0" err="1" smtClean="0"/>
              <a:t>Sea</a:t>
            </a:r>
            <a:r>
              <a:rPr lang="ru-RU" sz="1700" dirty="0" smtClean="0"/>
              <a:t> </a:t>
            </a:r>
            <a:r>
              <a:rPr lang="ru-RU" sz="1700" dirty="0" err="1" smtClean="0"/>
              <a:t>Journal</a:t>
            </a:r>
            <a:r>
              <a:rPr lang="ru-RU" sz="1700" dirty="0" smtClean="0"/>
              <a:t> </a:t>
            </a:r>
            <a:r>
              <a:rPr lang="en-US" sz="1700" dirty="0" smtClean="0"/>
              <a:t>of </a:t>
            </a:r>
            <a:r>
              <a:rPr lang="en-US" sz="1700" dirty="0"/>
              <a:t>Medicine and Public Health“, ISSN 2738-8654, </a:t>
            </a:r>
            <a:r>
              <a:rPr lang="en-US" sz="1700" dirty="0" smtClean="0"/>
              <a:t>2023</a:t>
            </a:r>
            <a:endParaRPr lang="en-US" sz="1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700" dirty="0"/>
              <a:t>4. </a:t>
            </a:r>
            <a:r>
              <a:rPr lang="ru-RU" sz="1700" dirty="0" smtClean="0"/>
              <a:t>Св. </a:t>
            </a:r>
            <a:r>
              <a:rPr lang="ru-RU" sz="1700" dirty="0"/>
              <a:t>Тодоров, </a:t>
            </a:r>
            <a:r>
              <a:rPr lang="ru-RU" sz="1700" dirty="0" smtClean="0"/>
              <a:t>Б. </a:t>
            </a:r>
            <a:r>
              <a:rPr lang="ru-RU" sz="1700" dirty="0" err="1"/>
              <a:t>Миразчийски</a:t>
            </a:r>
            <a:r>
              <a:rPr lang="ru-RU" sz="1700" dirty="0"/>
              <a:t>, </a:t>
            </a:r>
            <a:r>
              <a:rPr lang="ru-RU" sz="1700" dirty="0" err="1"/>
              <a:t>Доброкачественият</a:t>
            </a:r>
            <a:r>
              <a:rPr lang="ru-RU" sz="1700" dirty="0"/>
              <a:t> </a:t>
            </a:r>
            <a:r>
              <a:rPr lang="ru-RU" sz="1700" dirty="0" err="1"/>
              <a:t>менингиом</a:t>
            </a:r>
            <a:r>
              <a:rPr lang="ru-RU" sz="1700" dirty="0"/>
              <a:t> </a:t>
            </a:r>
            <a:r>
              <a:rPr lang="ru-RU" sz="1700" dirty="0" smtClean="0"/>
              <a:t>добро качество </a:t>
            </a:r>
            <a:r>
              <a:rPr lang="ru-RU" sz="1700" dirty="0"/>
              <a:t>на живот ли </a:t>
            </a:r>
            <a:r>
              <a:rPr lang="ru-RU" sz="1700" dirty="0" err="1"/>
              <a:t>осигурява</a:t>
            </a:r>
            <a:r>
              <a:rPr lang="ru-RU" sz="1700" dirty="0"/>
              <a:t> </a:t>
            </a:r>
            <a:r>
              <a:rPr lang="ru-RU" sz="1700" dirty="0" err="1"/>
              <a:t>преди</a:t>
            </a:r>
            <a:r>
              <a:rPr lang="ru-RU" sz="1700" dirty="0"/>
              <a:t> и след операция, </a:t>
            </a:r>
            <a:r>
              <a:rPr lang="ru-RU" sz="1700" dirty="0" err="1"/>
              <a:t>Black</a:t>
            </a:r>
            <a:r>
              <a:rPr lang="ru-RU" sz="1700" dirty="0"/>
              <a:t> </a:t>
            </a:r>
            <a:r>
              <a:rPr lang="ru-RU" sz="1700" dirty="0" err="1"/>
              <a:t>Sea</a:t>
            </a:r>
            <a:r>
              <a:rPr lang="ru-RU" sz="1700" dirty="0"/>
              <a:t> </a:t>
            </a:r>
            <a:r>
              <a:rPr lang="ru-RU" sz="1700" dirty="0" err="1"/>
              <a:t>Journal</a:t>
            </a:r>
            <a:r>
              <a:rPr lang="ru-RU" sz="1700" dirty="0"/>
              <a:t> </a:t>
            </a:r>
            <a:r>
              <a:rPr lang="ru-RU" sz="1700" dirty="0" err="1" smtClean="0"/>
              <a:t>of</a:t>
            </a:r>
            <a:r>
              <a:rPr lang="ru-RU" sz="1700" dirty="0" smtClean="0"/>
              <a:t> </a:t>
            </a:r>
            <a:r>
              <a:rPr lang="en-US" sz="1700" dirty="0" smtClean="0"/>
              <a:t>Medicine </a:t>
            </a:r>
            <a:r>
              <a:rPr lang="en-US" sz="1700" dirty="0"/>
              <a:t>and Public Health“, ISSN 2738-8654, 2023 </a:t>
            </a:r>
            <a:endParaRPr lang="bg-BG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700" dirty="0" smtClean="0"/>
              <a:t>5</a:t>
            </a:r>
            <a:r>
              <a:rPr lang="ru-RU" sz="1700" dirty="0"/>
              <a:t>. </a:t>
            </a:r>
            <a:r>
              <a:rPr lang="ru-RU" sz="1700" dirty="0" smtClean="0"/>
              <a:t>Д. </a:t>
            </a:r>
            <a:r>
              <a:rPr lang="ru-RU" sz="1700" dirty="0" err="1"/>
              <a:t>Желев</a:t>
            </a:r>
            <a:r>
              <a:rPr lang="ru-RU" sz="1700" dirty="0"/>
              <a:t>, </a:t>
            </a:r>
            <a:r>
              <a:rPr lang="ru-RU" sz="1700" dirty="0" smtClean="0"/>
              <a:t>Д. </a:t>
            </a:r>
            <a:r>
              <a:rPr lang="ru-RU" sz="1700" dirty="0" err="1"/>
              <a:t>Кавалджиев</a:t>
            </a:r>
            <a:r>
              <a:rPr lang="ru-RU" sz="1700" dirty="0"/>
              <a:t>, </a:t>
            </a:r>
            <a:r>
              <a:rPr lang="ru-RU" sz="1700" dirty="0" smtClean="0"/>
              <a:t>С. </a:t>
            </a:r>
            <a:r>
              <a:rPr lang="ru-RU" sz="1700" dirty="0"/>
              <a:t>Христов, </a:t>
            </a:r>
            <a:r>
              <a:rPr lang="ru-RU" sz="1700" dirty="0" err="1"/>
              <a:t>Терапевтично</a:t>
            </a:r>
            <a:r>
              <a:rPr lang="ru-RU" sz="1700" dirty="0"/>
              <a:t> поведение </a:t>
            </a:r>
            <a:r>
              <a:rPr lang="ru-RU" sz="1700" dirty="0" smtClean="0"/>
              <a:t>при </a:t>
            </a:r>
            <a:r>
              <a:rPr lang="bg-BG" sz="1700" dirty="0" smtClean="0"/>
              <a:t>пациенти </a:t>
            </a:r>
            <a:r>
              <a:rPr lang="bg-BG" sz="1700" dirty="0"/>
              <a:t>с пес </a:t>
            </a:r>
            <a:r>
              <a:rPr lang="bg-BG" sz="1700" dirty="0" err="1" smtClean="0"/>
              <a:t>еквино-варусна</a:t>
            </a:r>
            <a:r>
              <a:rPr lang="bg-BG" sz="1700" dirty="0" smtClean="0"/>
              <a:t> </a:t>
            </a:r>
            <a:r>
              <a:rPr lang="bg-BG" sz="1700" dirty="0"/>
              <a:t>деформация, </a:t>
            </a:r>
            <a:r>
              <a:rPr lang="en-US" sz="1700" dirty="0"/>
              <a:t>Black Sea Journal of Medicine </a:t>
            </a:r>
            <a:r>
              <a:rPr lang="en-US" sz="1700" dirty="0" smtClean="0"/>
              <a:t>and</a:t>
            </a:r>
            <a:r>
              <a:rPr lang="bg-BG" sz="1700" dirty="0" smtClean="0"/>
              <a:t> </a:t>
            </a:r>
            <a:r>
              <a:rPr lang="en-US" sz="1700" dirty="0" smtClean="0"/>
              <a:t>Public </a:t>
            </a:r>
            <a:r>
              <a:rPr lang="en-US" sz="1700" dirty="0"/>
              <a:t>Health“, ISSN 2738-8654, 2023 </a:t>
            </a:r>
            <a:endParaRPr lang="bg-BG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700" dirty="0" smtClean="0"/>
              <a:t>6</a:t>
            </a:r>
            <a:r>
              <a:rPr lang="ru-RU" sz="1700" dirty="0"/>
              <a:t>. </a:t>
            </a:r>
            <a:r>
              <a:rPr lang="ru-RU" sz="1700" dirty="0" err="1" smtClean="0"/>
              <a:t>Зл</a:t>
            </a:r>
            <a:r>
              <a:rPr lang="ru-RU" sz="1700" dirty="0" smtClean="0"/>
              <a:t>. </a:t>
            </a:r>
            <a:r>
              <a:rPr lang="ru-RU" sz="1700" dirty="0" err="1"/>
              <a:t>Миринчева</a:t>
            </a:r>
            <a:r>
              <a:rPr lang="ru-RU" sz="1700" dirty="0"/>
              <a:t>, </a:t>
            </a:r>
            <a:r>
              <a:rPr lang="ru-RU" sz="1700" dirty="0" smtClean="0"/>
              <a:t>И. </a:t>
            </a:r>
            <a:r>
              <a:rPr lang="ru-RU" sz="1700" dirty="0"/>
              <a:t>Попов, </a:t>
            </a:r>
            <a:r>
              <a:rPr lang="ru-RU" sz="1700" dirty="0" err="1"/>
              <a:t>Ефектите</a:t>
            </a:r>
            <a:r>
              <a:rPr lang="ru-RU" sz="1700" dirty="0"/>
              <a:t> на </a:t>
            </a:r>
            <a:r>
              <a:rPr lang="ru-RU" sz="1700" dirty="0" err="1"/>
              <a:t>фитопрепарата</a:t>
            </a:r>
            <a:r>
              <a:rPr lang="ru-RU" sz="1700" dirty="0"/>
              <a:t> </a:t>
            </a:r>
            <a:r>
              <a:rPr lang="ru-RU" sz="1700" dirty="0" err="1"/>
              <a:t>Буконокс</a:t>
            </a:r>
            <a:r>
              <a:rPr lang="ru-RU" sz="1700" dirty="0"/>
              <a:t> </a:t>
            </a:r>
            <a:r>
              <a:rPr lang="ru-RU" sz="1700" dirty="0" smtClean="0"/>
              <a:t>при </a:t>
            </a:r>
            <a:r>
              <a:rPr lang="en-US" sz="1700" dirty="0" err="1" smtClean="0"/>
              <a:t>лечението</a:t>
            </a:r>
            <a:r>
              <a:rPr lang="en-US" sz="1700" dirty="0" smtClean="0"/>
              <a:t> </a:t>
            </a:r>
            <a:r>
              <a:rPr lang="en-US" sz="1700" dirty="0" err="1"/>
              <a:t>на</a:t>
            </a:r>
            <a:r>
              <a:rPr lang="en-US" sz="1700" dirty="0"/>
              <a:t> </a:t>
            </a:r>
            <a:r>
              <a:rPr lang="en-US" sz="1700" dirty="0" err="1"/>
              <a:t>остър</a:t>
            </a:r>
            <a:r>
              <a:rPr lang="en-US" sz="1700" dirty="0"/>
              <a:t> </a:t>
            </a:r>
            <a:r>
              <a:rPr lang="en-US" sz="1700" dirty="0" err="1"/>
              <a:t>неусложнен</a:t>
            </a:r>
            <a:r>
              <a:rPr lang="en-US" sz="1700" dirty="0"/>
              <a:t> </a:t>
            </a:r>
            <a:r>
              <a:rPr lang="en-US" sz="1700" dirty="0" err="1"/>
              <a:t>цистит</a:t>
            </a:r>
            <a:r>
              <a:rPr lang="en-US" sz="1700" dirty="0"/>
              <a:t>, Black Sea Journal of Medicine and </a:t>
            </a:r>
            <a:r>
              <a:rPr lang="en-US" sz="1700" dirty="0" smtClean="0"/>
              <a:t>Public</a:t>
            </a:r>
            <a:r>
              <a:rPr lang="bg-BG" sz="1700" dirty="0" smtClean="0"/>
              <a:t> </a:t>
            </a:r>
            <a:r>
              <a:rPr lang="en-US" sz="1700" dirty="0" err="1" smtClean="0"/>
              <a:t>Health“,ISSN</a:t>
            </a:r>
            <a:r>
              <a:rPr lang="en-US" sz="1700" dirty="0" smtClean="0"/>
              <a:t> 2738-8654,2023 </a:t>
            </a:r>
            <a:endParaRPr lang="bg-BG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700" dirty="0" smtClean="0"/>
              <a:t>7</a:t>
            </a:r>
            <a:r>
              <a:rPr lang="ru-RU" sz="1700" dirty="0"/>
              <a:t>. </a:t>
            </a:r>
            <a:r>
              <a:rPr lang="ru-RU" sz="1700" dirty="0" smtClean="0"/>
              <a:t>Е. </a:t>
            </a:r>
            <a:r>
              <a:rPr lang="ru-RU" sz="1700" dirty="0" err="1"/>
              <a:t>Сотирова</a:t>
            </a:r>
            <a:r>
              <a:rPr lang="ru-RU" sz="1700" dirty="0"/>
              <a:t>, </a:t>
            </a:r>
            <a:r>
              <a:rPr lang="ru-RU" sz="1700" dirty="0" err="1" smtClean="0"/>
              <a:t>Кр</a:t>
            </a:r>
            <a:r>
              <a:rPr lang="ru-RU" sz="1700" dirty="0" smtClean="0"/>
              <a:t>. </a:t>
            </a:r>
            <a:r>
              <a:rPr lang="ru-RU" sz="1700" dirty="0" err="1"/>
              <a:t>Кралев</a:t>
            </a:r>
            <a:r>
              <a:rPr lang="ru-RU" sz="1700" dirty="0"/>
              <a:t>, </a:t>
            </a:r>
            <a:r>
              <a:rPr lang="ru-RU" sz="1700" dirty="0" smtClean="0"/>
              <a:t>Хр. </a:t>
            </a:r>
            <a:r>
              <a:rPr lang="ru-RU" sz="1700" dirty="0" err="1"/>
              <a:t>Бозов</a:t>
            </a:r>
            <a:r>
              <a:rPr lang="ru-RU" sz="1700" dirty="0"/>
              <a:t>, </a:t>
            </a:r>
            <a:r>
              <a:rPr lang="ru-RU" sz="1700" dirty="0" err="1"/>
              <a:t>Изкуствен</a:t>
            </a:r>
            <a:r>
              <a:rPr lang="ru-RU" sz="1700" dirty="0"/>
              <a:t> </a:t>
            </a:r>
            <a:r>
              <a:rPr lang="ru-RU" sz="1700" dirty="0" err="1"/>
              <a:t>интелект</a:t>
            </a:r>
            <a:r>
              <a:rPr lang="ru-RU" sz="1700" dirty="0"/>
              <a:t> и </a:t>
            </a:r>
            <a:r>
              <a:rPr lang="ru-RU" sz="1700" dirty="0" smtClean="0"/>
              <a:t>3D </a:t>
            </a:r>
            <a:r>
              <a:rPr lang="bg-BG" sz="1700" dirty="0" smtClean="0"/>
              <a:t>моделиране </a:t>
            </a:r>
            <a:r>
              <a:rPr lang="bg-BG" sz="1700" dirty="0"/>
              <a:t>в медицината. Нашият опит, </a:t>
            </a:r>
            <a:r>
              <a:rPr lang="en-US" sz="1700" dirty="0"/>
              <a:t>Black Sea Journal of Medicine and </a:t>
            </a:r>
            <a:r>
              <a:rPr lang="en-US" sz="1700" dirty="0" smtClean="0"/>
              <a:t>Public</a:t>
            </a:r>
            <a:r>
              <a:rPr lang="bg-BG" sz="1700" dirty="0" smtClean="0"/>
              <a:t> </a:t>
            </a:r>
            <a:r>
              <a:rPr lang="en-US" sz="1700" dirty="0" smtClean="0"/>
              <a:t>Health</a:t>
            </a:r>
            <a:r>
              <a:rPr lang="en-US" sz="1700" dirty="0"/>
              <a:t>“, ISSN 2738-8654, </a:t>
            </a:r>
            <a:r>
              <a:rPr lang="en-US" sz="1700" dirty="0" smtClean="0"/>
              <a:t>2023</a:t>
            </a:r>
            <a:endParaRPr lang="bg-BG" sz="1700" dirty="0"/>
          </a:p>
        </p:txBody>
      </p:sp>
    </p:spTree>
    <p:extLst>
      <p:ext uri="{BB962C8B-B14F-4D97-AF65-F5344CB8AC3E}">
        <p14:creationId xmlns:p14="http://schemas.microsoft.com/office/powerpoint/2010/main" val="14355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8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899592" y="2564904"/>
            <a:ext cx="7698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9387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26205</TotalTime>
  <Words>925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НИХ-489/2023 Изследване и приложение на 3D технологиите в медицината Междинен отчет</vt:lpstr>
      <vt:lpstr>1. Цел и задачи</vt:lpstr>
      <vt:lpstr>СПИСЪК НА ИЗСЛЕДОВАТЕЛСКИЯ ЕКИП</vt:lpstr>
      <vt:lpstr>2. Материали и методи</vt:lpstr>
      <vt:lpstr>3. Резултати за първа година</vt:lpstr>
      <vt:lpstr>4. Финансов  отчет</vt:lpstr>
      <vt:lpstr>5. Публикации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Intuitionistic fuzzy estimation of the doctoral comprehensive examination</dc:title>
  <dc:creator>Evd Sot</dc:creator>
  <cp:lastModifiedBy>User</cp:lastModifiedBy>
  <cp:revision>257</cp:revision>
  <dcterms:created xsi:type="dcterms:W3CDTF">2014-05-07T12:29:26Z</dcterms:created>
  <dcterms:modified xsi:type="dcterms:W3CDTF">2023-12-21T08:40:44Z</dcterms:modified>
</cp:coreProperties>
</file>