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13"/>
  </p:notesMasterIdLst>
  <p:sldIdLst>
    <p:sldId id="257" r:id="rId4"/>
    <p:sldId id="259" r:id="rId5"/>
    <p:sldId id="260" r:id="rId6"/>
    <p:sldId id="264" r:id="rId7"/>
    <p:sldId id="263" r:id="rId8"/>
    <p:sldId id="270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08"/>
    <a:srgbClr val="CCFF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64402016119666"/>
          <c:y val="6.2619279874251838E-2"/>
          <c:w val="0.70605198244024803"/>
          <c:h val="0.76349943197398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наблюдателност</c:v>
                </c:pt>
              </c:strCache>
            </c:strRef>
          </c:tx>
          <c:spPr>
            <a:solidFill>
              <a:srgbClr val="004C52">
                <a:lumMod val="75000"/>
                <a:lumOff val="25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Кой от следните етапи на активното учене провокира най-вече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F-4AEF-91B8-3321CE512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изследване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98820058997008E-2"/>
                  <c:y val="5.6634711981627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DF-4AEF-91B8-3321CE512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Кой от следните етапи на активното учене провокира най-вече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F-4AEF-91B8-3321CE5124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мислене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0796460176991149E-3"/>
                  <c:y val="-6.182327995980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DF-4AEF-91B8-3321CE512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Кой от следните етапи на активното учене провокира най-вече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F-4AEF-91B8-3321CE5124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решение</c:v>
                </c:pt>
              </c:strCache>
            </c:strRef>
          </c:tx>
          <c:spPr>
            <a:solidFill>
              <a:srgbClr val="00AE9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318584070796418E-2"/>
                  <c:y val="1.869328926816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DF-4AEF-91B8-3321CE512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Кой от следните етапи на активното учене провокира най-вече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DF-4AEF-91B8-3321CE5124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обсъждане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117994100294985E-2"/>
                  <c:y val="5.6199825735532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4DF-4AEF-91B8-3321CE512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Кой от следните етапи на активното учене провокира най-вече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DF-4AEF-91B8-3321CE5124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7238416"/>
        <c:axId val="577248400"/>
        <c:axId val="805241776"/>
      </c:bar3DChart>
      <c:dateAx>
        <c:axId val="577238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7248400"/>
        <c:crosses val="autoZero"/>
        <c:auto val="0"/>
        <c:lblOffset val="100"/>
        <c:baseTimeUnit val="days"/>
      </c:dateAx>
      <c:valAx>
        <c:axId val="57724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7238416"/>
        <c:crossesAt val="1"/>
        <c:crossBetween val="between"/>
      </c:valAx>
      <c:serAx>
        <c:axId val="805241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577248400"/>
        <c:crosses val="autoZero"/>
      </c:ser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005571737161173"/>
          <c:y val="0.28502221391505794"/>
          <c:w val="0.24734759482498317"/>
          <c:h val="0.44588804831792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91566265060241E-2"/>
          <c:y val="5.9620596205962058E-2"/>
          <c:w val="0.96465863453815259"/>
          <c:h val="0.53337686447730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Определено да</c:v>
                </c:pt>
              </c:strCache>
            </c:strRef>
          </c:tx>
          <c:spPr>
            <a:solidFill>
              <a:srgbClr val="004C52">
                <a:lumMod val="50000"/>
                <a:lumOff val="5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9F841B9-393B-4A3F-A26D-88A6F98FA0A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43-4CC5-8CB7-5ADF930CD7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43-4CC5-8CB7-5ADF930CD7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A43-4CC5-8CB7-5ADF930CD7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A43-4CC5-8CB7-5ADF930CD7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A43-4CC5-8CB7-5ADF930C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ВСМ е интересна</c:v>
                </c:pt>
                <c:pt idx="1">
                  <c:v>Провокира развитието на умения, насочени към решаването на комплексни ситуации</c:v>
                </c:pt>
                <c:pt idx="2">
                  <c:v>Затвърждава лекционните знания по темата</c:v>
                </c:pt>
                <c:pt idx="3">
                  <c:v>Спомага за усвояване на информация, необходима за реагиране в случай на бедствие и криза</c:v>
                </c:pt>
                <c:pt idx="4">
                  <c:v>Бихте ли използвали ВСК, като част от Вашето обучение по МБС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71</c:v>
                </c:pt>
                <c:pt idx="2">
                  <c:v>75</c:v>
                </c:pt>
                <c:pt idx="3">
                  <c:v>79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3-4CC5-8CB7-5ADF930CD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По-скоро да</c:v>
                </c:pt>
              </c:strCache>
            </c:strRef>
          </c:tx>
          <c:spPr>
            <a:solidFill>
              <a:srgbClr val="68DD6B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A43-4CC5-8CB7-5ADF930CD7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A43-4CC5-8CB7-5ADF930CD7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A43-4CC5-8CB7-5ADF930CD7FD}"/>
                </c:ext>
              </c:extLst>
            </c:dLbl>
            <c:dLbl>
              <c:idx val="3"/>
              <c:layout>
                <c:manualLayout>
                  <c:x val="9.6385542168673528E-3"/>
                  <c:y val="1.14327209875950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A43-4CC5-8CB7-5ADF930CD7FD}"/>
                </c:ext>
              </c:extLst>
            </c:dLbl>
            <c:dLbl>
              <c:idx val="4"/>
              <c:layout>
                <c:manualLayout>
                  <c:x val="6.4257028112449802E-3"/>
                  <c:y val="1.9054534979325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A43-4CC5-8CB7-5ADF930C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ВСМ е интересна</c:v>
                </c:pt>
                <c:pt idx="1">
                  <c:v>Провокира развитието на умения, насочени към решаването на комплексни ситуации</c:v>
                </c:pt>
                <c:pt idx="2">
                  <c:v>Затвърждава лекционните знания по темата</c:v>
                </c:pt>
                <c:pt idx="3">
                  <c:v>Спомага за усвояване на информация, необходима за реагиране в случай на бедствие и криза</c:v>
                </c:pt>
                <c:pt idx="4">
                  <c:v>Бихте ли използвали ВСК, като част от Вашето обучение по МБС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21</c:v>
                </c:pt>
                <c:pt idx="2">
                  <c:v>12</c:v>
                </c:pt>
                <c:pt idx="3">
                  <c:v>13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3-4CC5-8CB7-5ADF930CD7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И да и не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A43-4CC5-8CB7-5ADF930CD7FD}"/>
                </c:ext>
              </c:extLst>
            </c:dLbl>
            <c:dLbl>
              <c:idx val="2"/>
              <c:layout>
                <c:manualLayout>
                  <c:x val="1.1244979919678657E-2"/>
                  <c:y val="1.14327209875950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A43-4CC5-8CB7-5ADF930CD7FD}"/>
                </c:ext>
              </c:extLst>
            </c:dLbl>
            <c:dLbl>
              <c:idx val="3"/>
              <c:layout>
                <c:manualLayout>
                  <c:x val="1.285140562248996E-2"/>
                  <c:y val="7.62181399172996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A43-4CC5-8CB7-5ADF930CD7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A43-4CC5-8CB7-5ADF930C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ВСМ е интересна</c:v>
                </c:pt>
                <c:pt idx="1">
                  <c:v>Провокира развитието на умения, насочени към решаването на комплексни ситуации</c:v>
                </c:pt>
                <c:pt idx="2">
                  <c:v>Затвърждава лекционните знания по темата</c:v>
                </c:pt>
                <c:pt idx="3">
                  <c:v>Спомага за усвояване на информация, необходима за реагиране в случай на бедствие и криза</c:v>
                </c:pt>
                <c:pt idx="4">
                  <c:v>Бихте ли използвали ВСК, като част от Вашето обучение по МБС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3-4CC5-8CB7-5ADF930CD7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По-скоро не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ВСМ е интересна</c:v>
                </c:pt>
                <c:pt idx="1">
                  <c:v>Провокира развитието на умения, насочени към решаването на комплексни ситуации</c:v>
                </c:pt>
                <c:pt idx="2">
                  <c:v>Затвърждава лекционните знания по темата</c:v>
                </c:pt>
                <c:pt idx="3">
                  <c:v>Спомага за усвояване на информация, необходима за реагиране в случай на бедствие и криза</c:v>
                </c:pt>
                <c:pt idx="4">
                  <c:v>Бихте ли използвали ВСК, като част от Вашето обучение по МБС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A43-4CC5-8CB7-5ADF930CD7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Определено не</c:v>
                </c:pt>
              </c:strCache>
            </c:strRef>
          </c:tx>
          <c:spPr>
            <a:solidFill>
              <a:srgbClr val="00AE9D"/>
            </a:solidFill>
            <a:ln>
              <a:solidFill>
                <a:srgbClr val="004C52">
                  <a:lumMod val="75000"/>
                  <a:lumOff val="25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ВСМ е интересна</c:v>
                </c:pt>
                <c:pt idx="1">
                  <c:v>Провокира развитието на умения, насочени към решаването на комплексни ситуации</c:v>
                </c:pt>
                <c:pt idx="2">
                  <c:v>Затвърждава лекционните знания по темата</c:v>
                </c:pt>
                <c:pt idx="3">
                  <c:v>Спомага за усвояване на информация, необходима за реагиране в случай на бедствие и криза</c:v>
                </c:pt>
                <c:pt idx="4">
                  <c:v>Бихте ли използвали ВСК, като част от Вашето обучение по МБС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AA43-4CC5-8CB7-5ADF930CD7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238416"/>
        <c:axId val="577248400"/>
      </c:barChart>
      <c:catAx>
        <c:axId val="5772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7248400"/>
        <c:crosses val="autoZero"/>
        <c:auto val="1"/>
        <c:lblAlgn val="l"/>
        <c:lblOffset val="100"/>
        <c:noMultiLvlLbl val="0"/>
      </c:catAx>
      <c:valAx>
        <c:axId val="57724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238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635638617461975"/>
          <c:y val="0.81942972966683725"/>
          <c:w val="0.73764854694368021"/>
          <c:h val="6.5075054504487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70EF2-E60F-441F-9AEC-FB8C19B8788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93E0-843B-4017-AE9A-8D4D6B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63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7867" y="1013309"/>
            <a:ext cx="1219220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" y="1801467"/>
            <a:ext cx="12208100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92033" y="2655767"/>
            <a:ext cx="7608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81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9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4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8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26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5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5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55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5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06567" y="1994467"/>
            <a:ext cx="47468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238907" y="1994467"/>
            <a:ext cx="47468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11013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0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7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5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4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3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01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49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3140" y="0"/>
            <a:ext cx="6946095" cy="1311139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8033" y="3"/>
            <a:ext cx="5927192" cy="1447525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8500634" y="6327664"/>
            <a:ext cx="3398551" cy="534505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9788240" y="6356406"/>
            <a:ext cx="2428128" cy="527748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11120956" y="5605434"/>
            <a:ext cx="1091259" cy="1278748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2078701" y="-8033"/>
            <a:ext cx="5489033" cy="1259833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2847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44D890-45AC-411D-9FCB-4146A326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69FCBA-AA0C-4F8A-9D4C-A14B2016D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5D3A3F6-FCEE-4803-B9BB-E0F8A3C4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endParaRPr lang="es-ES" altLang="bg-BG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35F1918-07E3-4E4B-9452-94217227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endParaRPr lang="es-ES" altLang="bg-BG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3AC522E-3520-46D8-8A7C-6DD563B6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F07C7380-8D7C-4569-817C-C2CA10485B86}" type="slidenum">
              <a:rPr lang="es-ES" altLang="bg-BG" kern="0" smtClean="0"/>
              <a:pPr defTabSz="1219170">
                <a:buClr>
                  <a:srgbClr val="000000"/>
                </a:buClr>
              </a:pPr>
              <a:t>‹#›</a:t>
            </a:fld>
            <a:endParaRPr lang="es-ES" altLang="bg-BG" kern="0"/>
          </a:p>
        </p:txBody>
      </p:sp>
      <p:sp>
        <p:nvSpPr>
          <p:cNvPr id="7" name="Правоъгълник: със заоблени ъгли 6">
            <a:extLst>
              <a:ext uri="{FF2B5EF4-FFF2-40B4-BE49-F238E27FC236}">
                <a16:creationId xmlns:a16="http://schemas.microsoft.com/office/drawing/2014/main" id="{F1A8E456-4C81-4C7B-B7CD-03470DB4F507}"/>
              </a:ext>
            </a:extLst>
          </p:cNvPr>
          <p:cNvSpPr/>
          <p:nvPr userDrawn="1"/>
        </p:nvSpPr>
        <p:spPr>
          <a:xfrm>
            <a:off x="10668000" y="6597352"/>
            <a:ext cx="1524000" cy="260648"/>
          </a:xfrm>
          <a:prstGeom prst="roundRect">
            <a:avLst/>
          </a:prstGeom>
          <a:solidFill>
            <a:srgbClr val="66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0917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1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182200" y="2131211"/>
            <a:ext cx="9827600" cy="4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21917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44679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5844F-6C63-46F6-AD1A-AA52E0AADC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D6FDF-ABEB-4FBA-9EED-94C289532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1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Описание: Logo-Asen Zlatarov">
            <a:extLst>
              <a:ext uri="{FF2B5EF4-FFF2-40B4-BE49-F238E27FC236}">
                <a16:creationId xmlns:a16="http://schemas.microsoft.com/office/drawing/2014/main" id="{C3ADA9E4-7D65-45BD-805A-4D011CFC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33" y="2276976"/>
            <a:ext cx="758776" cy="601789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7B21480-39BC-4037-8828-4FAFEECA3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2" y="1863102"/>
            <a:ext cx="67333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 </a:t>
            </a:r>
            <a:r>
              <a:rPr lang="bg-BG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д</a:t>
            </a:r>
            <a:r>
              <a:rPr lang="bg-BG" alt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Асен Златаров” </a:t>
            </a:r>
            <a:r>
              <a:rPr lang="bg-BG" alt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Бургас </a:t>
            </a:r>
          </a:p>
          <a:p>
            <a:pPr algn="ctr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Научна и художествено</a:t>
            </a:r>
            <a:r>
              <a:rPr lang="bg-BG" alt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 дейност</a:t>
            </a:r>
            <a:r>
              <a:rPr lang="bg-BG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25AF931A-A5AA-4ED0-BD9C-A764FA3379F6}"/>
              </a:ext>
            </a:extLst>
          </p:cNvPr>
          <p:cNvSpPr/>
          <p:nvPr/>
        </p:nvSpPr>
        <p:spPr>
          <a:xfrm>
            <a:off x="8956288" y="3221564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</a:pPr>
            <a:r>
              <a:rPr lang="bg-BG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НИХ-</a:t>
            </a:r>
            <a:r>
              <a:rPr lang="en-US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bg-BG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90/2023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20004-6FF2-4EF9-89E7-945EAE001BD8}"/>
              </a:ext>
            </a:extLst>
          </p:cNvPr>
          <p:cNvSpPr/>
          <p:nvPr/>
        </p:nvSpPr>
        <p:spPr>
          <a:xfrm>
            <a:off x="1956181" y="4105481"/>
            <a:ext cx="805796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Методически инструментариум по бедствени ситуации и защита</a:t>
            </a:r>
            <a:endParaRPr lang="bg-BG" sz="28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59997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5857CD-6A54-4DE1-9D4A-15B7BD998AFD}"/>
              </a:ext>
            </a:extLst>
          </p:cNvPr>
          <p:cNvSpPr/>
          <p:nvPr/>
        </p:nvSpPr>
        <p:spPr>
          <a:xfrm>
            <a:off x="3086497" y="1376094"/>
            <a:ext cx="452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bg-BG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Списък  на  научния  колектив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05B98-B440-4CAE-9FB4-5A90253456DA}"/>
              </a:ext>
            </a:extLst>
          </p:cNvPr>
          <p:cNvSpPr/>
          <p:nvPr/>
        </p:nvSpPr>
        <p:spPr>
          <a:xfrm>
            <a:off x="1660391" y="2307452"/>
            <a:ext cx="665233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 defTabSz="4572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Ръководител</a:t>
            </a:r>
          </a:p>
          <a:p>
            <a:pPr marL="365760" lvl="0" indent="-256032" algn="just" defTabSz="4572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гл. ас. д-р Пламена Атанасова</a:t>
            </a:r>
          </a:p>
          <a:p>
            <a:pPr marL="365760" lvl="0" indent="-256032" algn="just" defTabSz="4572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bg-BG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 defTabSz="45720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Членове на екипа:	</a:t>
            </a:r>
          </a:p>
          <a:p>
            <a:pPr marL="452628" lvl="0" indent="-342900" algn="just" defTabSz="457200">
              <a:lnSpc>
                <a:spcPct val="150000"/>
              </a:lnSpc>
              <a:spcBef>
                <a:spcPts val="4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гл. ас. д-р Сабина Недкова</a:t>
            </a:r>
          </a:p>
          <a:p>
            <a:pPr marL="452628" lvl="0" indent="-342900" algn="just" defTabSz="457200">
              <a:lnSpc>
                <a:spcPct val="150000"/>
              </a:lnSpc>
              <a:spcBef>
                <a:spcPts val="4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Златомира  Попова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спец. МЕД IV курс ФН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61, МФ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defTabSz="457200">
              <a:lnSpc>
                <a:spcPct val="150000"/>
              </a:lnSpc>
              <a:spcBef>
                <a:spcPts val="4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Карина Богданова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спец. МЕД  V курс ФН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08, МФ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defTabSz="457200">
              <a:lnSpc>
                <a:spcPct val="150000"/>
              </a:lnSpc>
              <a:spcBef>
                <a:spcPts val="4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Габриела Карабойчева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спец. МЕД V курс ФН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04, МФ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algn="just" defTabSz="457200">
              <a:lnSpc>
                <a:spcPct val="150000"/>
              </a:lnSpc>
              <a:spcBef>
                <a:spcPts val="4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defRPr/>
            </a:pPr>
            <a:endParaRPr lang="bg-BG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just" defTabSz="45720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bg-BG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F160D67D-F082-43D3-A570-CDBF9835B31C}"/>
              </a:ext>
            </a:extLst>
          </p:cNvPr>
          <p:cNvSpPr/>
          <p:nvPr/>
        </p:nvSpPr>
        <p:spPr>
          <a:xfrm>
            <a:off x="1248994" y="541538"/>
            <a:ext cx="234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bg-BG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 на проекта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A60C3-7A6C-4A85-ADE8-DE0F2C6B251B}"/>
              </a:ext>
            </a:extLst>
          </p:cNvPr>
          <p:cNvSpPr/>
          <p:nvPr/>
        </p:nvSpPr>
        <p:spPr>
          <a:xfrm>
            <a:off x="748681" y="1292261"/>
            <a:ext cx="11174028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50000"/>
              </a:lnSpc>
            </a:pPr>
            <a:r>
              <a:rPr lang="bg-BG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Разработване на методически инструментариум по бедствени ситуации и защита чрез създаване на концептуално съдържание на обучителни материали визуално-ситуационни модели (ВСМ) за откриване на рискови и опасни ситуации.</a:t>
            </a:r>
            <a:endParaRPr lang="en-US" sz="2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D153C-0361-4EFA-8B15-8D59885F462E}"/>
              </a:ext>
            </a:extLst>
          </p:cNvPr>
          <p:cNvSpPr/>
          <p:nvPr/>
        </p:nvSpPr>
        <p:spPr>
          <a:xfrm>
            <a:off x="565210" y="3220161"/>
            <a:ext cx="11052699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методическите подходи и инструменти при обучението по бедствени ситуации и защита; 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концептуално съдържание на обучителни материали - визуално-ситуационни модели за откриване на рискови и опасни ситуации;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Художествено създаване на ВСМ;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методическия инструментариум, сред студенти и получаване на обратна връзка за полезността и приложимостта им.</a:t>
            </a:r>
          </a:p>
        </p:txBody>
      </p:sp>
      <p:sp>
        <p:nvSpPr>
          <p:cNvPr id="5" name="Правоъгълник 1">
            <a:extLst>
              <a:ext uri="{FF2B5EF4-FFF2-40B4-BE49-F238E27FC236}">
                <a16:creationId xmlns:a16="http://schemas.microsoft.com/office/drawing/2014/main" id="{34E07952-50AD-4FF5-B96E-199E1CF33318}"/>
              </a:ext>
            </a:extLst>
          </p:cNvPr>
          <p:cNvSpPr/>
          <p:nvPr/>
        </p:nvSpPr>
        <p:spPr>
          <a:xfrm>
            <a:off x="1137888" y="2824608"/>
            <a:ext cx="1067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bg-BG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555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D1DBA6-FD21-41C8-B23A-FB99A34DB04B}"/>
              </a:ext>
            </a:extLst>
          </p:cNvPr>
          <p:cNvSpPr/>
          <p:nvPr/>
        </p:nvSpPr>
        <p:spPr>
          <a:xfrm>
            <a:off x="781504" y="1219955"/>
            <a:ext cx="10955045" cy="587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bg-BG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Създадени 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десет визуално-ситуационни модела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черно-бели картини, по теми:</a:t>
            </a:r>
          </a:p>
          <a:p>
            <a:pPr indent="228600" algn="just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Земетресение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Наводнение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Йонизиращи лъчения и биологично действие на радиацията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Дезактивация на храни от Радиоактивно замърсяване след авария в АЕЦ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Пожари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Пожарогасителни средства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Евакуация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Първа помощ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Опасни и вредни фактори на работната среда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SzPct val="105000"/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 и Амоняк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Clr>
                <a:srgbClr val="004C52">
                  <a:lumMod val="75000"/>
                  <a:lumOff val="25000"/>
                </a:srgbClr>
              </a:buClr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4C52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E8BC0-F328-46B4-90BF-0621CA1D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1" y="0"/>
            <a:ext cx="9331847" cy="60545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5F5CA7-4D13-439E-A839-216C7A6737A0}"/>
              </a:ext>
            </a:extLst>
          </p:cNvPr>
          <p:cNvSpPr/>
          <p:nvPr/>
        </p:nvSpPr>
        <p:spPr>
          <a:xfrm>
            <a:off x="4319060" y="6186650"/>
            <a:ext cx="380245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ВСМ на тема „Земетресение“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5" y="5216501"/>
            <a:ext cx="11014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Визуално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ситуационните модели, са насочени към разбиране и осмисляне на получените знания, така че, използването на информацията по взимане на адекватно решение в дадена бедствена ситуация, да става лесно, независимо от стресовите фактори, които присъстват винаги в условия на опасност и несигурност.  Усилията са фокусирани върху превенцията и получаването на необходими знания и умения, преди случването на бедствието, като един от най-успешните начини за управление на риска.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312DB4-8173-4ED4-A43C-6610C1495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541694"/>
              </p:ext>
            </p:extLst>
          </p:nvPr>
        </p:nvGraphicFramePr>
        <p:xfrm>
          <a:off x="7934323" y="1268369"/>
          <a:ext cx="5381625" cy="322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DCDEB6-E94F-43F1-8E42-A37722249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516"/>
              </p:ext>
            </p:extLst>
          </p:nvPr>
        </p:nvGraphicFramePr>
        <p:xfrm>
          <a:off x="235530" y="1440874"/>
          <a:ext cx="7905750" cy="408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116043" y="3989718"/>
            <a:ext cx="609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07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от следните етапи на активното учене </a:t>
            </a:r>
            <a:endParaRPr lang="ru-RU" sz="1200" dirty="0" smtClean="0">
              <a:solidFill>
                <a:srgbClr val="0007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7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провокира </a:t>
            </a:r>
            <a:r>
              <a:rPr lang="ru-RU" sz="1200" dirty="0">
                <a:solidFill>
                  <a:srgbClr val="0007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най-вече</a:t>
            </a:r>
            <a:endParaRPr lang="en-US" sz="1200" dirty="0">
              <a:solidFill>
                <a:srgbClr val="0007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608737B6-AA55-4336-94FE-C6676A9595E9}"/>
              </a:ext>
            </a:extLst>
          </p:cNvPr>
          <p:cNvSpPr/>
          <p:nvPr/>
        </p:nvSpPr>
        <p:spPr>
          <a:xfrm>
            <a:off x="1227565" y="1774255"/>
            <a:ext cx="193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Публикации</a:t>
            </a:r>
            <a:endParaRPr kumimoji="0" lang="bg-BG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D1516-482F-4AAD-AADB-A1CF13A5DD9A}"/>
              </a:ext>
            </a:extLst>
          </p:cNvPr>
          <p:cNvSpPr/>
          <p:nvPr/>
        </p:nvSpPr>
        <p:spPr>
          <a:xfrm>
            <a:off x="804909" y="2534980"/>
            <a:ext cx="10582182" cy="247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735" algn="just">
              <a:lnSpc>
                <a:spcPct val="150000"/>
              </a:lnSpc>
              <a:spcAft>
                <a:spcPts val="1000"/>
              </a:spcAft>
              <a:buSzPts val="1200"/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1. S. Nedkova, P. Atanasova,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people's behavior during a natural disaster earthquake, Industrial technologies, ISSN 1314-9911, Vol. 10 (1), (2023), p. 7-11</a:t>
            </a:r>
          </a:p>
          <a:p>
            <a:pPr marR="165735" algn="just">
              <a:lnSpc>
                <a:spcPct val="150000"/>
              </a:lnSpc>
              <a:spcAft>
                <a:spcPts val="1000"/>
              </a:spcAft>
              <a:buSzPts val="1200"/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bg-BG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Atanasova, S. Nedkova, 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and application of visualization situation models as part of a methodological toolkit for disaster situations and protection, Annual of Assen Zlatarov University, Burgas, Bulgaria,</a:t>
            </a:r>
            <a:r>
              <a:rPr lang="bg-BG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  <a:r>
              <a:rPr lang="bg-BG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press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6269DE-7D93-4D7D-AA19-8E9A95C32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21506"/>
              </p:ext>
            </p:extLst>
          </p:nvPr>
        </p:nvGraphicFramePr>
        <p:xfrm>
          <a:off x="3250324" y="1078881"/>
          <a:ext cx="5141227" cy="5537852"/>
        </p:xfrm>
        <a:graphic>
          <a:graphicData uri="http://schemas.openxmlformats.org/drawingml/2006/table">
            <a:tbl>
              <a:tblPr/>
              <a:tblGrid>
                <a:gridCol w="591860">
                  <a:extLst>
                    <a:ext uri="{9D8B030D-6E8A-4147-A177-3AD203B41FA5}">
                      <a16:colId xmlns:a16="http://schemas.microsoft.com/office/drawing/2014/main" val="2750614513"/>
                    </a:ext>
                  </a:extLst>
                </a:gridCol>
                <a:gridCol w="3816168">
                  <a:extLst>
                    <a:ext uri="{9D8B030D-6E8A-4147-A177-3AD203B41FA5}">
                      <a16:colId xmlns:a16="http://schemas.microsoft.com/office/drawing/2014/main" val="291413394"/>
                    </a:ext>
                  </a:extLst>
                </a:gridCol>
                <a:gridCol w="733199">
                  <a:extLst>
                    <a:ext uri="{9D8B030D-6E8A-4147-A177-3AD203B41FA5}">
                      <a16:colId xmlns:a16="http://schemas.microsoft.com/office/drawing/2014/main" val="1860590837"/>
                    </a:ext>
                  </a:extLst>
                </a:gridCol>
              </a:tblGrid>
              <a:tr h="3899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Златаров”     </a:t>
                      </a:r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Научно-изследователска и художествено творческа дейност                                                                                                 Финансов отчет на договор НИХ - 490/2023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947792"/>
                  </a:ext>
                </a:extLst>
              </a:tr>
              <a:tr h="323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 инструментариум по бедствени ситуации и защита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62835"/>
                  </a:ext>
                </a:extLst>
              </a:tr>
              <a:tr h="53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 средства: 2200,00 лв                                                     </a:t>
                      </a:r>
                    </a:p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Изразходени средства: 2200,00 лв                                                           Ръководител: гл. ас. д-р Пламена Атанасова                                                              Срок на проекта: 1 годинa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11692"/>
                  </a:ext>
                </a:extLst>
              </a:tr>
              <a:tr h="269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bg-BG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bg-BG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61888"/>
                  </a:ext>
                </a:extLst>
              </a:tr>
              <a:tr h="1460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Към перо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Дълготрайни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материални активи”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77442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64008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399478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Към перо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„Други материали и активи” 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907448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24226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47824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Към перо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„Програмнии продукти и литература”: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97924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59178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50118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Към перо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„Външни услуги”: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25831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Изработка на десет визуално-ситуационни модели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736286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Копирни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233364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864343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Към перо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„Такси правоучастия”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97381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757159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33247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Към перо </a:t>
                      </a:r>
                      <a:r>
                        <a:rPr lang="bg-BG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„Командировки”:</a:t>
                      </a:r>
                      <a:endParaRPr lang="bg-BG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78335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157068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614046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Към перо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„Заплащане на възнаграждения”: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439228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 на членовете на екипа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871688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521606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Към перо </a:t>
                      </a:r>
                      <a:r>
                        <a:rPr lang="bg-BG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„Рецензенти”:</a:t>
                      </a:r>
                      <a:endParaRPr lang="bg-BG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049821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 на рецензенти по отчета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49374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607633"/>
                  </a:ext>
                </a:extLst>
              </a:tr>
              <a:tr h="13452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Към перо 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„Административно/финансово-</a:t>
                      </a:r>
                      <a:r>
                        <a:rPr lang="ru-RU" sz="9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счетоводно</a:t>
                      </a:r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обслужване”: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78058"/>
                  </a:ext>
                </a:extLst>
              </a:tr>
              <a:tr h="134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от стойността на договора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867486"/>
                  </a:ext>
                </a:extLst>
              </a:tr>
              <a:tr h="13452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87012"/>
                  </a:ext>
                </a:extLst>
              </a:tr>
              <a:tr h="14947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извършени разходи по проекта: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770185"/>
                  </a:ext>
                </a:extLst>
              </a:tr>
            </a:tbl>
          </a:graphicData>
        </a:graphic>
      </p:graphicFrame>
      <p:pic>
        <p:nvPicPr>
          <p:cNvPr id="3" name="Picture 2" descr="Logo-Asen Zlatarov">
            <a:extLst>
              <a:ext uri="{FF2B5EF4-FFF2-40B4-BE49-F238E27FC236}">
                <a16:creationId xmlns:a16="http://schemas.microsoft.com/office/drawing/2014/main" id="{818FED32-0AD0-4F66-925A-B1086A78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24" y="1078881"/>
            <a:ext cx="545222" cy="35439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1">
            <a:extLst>
              <a:ext uri="{FF2B5EF4-FFF2-40B4-BE49-F238E27FC236}">
                <a16:creationId xmlns:a16="http://schemas.microsoft.com/office/drawing/2014/main" id="{F89970BD-5EE2-4B3A-B573-FD69CB0FDE66}"/>
              </a:ext>
            </a:extLst>
          </p:cNvPr>
          <p:cNvSpPr/>
          <p:nvPr/>
        </p:nvSpPr>
        <p:spPr>
          <a:xfrm>
            <a:off x="385418" y="328141"/>
            <a:ext cx="4035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Финансов отчет на проекта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03057F-EECA-4C27-9B84-D3A69CE2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194" y="2847880"/>
            <a:ext cx="9099611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за вниманието!</a:t>
            </a:r>
            <a:endParaRPr lang="bg-BG" sz="4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623</Words>
  <Application>Microsoft Office PowerPoint</Application>
  <PresentationFormat>Widescreen</PresentationFormat>
  <Paragraphs>128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Karla</vt:lpstr>
      <vt:lpstr>Raleway</vt:lpstr>
      <vt:lpstr>Times New Roman</vt:lpstr>
      <vt:lpstr>Wingdings</vt:lpstr>
      <vt:lpstr>Escalus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Plamena</dc:creator>
  <cp:lastModifiedBy>Plamena</cp:lastModifiedBy>
  <cp:revision>33</cp:revision>
  <dcterms:created xsi:type="dcterms:W3CDTF">2023-12-06T20:52:25Z</dcterms:created>
  <dcterms:modified xsi:type="dcterms:W3CDTF">2023-12-13T18:51:22Z</dcterms:modified>
</cp:coreProperties>
</file>