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46" r:id="rId3"/>
    <p:sldId id="352" r:id="rId4"/>
    <p:sldId id="347" r:id="rId5"/>
    <p:sldId id="348" r:id="rId6"/>
    <p:sldId id="356" r:id="rId7"/>
    <p:sldId id="360" r:id="rId8"/>
    <p:sldId id="358" r:id="rId9"/>
    <p:sldId id="359" r:id="rId10"/>
    <p:sldId id="350" r:id="rId11"/>
    <p:sldId id="354" r:id="rId12"/>
    <p:sldId id="351" r:id="rId13"/>
    <p:sldId id="355" r:id="rId14"/>
    <p:sldId id="353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2883" autoAdjust="0"/>
  </p:normalViewPr>
  <p:slideViewPr>
    <p:cSldViewPr>
      <p:cViewPr varScale="1">
        <p:scale>
          <a:sx n="82" d="100"/>
          <a:sy n="82" d="100"/>
        </p:scale>
        <p:origin x="144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4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0615F-7C75-4672-A609-700F8F6FE34F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977B5-D281-4FFE-91F7-37EC3B0B1A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828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440F-0280-4427-961D-E8FC475A4C1F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8E21-6B7E-416E-AC6B-742A14FFC1F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42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1B70D-4B88-4B1F-B8A6-A0321F9138A1}" type="datetime1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1942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C73A-08DE-4411-851A-4714948321CE}" type="datetime1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062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6377-8249-4E02-9C7F-7CDD041BA6CE}" type="datetime1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805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232697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59832" y="6357441"/>
            <a:ext cx="2895600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7272" y="6549876"/>
            <a:ext cx="764644" cy="345380"/>
          </a:xfrm>
        </p:spPr>
        <p:txBody>
          <a:bodyPr/>
          <a:lstStyle>
            <a:lvl1pPr>
              <a:defRPr sz="17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D81906E-3A95-4C57-9A73-8E61E61F2C87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820" y="6499466"/>
            <a:ext cx="908568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Научен </a:t>
            </a:r>
            <a:r>
              <a:rPr lang="ru-RU" sz="1700" b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колоквиум</a:t>
            </a:r>
            <a:r>
              <a:rPr lang="ru-RU" sz="17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 ФМ,</a:t>
            </a:r>
            <a:r>
              <a:rPr lang="ru-RU" sz="1700" b="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14.12.2024г. Корпус </a:t>
            </a:r>
            <a:r>
              <a:rPr lang="ru-RU" sz="1700" b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медицински</a:t>
            </a:r>
            <a:r>
              <a:rPr lang="ru-RU" sz="17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науки</a:t>
            </a:r>
            <a:endParaRPr lang="bg-BG" sz="17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62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DAFA-2083-4CE9-8373-AA1AF9D2AA41}" type="datetime1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619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E06B-C234-4F7E-8ADC-9AE1D679EB21}" type="datetime1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34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214B-F6F2-42F6-81E1-0232D0903CB2}" type="datetime1">
              <a:rPr lang="bg-BG" smtClean="0"/>
              <a:t>10.12.2024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53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D2CFE-74A7-411F-9A64-DEA89EE30322}" type="datetime1">
              <a:rPr lang="bg-BG" smtClean="0"/>
              <a:t>10.12.2024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65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A3A7-B630-4505-BB52-554C5D88CCAF}" type="datetime1">
              <a:rPr lang="bg-BG" smtClean="0"/>
              <a:t>10.12.2024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119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6C4F-BAC7-4A22-B98D-D4A8065F6941}" type="datetime1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44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B083-044B-43EC-9E74-2C1CC7171445}" type="datetime1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082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07288" cy="821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2281"/>
            <a:ext cx="8507288" cy="5299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0688" y="-37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462A-1C8A-41DC-A9E5-B06DF0A24A58}" type="datetime1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87688" y="-37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16688" y="-37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1906E-3A95-4C57-9A73-8E61E61F2C87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H="1" flipV="1">
            <a:off x="-36512" y="-3755"/>
            <a:ext cx="9289032" cy="212301"/>
          </a:xfrm>
          <a:prstGeom prst="roundRect">
            <a:avLst/>
          </a:prstGeom>
          <a:solidFill>
            <a:srgbClr val="0070C0"/>
          </a:solidFill>
          <a:ln w="9525">
            <a:solidFill>
              <a:srgbClr val="A5C4E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 userDrawn="1"/>
        </p:nvSpPr>
        <p:spPr bwMode="auto">
          <a:xfrm flipH="1" flipV="1">
            <a:off x="-36512" y="116632"/>
            <a:ext cx="9289032" cy="141855"/>
          </a:xfrm>
          <a:prstGeom prst="roundRect">
            <a:avLst/>
          </a:prstGeom>
          <a:solidFill>
            <a:srgbClr val="00206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/>
          </p:cNvSpPr>
          <p:nvPr userDrawn="1"/>
        </p:nvSpPr>
        <p:spPr bwMode="auto">
          <a:xfrm flipH="1" flipV="1">
            <a:off x="0" y="6381328"/>
            <a:ext cx="9252520" cy="476672"/>
          </a:xfrm>
          <a:prstGeom prst="roundRect">
            <a:avLst/>
          </a:prstGeom>
          <a:solidFill>
            <a:srgbClr val="00206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7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3446" y="1340768"/>
            <a:ext cx="8424936" cy="309634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НИХ-489/2023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Изследване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приложение на 3D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технологиите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медицината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Междинен отчет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-49360" y="183383"/>
            <a:ext cx="9301880" cy="142160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Научен </a:t>
            </a:r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колоквиум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на ФОЗЗГ, МФ и МК, 14.12.2023г. Корпус </a:t>
            </a:r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медицински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науки</a:t>
            </a:r>
          </a:p>
        </p:txBody>
      </p:sp>
      <p:sp>
        <p:nvSpPr>
          <p:cNvPr id="4" name="Rectangle 3"/>
          <p:cNvSpPr/>
          <p:nvPr/>
        </p:nvSpPr>
        <p:spPr>
          <a:xfrm>
            <a:off x="2123728" y="393829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bg-B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1</a:t>
            </a:fld>
            <a:endParaRPr lang="bg-BG"/>
          </a:p>
        </p:txBody>
      </p:sp>
      <p:sp>
        <p:nvSpPr>
          <p:cNvPr id="9" name="Subtitle 1"/>
          <p:cNvSpPr txBox="1">
            <a:spLocks/>
          </p:cNvSpPr>
          <p:nvPr/>
        </p:nvSpPr>
        <p:spPr>
          <a:xfrm>
            <a:off x="-157880" y="4581128"/>
            <a:ext cx="9301880" cy="1421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Научни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приоритети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 </a:t>
            </a: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7. Медицина 4. </a:t>
            </a:r>
            <a:r>
              <a:rPr lang="ru-RU" sz="2800" b="1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Математическо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моделиране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и </a:t>
            </a:r>
            <a:r>
              <a:rPr lang="ru-RU" sz="2800" b="1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компютърни</a:t>
            </a: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симулации</a:t>
            </a:r>
            <a:endParaRPr lang="ru-RU" sz="28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endParaRPr lang="ru-RU" sz="28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6679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07288" cy="1080120"/>
          </a:xfrm>
        </p:spPr>
        <p:txBody>
          <a:bodyPr>
            <a:noAutofit/>
          </a:bodyPr>
          <a:lstStyle/>
          <a:p>
            <a:r>
              <a:rPr lang="bg-BG" dirty="0"/>
              <a:t>4</a:t>
            </a:r>
            <a:r>
              <a:rPr lang="en-US" dirty="0"/>
              <a:t>. </a:t>
            </a:r>
            <a:r>
              <a:rPr lang="bg-BG" dirty="0"/>
              <a:t>Финансов </a:t>
            </a:r>
            <a:br>
              <a:rPr lang="bg-BG" dirty="0"/>
            </a:br>
            <a:r>
              <a:rPr lang="bg-BG" dirty="0"/>
              <a:t>отчет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10</a:t>
            </a:fld>
            <a:endParaRPr lang="bg-BG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330526E-3E3C-4972-AF06-37F1782ABA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9952" y="260648"/>
            <a:ext cx="4436470" cy="611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2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07288" cy="144016"/>
          </a:xfrm>
        </p:spPr>
        <p:txBody>
          <a:bodyPr>
            <a:normAutofit fontScale="90000"/>
          </a:bodyPr>
          <a:lstStyle/>
          <a:p>
            <a:r>
              <a:rPr lang="bg-BG" dirty="0"/>
              <a:t>5</a:t>
            </a:r>
            <a:r>
              <a:rPr lang="en-US" dirty="0"/>
              <a:t>. </a:t>
            </a:r>
            <a:r>
              <a:rPr lang="bg-BG" dirty="0"/>
              <a:t>Публикации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11</a:t>
            </a:fld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" y="692696"/>
            <a:ext cx="9030478" cy="55207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700" b="1" dirty="0"/>
              <a:t>1) Публикации и </a:t>
            </a:r>
            <a:r>
              <a:rPr lang="ru-RU" sz="1700" b="1" dirty="0" err="1"/>
              <a:t>доклади</a:t>
            </a:r>
            <a:r>
              <a:rPr lang="ru-RU" sz="1700" b="1" dirty="0"/>
              <a:t> в </a:t>
            </a:r>
            <a:r>
              <a:rPr lang="ru-RU" sz="1700" b="1" dirty="0" err="1"/>
              <a:t>Scopus</a:t>
            </a:r>
            <a:r>
              <a:rPr lang="ru-RU" sz="1700" b="1" dirty="0"/>
              <a:t>/</a:t>
            </a:r>
            <a:r>
              <a:rPr lang="en-US" sz="1700" b="1" dirty="0"/>
              <a:t>Web of Science: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1. N. </a:t>
            </a:r>
            <a:r>
              <a:rPr lang="en-US" sz="1700" dirty="0" err="1"/>
              <a:t>Mirinchev</a:t>
            </a:r>
            <a:r>
              <a:rPr lang="en-US" sz="1700" dirty="0"/>
              <a:t>, Z. </a:t>
            </a:r>
            <a:r>
              <a:rPr lang="en-US" sz="1700" dirty="0" err="1"/>
              <a:t>Cholakova</a:t>
            </a:r>
            <a:r>
              <a:rPr lang="en-US" sz="1700" dirty="0"/>
              <a:t>, H. </a:t>
            </a:r>
            <a:r>
              <a:rPr lang="en-US" sz="1700" dirty="0" err="1"/>
              <a:t>Bozov</a:t>
            </a:r>
            <a:r>
              <a:rPr lang="en-US" sz="1700" dirty="0"/>
              <a:t>, E. </a:t>
            </a:r>
            <a:r>
              <a:rPr lang="en-US" sz="1700" dirty="0" err="1"/>
              <a:t>Sotirova</a:t>
            </a:r>
            <a:r>
              <a:rPr lang="en-US" sz="1700" dirty="0"/>
              <a:t>, Intuitionistic Fuzzy Multicriteria Decision Making in low urinary tract symptoms, IWIFSGN'2023, Twenty First International Workshop on Intuitionistic Fuzzy Sets and Generalized Nets, Warsaw, Poland, October 20, 2023, </a:t>
            </a:r>
            <a:r>
              <a:rPr lang="en-US" sz="1700" dirty="0">
                <a:solidFill>
                  <a:srgbClr val="FF0000"/>
                </a:solidFill>
              </a:rPr>
              <a:t>Lecture Notes in Networks and Systems, Springer, Cham. Q4 </a:t>
            </a:r>
            <a:r>
              <a:rPr lang="en-US" sz="1700" dirty="0"/>
              <a:t>(in press)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2. Z. </a:t>
            </a:r>
            <a:r>
              <a:rPr lang="en-US" sz="1700" dirty="0" err="1"/>
              <a:t>Mirincheva</a:t>
            </a:r>
            <a:r>
              <a:rPr lang="en-US" sz="1700" dirty="0"/>
              <a:t>, I. Popov, G. </a:t>
            </a:r>
            <a:r>
              <a:rPr lang="en-US" sz="1700" dirty="0" err="1"/>
              <a:t>Bozova</a:t>
            </a:r>
            <a:r>
              <a:rPr lang="en-US" sz="1700" dirty="0"/>
              <a:t>, S. </a:t>
            </a:r>
            <a:r>
              <a:rPr lang="en-US" sz="1700" dirty="0" err="1"/>
              <a:t>Sotirov</a:t>
            </a:r>
            <a:r>
              <a:rPr lang="en-US" sz="1700" dirty="0"/>
              <a:t>, Deep neural network-based fuzzy </a:t>
            </a:r>
            <a:r>
              <a:rPr lang="en-US" sz="1700" dirty="0" err="1"/>
              <a:t>assessement</a:t>
            </a:r>
            <a:r>
              <a:rPr lang="en-US" sz="1700" dirty="0"/>
              <a:t> prediction for acute uncomplicated cystitis, IWIFSGN'2023, Twenty First International Workshop on Intuitionistic Fuzzy Sets and Generalized Nets, </a:t>
            </a:r>
            <a:r>
              <a:rPr lang="en-US" sz="1700" dirty="0" err="1"/>
              <a:t>Warsaw,Poland</a:t>
            </a:r>
            <a:r>
              <a:rPr lang="en-US" sz="1700" dirty="0"/>
              <a:t>, October 20, 2023</a:t>
            </a:r>
            <a:r>
              <a:rPr lang="en-US" sz="1700" dirty="0">
                <a:solidFill>
                  <a:srgbClr val="FF0000"/>
                </a:solidFill>
              </a:rPr>
              <a:t> Lecture Notes in Networks and Systems, Springer, Cham. Q4 </a:t>
            </a:r>
            <a:r>
              <a:rPr lang="en-US" sz="1700" dirty="0"/>
              <a:t>(in press)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3. </a:t>
            </a:r>
            <a:r>
              <a:rPr lang="en-US" sz="1700" dirty="0" err="1"/>
              <a:t>Kralev</a:t>
            </a:r>
            <a:r>
              <a:rPr lang="en-US" sz="1700" dirty="0"/>
              <a:t>, K., </a:t>
            </a:r>
            <a:r>
              <a:rPr lang="en-US" sz="1700" dirty="0" err="1"/>
              <a:t>Mirincheva</a:t>
            </a:r>
            <a:r>
              <a:rPr lang="en-US" sz="1700" dirty="0"/>
              <a:t>, Z., </a:t>
            </a:r>
            <a:r>
              <a:rPr lang="en-US" sz="1700" dirty="0" err="1"/>
              <a:t>Sotirov</a:t>
            </a:r>
            <a:r>
              <a:rPr lang="en-US" sz="1700" dirty="0"/>
              <a:t>, S. (2024). Hybrid Convolutional Neural Network with Intuitionistic Fuzzy Estimations for Detection of Kidney Damage in Patients with Diabetes Mellitus. In: </a:t>
            </a:r>
            <a:r>
              <a:rPr lang="en-US" sz="1700" dirty="0" err="1"/>
              <a:t>Kahraman</a:t>
            </a:r>
            <a:r>
              <a:rPr lang="en-US" sz="1700" dirty="0"/>
              <a:t>, C., </a:t>
            </a:r>
            <a:r>
              <a:rPr lang="en-US" sz="1700" dirty="0" err="1"/>
              <a:t>Cevik</a:t>
            </a:r>
            <a:r>
              <a:rPr lang="en-US" sz="1700" dirty="0"/>
              <a:t> </a:t>
            </a:r>
            <a:r>
              <a:rPr lang="en-US" sz="1700" dirty="0" err="1"/>
              <a:t>Onar</a:t>
            </a:r>
            <a:r>
              <a:rPr lang="en-US" sz="1700" dirty="0"/>
              <a:t>, S., </a:t>
            </a:r>
            <a:r>
              <a:rPr lang="en-US" sz="1700" dirty="0" err="1"/>
              <a:t>Cebi</a:t>
            </a:r>
            <a:r>
              <a:rPr lang="en-US" sz="1700" dirty="0"/>
              <a:t>, S., </a:t>
            </a:r>
            <a:r>
              <a:rPr lang="en-US" sz="1700" dirty="0" err="1"/>
              <a:t>Oztaysi</a:t>
            </a:r>
            <a:r>
              <a:rPr lang="en-US" sz="1700" dirty="0"/>
              <a:t>, B., </a:t>
            </a:r>
            <a:r>
              <a:rPr lang="en-US" sz="1700" dirty="0" err="1"/>
              <a:t>Tolga</a:t>
            </a:r>
            <a:r>
              <a:rPr lang="en-US" sz="1700" dirty="0"/>
              <a:t>, A.C., </a:t>
            </a:r>
            <a:r>
              <a:rPr lang="en-US" sz="1700" dirty="0" err="1"/>
              <a:t>Ucal</a:t>
            </a:r>
            <a:r>
              <a:rPr lang="en-US" sz="1700" dirty="0"/>
              <a:t> Sari, I. (eds) Intelligent and Fuzzy Systems. INFUS 2024</a:t>
            </a:r>
            <a:r>
              <a:rPr lang="en-US" sz="1700" dirty="0">
                <a:solidFill>
                  <a:srgbClr val="FF0000"/>
                </a:solidFill>
              </a:rPr>
              <a:t>. Lecture Notes in Networks and Systems, vol 1088. Springer, Cham. https://doi.org/10.1007/978-3-031-70018-7_55, SJR=0,171; Q4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4. </a:t>
            </a:r>
            <a:r>
              <a:rPr lang="en-US" sz="1700" dirty="0" err="1"/>
              <a:t>Kralev</a:t>
            </a:r>
            <a:r>
              <a:rPr lang="en-US" sz="1700" dirty="0"/>
              <a:t>, K., </a:t>
            </a:r>
            <a:r>
              <a:rPr lang="en-US" sz="1700" dirty="0" err="1"/>
              <a:t>Mirinchev</a:t>
            </a:r>
            <a:r>
              <a:rPr lang="en-US" sz="1700" dirty="0"/>
              <a:t>, N., </a:t>
            </a:r>
            <a:r>
              <a:rPr lang="en-US" sz="1700" dirty="0" err="1"/>
              <a:t>Sotirov</a:t>
            </a:r>
            <a:r>
              <a:rPr lang="en-US" sz="1700" dirty="0"/>
              <a:t>, S., </a:t>
            </a:r>
            <a:r>
              <a:rPr lang="en-US" sz="1700" dirty="0" err="1"/>
              <a:t>Sotirova</a:t>
            </a:r>
            <a:r>
              <a:rPr lang="en-US" sz="1700" dirty="0"/>
              <a:t>, E., </a:t>
            </a:r>
            <a:r>
              <a:rPr lang="en-US" sz="1700" dirty="0" err="1"/>
              <a:t>Cholakova</a:t>
            </a:r>
            <a:r>
              <a:rPr lang="en-US" sz="1700" dirty="0"/>
              <a:t>, Z. (2024). A Modular Deep Convolutional Neural Network for </a:t>
            </a:r>
            <a:r>
              <a:rPr lang="en-US" sz="1700" dirty="0" err="1"/>
              <a:t>Imroving</a:t>
            </a:r>
            <a:r>
              <a:rPr lang="en-US" sz="1700" dirty="0"/>
              <a:t> Accuracy in Prostate Biopsies. In: </a:t>
            </a:r>
            <a:r>
              <a:rPr lang="en-US" sz="1700" dirty="0" err="1"/>
              <a:t>Kahraman</a:t>
            </a:r>
            <a:r>
              <a:rPr lang="en-US" sz="1700" dirty="0"/>
              <a:t>, C., </a:t>
            </a:r>
            <a:r>
              <a:rPr lang="en-US" sz="1700" dirty="0" err="1"/>
              <a:t>Cevik</a:t>
            </a:r>
            <a:r>
              <a:rPr lang="en-US" sz="1700" dirty="0"/>
              <a:t> </a:t>
            </a:r>
            <a:r>
              <a:rPr lang="en-US" sz="1700" dirty="0" err="1"/>
              <a:t>Onar</a:t>
            </a:r>
            <a:r>
              <a:rPr lang="en-US" sz="1700" dirty="0"/>
              <a:t>, S., </a:t>
            </a:r>
            <a:r>
              <a:rPr lang="en-US" sz="1700" dirty="0" err="1"/>
              <a:t>Cebi</a:t>
            </a:r>
            <a:r>
              <a:rPr lang="en-US" sz="1700" dirty="0"/>
              <a:t>, S., </a:t>
            </a:r>
            <a:r>
              <a:rPr lang="en-US" sz="1700" dirty="0" err="1"/>
              <a:t>Oztaysi</a:t>
            </a:r>
            <a:r>
              <a:rPr lang="en-US" sz="1700" dirty="0"/>
              <a:t>, B., </a:t>
            </a:r>
            <a:r>
              <a:rPr lang="en-US" sz="1700" dirty="0" err="1"/>
              <a:t>Tolga</a:t>
            </a:r>
            <a:r>
              <a:rPr lang="en-US" sz="1700" dirty="0"/>
              <a:t>, A.C., </a:t>
            </a:r>
            <a:r>
              <a:rPr lang="en-US" sz="1700" dirty="0" err="1"/>
              <a:t>Ucal</a:t>
            </a:r>
            <a:r>
              <a:rPr lang="en-US" sz="1700" dirty="0"/>
              <a:t> Sari, I. (eds) Intelligent and Fuzzy Systems. INFUS 2024. </a:t>
            </a:r>
            <a:r>
              <a:rPr lang="en-US" sz="1700" dirty="0">
                <a:solidFill>
                  <a:srgbClr val="FF0000"/>
                </a:solidFill>
              </a:rPr>
              <a:t>Lecture Notes in Networks and Systems, vol 1088. Springer, Cham. https://doi.org/10.1007/978-3-031-70018-7_33 SJR=0,171; Q4</a:t>
            </a:r>
          </a:p>
          <a:p>
            <a:pPr marL="0" indent="0">
              <a:spcBef>
                <a:spcPts val="0"/>
              </a:spcBef>
              <a:buNone/>
            </a:pPr>
            <a:endParaRPr lang="bg-BG" sz="1700" dirty="0"/>
          </a:p>
        </p:txBody>
      </p:sp>
    </p:spTree>
    <p:extLst>
      <p:ext uri="{BB962C8B-B14F-4D97-AF65-F5344CB8AC3E}">
        <p14:creationId xmlns:p14="http://schemas.microsoft.com/office/powerpoint/2010/main" val="1699245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07288" cy="144016"/>
          </a:xfrm>
        </p:spPr>
        <p:txBody>
          <a:bodyPr>
            <a:normAutofit fontScale="90000"/>
          </a:bodyPr>
          <a:lstStyle/>
          <a:p>
            <a:r>
              <a:rPr lang="bg-BG" dirty="0"/>
              <a:t>5</a:t>
            </a:r>
            <a:r>
              <a:rPr lang="en-US" dirty="0"/>
              <a:t>. </a:t>
            </a:r>
            <a:r>
              <a:rPr lang="bg-BG" dirty="0"/>
              <a:t>Публикации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12</a:t>
            </a:fld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" y="692696"/>
            <a:ext cx="9030478" cy="552072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700" b="1" dirty="0"/>
              <a:t>2) Публикации и </a:t>
            </a:r>
            <a:r>
              <a:rPr lang="ru-RU" sz="1700" b="1" dirty="0" err="1"/>
              <a:t>доклади</a:t>
            </a:r>
            <a:r>
              <a:rPr lang="ru-RU" sz="1700" b="1" dirty="0"/>
              <a:t>, </a:t>
            </a:r>
            <a:r>
              <a:rPr lang="ru-RU" sz="1700" b="1" dirty="0" err="1"/>
              <a:t>публикувани</a:t>
            </a:r>
            <a:r>
              <a:rPr lang="ru-RU" sz="1700" b="1" dirty="0"/>
              <a:t> в </a:t>
            </a:r>
            <a:r>
              <a:rPr lang="ru-RU" sz="1700" b="1" dirty="0" err="1"/>
              <a:t>нереферирани</a:t>
            </a:r>
            <a:r>
              <a:rPr lang="ru-RU" sz="1700" b="1" dirty="0"/>
              <a:t> списания с научно </a:t>
            </a:r>
            <a:r>
              <a:rPr lang="ru-RU" sz="1700" b="1" dirty="0" err="1"/>
              <a:t>рецензиране</a:t>
            </a:r>
            <a:r>
              <a:rPr lang="ru-RU" sz="1700" b="1" dirty="0"/>
              <a:t> или </a:t>
            </a:r>
            <a:r>
              <a:rPr lang="ru-RU" sz="1700" b="1" dirty="0" err="1"/>
              <a:t>публикувани</a:t>
            </a:r>
            <a:r>
              <a:rPr lang="ru-RU" sz="1700" b="1" dirty="0"/>
              <a:t> в </a:t>
            </a:r>
            <a:r>
              <a:rPr lang="ru-RU" sz="1700" b="1" dirty="0" err="1"/>
              <a:t>редактирани</a:t>
            </a:r>
            <a:r>
              <a:rPr lang="ru-RU" sz="1700" b="1" dirty="0"/>
              <a:t> </a:t>
            </a:r>
            <a:r>
              <a:rPr lang="ru-RU" sz="1700" b="1" dirty="0" err="1"/>
              <a:t>колективни</a:t>
            </a:r>
            <a:r>
              <a:rPr lang="ru-RU" sz="1700" b="1" dirty="0"/>
              <a:t> </a:t>
            </a:r>
            <a:r>
              <a:rPr lang="ru-RU" sz="1700" b="1" dirty="0" err="1"/>
              <a:t>томове</a:t>
            </a:r>
            <a:endParaRPr lang="ru-RU" sz="1700" b="1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5</a:t>
            </a:r>
            <a:r>
              <a:rPr lang="ru-RU" sz="1700" dirty="0"/>
              <a:t>. Златка </a:t>
            </a:r>
            <a:r>
              <a:rPr lang="ru-RU" sz="1700" dirty="0" err="1"/>
              <a:t>Чолакова</a:t>
            </a:r>
            <a:r>
              <a:rPr lang="ru-RU" sz="1700" dirty="0"/>
              <a:t>, Николай Миринчев, </a:t>
            </a:r>
            <a:r>
              <a:rPr lang="ru-RU" sz="1700" dirty="0" err="1"/>
              <a:t>Спасителна</a:t>
            </a:r>
            <a:r>
              <a:rPr lang="ru-RU" sz="1700" dirty="0"/>
              <a:t> </a:t>
            </a:r>
            <a:r>
              <a:rPr lang="ru-RU" sz="1700" dirty="0" err="1"/>
              <a:t>трансуретрална</a:t>
            </a:r>
            <a:r>
              <a:rPr lang="ru-RU" sz="1700" dirty="0"/>
              <a:t> </a:t>
            </a:r>
            <a:r>
              <a:rPr lang="ru-RU" sz="1700" dirty="0" err="1"/>
              <a:t>лазерна</a:t>
            </a:r>
            <a:r>
              <a:rPr lang="ru-RU" sz="1700" dirty="0"/>
              <a:t> хирургия с тулиев лазер: </a:t>
            </a:r>
            <a:r>
              <a:rPr lang="ru-RU" sz="1700" dirty="0" err="1"/>
              <a:t>обещаващ</a:t>
            </a:r>
            <a:r>
              <a:rPr lang="ru-RU" sz="1700" dirty="0"/>
              <a:t> подход за </a:t>
            </a:r>
            <a:r>
              <a:rPr lang="ru-RU" sz="1700" dirty="0" err="1"/>
              <a:t>авансирал</a:t>
            </a:r>
            <a:r>
              <a:rPr lang="ru-RU" sz="1700" dirty="0"/>
              <a:t> карцином на </a:t>
            </a:r>
            <a:r>
              <a:rPr lang="ru-RU" sz="1700" dirty="0" err="1"/>
              <a:t>пикочния</a:t>
            </a:r>
            <a:r>
              <a:rPr lang="ru-RU" sz="1700" dirty="0"/>
              <a:t> </a:t>
            </a:r>
            <a:r>
              <a:rPr lang="ru-RU" sz="1700" dirty="0" err="1"/>
              <a:t>мехур</a:t>
            </a:r>
            <a:r>
              <a:rPr lang="ru-RU" sz="1700" dirty="0"/>
              <a:t> с </a:t>
            </a:r>
            <a:r>
              <a:rPr lang="ru-RU" sz="1700" dirty="0" err="1"/>
              <a:t>паранеопластичен</a:t>
            </a:r>
            <a:r>
              <a:rPr lang="ru-RU" sz="1700" dirty="0"/>
              <a:t> синдром и </a:t>
            </a:r>
            <a:r>
              <a:rPr lang="ru-RU" sz="1700" dirty="0" err="1"/>
              <a:t>тежка</a:t>
            </a:r>
            <a:r>
              <a:rPr lang="ru-RU" sz="1700" dirty="0"/>
              <a:t> тромбоцитопения, </a:t>
            </a:r>
            <a:r>
              <a:rPr lang="en-US" sz="1700" dirty="0"/>
              <a:t>Black Sea Journal of Medicine and Public Health“, ISSN 2738-8654, Vol.2, 2023, 1-7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6.</a:t>
            </a:r>
            <a:r>
              <a:rPr lang="bg-BG" sz="1700" dirty="0"/>
              <a:t> </a:t>
            </a:r>
            <a:r>
              <a:rPr lang="ru-RU" sz="1700" dirty="0" err="1"/>
              <a:t>Светослав</a:t>
            </a:r>
            <a:r>
              <a:rPr lang="ru-RU" sz="1700" dirty="0"/>
              <a:t> Тодоров, Бойко </a:t>
            </a:r>
            <a:r>
              <a:rPr lang="ru-RU" sz="1700" dirty="0" err="1"/>
              <a:t>Миразчийски</a:t>
            </a:r>
            <a:r>
              <a:rPr lang="ru-RU" sz="1700" dirty="0"/>
              <a:t>, </a:t>
            </a:r>
            <a:r>
              <a:rPr lang="ru-RU" sz="1700" dirty="0" err="1"/>
              <a:t>Доброкачественият</a:t>
            </a:r>
            <a:r>
              <a:rPr lang="ru-RU" sz="1700" dirty="0"/>
              <a:t> </a:t>
            </a:r>
            <a:r>
              <a:rPr lang="ru-RU" sz="1700" dirty="0" err="1"/>
              <a:t>менингиом</a:t>
            </a:r>
            <a:r>
              <a:rPr lang="ru-RU" sz="1700" dirty="0"/>
              <a:t> добро качество на живот ли </a:t>
            </a:r>
            <a:r>
              <a:rPr lang="ru-RU" sz="1700" dirty="0" err="1"/>
              <a:t>осигурява</a:t>
            </a:r>
            <a:r>
              <a:rPr lang="ru-RU" sz="1700" dirty="0"/>
              <a:t> </a:t>
            </a:r>
            <a:r>
              <a:rPr lang="ru-RU" sz="1700" dirty="0" err="1"/>
              <a:t>преди</a:t>
            </a:r>
            <a:r>
              <a:rPr lang="ru-RU" sz="1700" dirty="0"/>
              <a:t> и след операция, </a:t>
            </a:r>
            <a:r>
              <a:rPr lang="en-US" sz="1700" dirty="0"/>
              <a:t>Black Sea Journal of Medicine and Public Health“, ISSN 2738-8654, Vol.2, 2023, 18-20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7.</a:t>
            </a:r>
            <a:r>
              <a:rPr lang="bg-BG" sz="1700" dirty="0"/>
              <a:t> </a:t>
            </a:r>
            <a:r>
              <a:rPr lang="ru-RU" sz="1700" dirty="0" err="1"/>
              <a:t>Даниел</a:t>
            </a:r>
            <a:r>
              <a:rPr lang="ru-RU" sz="1700" dirty="0"/>
              <a:t> </a:t>
            </a:r>
            <a:r>
              <a:rPr lang="ru-RU" sz="1700" dirty="0" err="1"/>
              <a:t>Желев</a:t>
            </a:r>
            <a:r>
              <a:rPr lang="ru-RU" sz="1700" dirty="0"/>
              <a:t>, </a:t>
            </a:r>
            <a:r>
              <a:rPr lang="ru-RU" sz="1700" dirty="0" err="1"/>
              <a:t>Денчо</a:t>
            </a:r>
            <a:r>
              <a:rPr lang="ru-RU" sz="1700" dirty="0"/>
              <a:t> </a:t>
            </a:r>
            <a:r>
              <a:rPr lang="ru-RU" sz="1700" dirty="0" err="1"/>
              <a:t>Кавалджиев</a:t>
            </a:r>
            <a:r>
              <a:rPr lang="ru-RU" sz="1700" dirty="0"/>
              <a:t>, </a:t>
            </a:r>
            <a:r>
              <a:rPr lang="ru-RU" sz="1700" dirty="0" err="1"/>
              <a:t>Стоян</a:t>
            </a:r>
            <a:r>
              <a:rPr lang="ru-RU" sz="1700" dirty="0"/>
              <a:t> Христов, </a:t>
            </a:r>
            <a:r>
              <a:rPr lang="ru-RU" sz="1700" dirty="0" err="1"/>
              <a:t>Терапевтично</a:t>
            </a:r>
            <a:r>
              <a:rPr lang="ru-RU" sz="1700" dirty="0"/>
              <a:t> поведение при </a:t>
            </a:r>
            <a:r>
              <a:rPr lang="ru-RU" sz="1700" dirty="0" err="1"/>
              <a:t>пациенти</a:t>
            </a:r>
            <a:r>
              <a:rPr lang="ru-RU" sz="1700" dirty="0"/>
              <a:t> с пес </a:t>
            </a:r>
            <a:r>
              <a:rPr lang="ru-RU" sz="1700" dirty="0" err="1"/>
              <a:t>еквиноварусна</a:t>
            </a:r>
            <a:r>
              <a:rPr lang="ru-RU" sz="1700" dirty="0"/>
              <a:t> деформация, </a:t>
            </a:r>
            <a:r>
              <a:rPr lang="en-US" sz="1700" dirty="0"/>
              <a:t>Black Sea Journal of Medicine and Public Health“, ISSN 2738-8654, 2023 </a:t>
            </a:r>
            <a:r>
              <a:rPr lang="ru-RU" sz="1700" dirty="0"/>
              <a:t>стр.8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8</a:t>
            </a:r>
            <a:r>
              <a:rPr lang="ru-RU" sz="1700" dirty="0"/>
              <a:t>. </a:t>
            </a:r>
            <a:r>
              <a:rPr lang="ru-RU" sz="1700" dirty="0" err="1"/>
              <a:t>Златина</a:t>
            </a:r>
            <a:r>
              <a:rPr lang="ru-RU" sz="1700" dirty="0"/>
              <a:t> Миринчева, Илия Попов, </a:t>
            </a:r>
            <a:r>
              <a:rPr lang="ru-RU" sz="1700" dirty="0" err="1"/>
              <a:t>Ефектите</a:t>
            </a:r>
            <a:r>
              <a:rPr lang="ru-RU" sz="1700" dirty="0"/>
              <a:t> на </a:t>
            </a:r>
            <a:r>
              <a:rPr lang="ru-RU" sz="1700" dirty="0" err="1"/>
              <a:t>фитопрепарата</a:t>
            </a:r>
            <a:r>
              <a:rPr lang="ru-RU" sz="1700" dirty="0"/>
              <a:t> </a:t>
            </a:r>
            <a:r>
              <a:rPr lang="ru-RU" sz="1700" dirty="0" err="1"/>
              <a:t>Буконокс</a:t>
            </a:r>
            <a:r>
              <a:rPr lang="ru-RU" sz="1700" dirty="0"/>
              <a:t> при </a:t>
            </a:r>
            <a:r>
              <a:rPr lang="ru-RU" sz="1700" dirty="0" err="1"/>
              <a:t>лечението</a:t>
            </a:r>
            <a:r>
              <a:rPr lang="ru-RU" sz="1700" dirty="0"/>
              <a:t> на </a:t>
            </a:r>
            <a:r>
              <a:rPr lang="ru-RU" sz="1700" dirty="0" err="1"/>
              <a:t>остър</a:t>
            </a:r>
            <a:r>
              <a:rPr lang="ru-RU" sz="1700" dirty="0"/>
              <a:t> </a:t>
            </a:r>
            <a:r>
              <a:rPr lang="ru-RU" sz="1700" dirty="0" err="1"/>
              <a:t>неусложнен</a:t>
            </a:r>
            <a:r>
              <a:rPr lang="ru-RU" sz="1700" dirty="0"/>
              <a:t> цистит, </a:t>
            </a:r>
            <a:r>
              <a:rPr lang="en-US" sz="1700" dirty="0"/>
              <a:t>Black Sea Journal of Medicine and Public Health“, ISSN 2738-8654, Vol.2, 2023, 25-26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/>
              <a:t>9.</a:t>
            </a:r>
            <a:r>
              <a:rPr lang="bg-BG" sz="1700" dirty="0"/>
              <a:t> </a:t>
            </a:r>
            <a:r>
              <a:rPr lang="ru-RU" sz="1700" dirty="0"/>
              <a:t>Евдокия </a:t>
            </a:r>
            <a:r>
              <a:rPr lang="ru-RU" sz="1700" dirty="0" err="1"/>
              <a:t>Сотирова</a:t>
            </a:r>
            <a:r>
              <a:rPr lang="ru-RU" sz="1700" dirty="0"/>
              <a:t>, </a:t>
            </a:r>
            <a:r>
              <a:rPr lang="ru-RU" sz="1700" dirty="0" err="1"/>
              <a:t>Красимир</a:t>
            </a:r>
            <a:r>
              <a:rPr lang="ru-RU" sz="1700" dirty="0"/>
              <a:t> </a:t>
            </a:r>
            <a:r>
              <a:rPr lang="ru-RU" sz="1700" dirty="0" err="1"/>
              <a:t>Кралев</a:t>
            </a:r>
            <a:r>
              <a:rPr lang="ru-RU" sz="1700" dirty="0"/>
              <a:t>, </a:t>
            </a:r>
            <a:r>
              <a:rPr lang="ru-RU" sz="1700" dirty="0" err="1"/>
              <a:t>Христо</a:t>
            </a:r>
            <a:r>
              <a:rPr lang="ru-RU" sz="1700" dirty="0"/>
              <a:t> </a:t>
            </a:r>
            <a:r>
              <a:rPr lang="ru-RU" sz="1700" dirty="0" err="1"/>
              <a:t>Бозов</a:t>
            </a:r>
            <a:r>
              <a:rPr lang="ru-RU" sz="1700" dirty="0"/>
              <a:t>, </a:t>
            </a:r>
            <a:r>
              <a:rPr lang="ru-RU" sz="1700" dirty="0" err="1"/>
              <a:t>Изкуствен</a:t>
            </a:r>
            <a:r>
              <a:rPr lang="ru-RU" sz="1700" dirty="0"/>
              <a:t> </a:t>
            </a:r>
            <a:r>
              <a:rPr lang="ru-RU" sz="1700" dirty="0" err="1"/>
              <a:t>интелект</a:t>
            </a:r>
            <a:r>
              <a:rPr lang="ru-RU" sz="1700" dirty="0"/>
              <a:t> и 3</a:t>
            </a:r>
            <a:r>
              <a:rPr lang="en-US" sz="1700" dirty="0"/>
              <a:t>D </a:t>
            </a:r>
            <a:r>
              <a:rPr lang="ru-RU" sz="1700" dirty="0" err="1"/>
              <a:t>моделиране</a:t>
            </a:r>
            <a:r>
              <a:rPr lang="ru-RU" sz="1700" dirty="0"/>
              <a:t> в </a:t>
            </a:r>
            <a:r>
              <a:rPr lang="ru-RU" sz="1700" dirty="0" err="1"/>
              <a:t>медицината</a:t>
            </a:r>
            <a:r>
              <a:rPr lang="ru-RU" sz="1700" dirty="0"/>
              <a:t>. </a:t>
            </a:r>
            <a:r>
              <a:rPr lang="ru-RU" sz="1700" dirty="0" err="1"/>
              <a:t>Нашият</a:t>
            </a:r>
            <a:r>
              <a:rPr lang="ru-RU" sz="1700" dirty="0"/>
              <a:t> опит, </a:t>
            </a:r>
            <a:r>
              <a:rPr lang="en-US" sz="1700" dirty="0"/>
              <a:t>Black Sea Journal of Medicine and Public Health“, ISSN 2738-8654, 2023 </a:t>
            </a:r>
            <a:r>
              <a:rPr lang="ru-RU" sz="1700" dirty="0"/>
              <a:t>стр.51</a:t>
            </a:r>
          </a:p>
          <a:p>
            <a:pPr marL="0" indent="0">
              <a:spcBef>
                <a:spcPts val="0"/>
              </a:spcBef>
              <a:buNone/>
            </a:pPr>
            <a:endParaRPr lang="bg-BG" sz="1700" dirty="0"/>
          </a:p>
        </p:txBody>
      </p:sp>
    </p:spTree>
    <p:extLst>
      <p:ext uri="{BB962C8B-B14F-4D97-AF65-F5344CB8AC3E}">
        <p14:creationId xmlns:p14="http://schemas.microsoft.com/office/powerpoint/2010/main" val="1435557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07288" cy="144016"/>
          </a:xfrm>
        </p:spPr>
        <p:txBody>
          <a:bodyPr>
            <a:normAutofit fontScale="90000"/>
          </a:bodyPr>
          <a:lstStyle/>
          <a:p>
            <a:r>
              <a:rPr lang="bg-BG" dirty="0"/>
              <a:t>5</a:t>
            </a:r>
            <a:r>
              <a:rPr lang="en-US" dirty="0"/>
              <a:t>. </a:t>
            </a:r>
            <a:r>
              <a:rPr lang="bg-BG" dirty="0"/>
              <a:t>Публикации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13</a:t>
            </a:fld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" y="692696"/>
            <a:ext cx="9030478" cy="552072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600" b="1" dirty="0"/>
              <a:t>3</a:t>
            </a:r>
            <a:r>
              <a:rPr lang="ru-RU" sz="1600" b="1" dirty="0"/>
              <a:t>) </a:t>
            </a:r>
            <a:r>
              <a:rPr lang="ru-RU" sz="1600" b="1" dirty="0" err="1"/>
              <a:t>Следващите</a:t>
            </a:r>
            <a:r>
              <a:rPr lang="ru-RU" sz="1600" b="1" dirty="0"/>
              <a:t> 6 </a:t>
            </a:r>
            <a:r>
              <a:rPr lang="ru-RU" sz="1600" b="1" dirty="0" err="1"/>
              <a:t>статии</a:t>
            </a:r>
            <a:r>
              <a:rPr lang="ru-RU" sz="1600" b="1" dirty="0"/>
              <a:t> </a:t>
            </a:r>
            <a:r>
              <a:rPr lang="ru-RU" sz="1600" b="1" dirty="0" err="1"/>
              <a:t>ще</a:t>
            </a:r>
            <a:r>
              <a:rPr lang="ru-RU" sz="1600" b="1" dirty="0"/>
              <a:t> </a:t>
            </a:r>
            <a:r>
              <a:rPr lang="ru-RU" sz="1600" b="1" dirty="0" err="1"/>
              <a:t>бъдат</a:t>
            </a:r>
            <a:r>
              <a:rPr lang="ru-RU" sz="1600" b="1" dirty="0"/>
              <a:t> </a:t>
            </a:r>
            <a:r>
              <a:rPr lang="ru-RU" sz="1600" b="1" dirty="0" err="1"/>
              <a:t>публикувани</a:t>
            </a:r>
            <a:r>
              <a:rPr lang="ru-RU" sz="1600" b="1" dirty="0"/>
              <a:t> в </a:t>
            </a:r>
            <a:r>
              <a:rPr lang="ru-RU" sz="1600" b="1" dirty="0" err="1"/>
              <a:t>Електронно</a:t>
            </a:r>
            <a:r>
              <a:rPr lang="ru-RU" sz="1600" b="1" dirty="0"/>
              <a:t> списание „</a:t>
            </a:r>
            <a:r>
              <a:rPr lang="en-US" sz="1600" b="1" dirty="0"/>
              <a:t>Black Sea Journal of Medicine and Public Health“, ISSN 2738-8654 (online), </a:t>
            </a:r>
            <a:r>
              <a:rPr lang="ru-RU" sz="1600" b="1" dirty="0" err="1"/>
              <a:t>регистрирано</a:t>
            </a:r>
            <a:r>
              <a:rPr lang="ru-RU" sz="1600" b="1" dirty="0"/>
              <a:t> в </a:t>
            </a:r>
            <a:r>
              <a:rPr lang="ru-RU" sz="1600" b="1" dirty="0" err="1"/>
              <a:t>Националния</a:t>
            </a:r>
            <a:r>
              <a:rPr lang="ru-RU" sz="1600" b="1" dirty="0"/>
              <a:t> </a:t>
            </a:r>
            <a:r>
              <a:rPr lang="ru-RU" sz="1600" b="1" dirty="0" err="1"/>
              <a:t>референтен</a:t>
            </a:r>
            <a:r>
              <a:rPr lang="ru-RU" sz="1600" b="1" dirty="0"/>
              <a:t> </a:t>
            </a:r>
            <a:r>
              <a:rPr lang="ru-RU" sz="1600" b="1" dirty="0" err="1"/>
              <a:t>списък</a:t>
            </a:r>
            <a:r>
              <a:rPr lang="ru-RU" sz="1600" b="1" dirty="0"/>
              <a:t> на НАЦИД:</a:t>
            </a:r>
            <a:endParaRPr lang="en-US" sz="1600" b="1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10. </a:t>
            </a:r>
            <a:r>
              <a:rPr lang="ru-RU" sz="1600" dirty="0"/>
              <a:t>Николай </a:t>
            </a:r>
            <a:r>
              <a:rPr lang="ru-RU" sz="1600" dirty="0" err="1"/>
              <a:t>Костадинов</a:t>
            </a:r>
            <a:r>
              <a:rPr lang="ru-RU" sz="1600" dirty="0"/>
              <a:t>, </a:t>
            </a:r>
            <a:r>
              <a:rPr lang="ru-RU" sz="1600" dirty="0" err="1"/>
              <a:t>Златина</a:t>
            </a:r>
            <a:r>
              <a:rPr lang="ru-RU" sz="1600" dirty="0"/>
              <a:t> Миринчева, </a:t>
            </a:r>
            <a:r>
              <a:rPr lang="ru-RU" sz="1600" dirty="0" err="1"/>
              <a:t>Отвъд</a:t>
            </a:r>
            <a:r>
              <a:rPr lang="ru-RU" sz="1600" dirty="0"/>
              <a:t>  </a:t>
            </a:r>
            <a:r>
              <a:rPr lang="ru-RU" sz="1600" dirty="0" err="1"/>
              <a:t>добрия</a:t>
            </a:r>
            <a:r>
              <a:rPr lang="ru-RU" sz="1600" dirty="0"/>
              <a:t> </a:t>
            </a:r>
            <a:r>
              <a:rPr lang="ru-RU" sz="1600" dirty="0" err="1"/>
              <a:t>гликемичен</a:t>
            </a:r>
            <a:r>
              <a:rPr lang="ru-RU" sz="1600" dirty="0"/>
              <a:t> </a:t>
            </a:r>
            <a:r>
              <a:rPr lang="ru-RU" sz="1600" dirty="0" err="1"/>
              <a:t>контрол</a:t>
            </a:r>
            <a:r>
              <a:rPr lang="ru-RU" sz="1600" dirty="0"/>
              <a:t>: </a:t>
            </a:r>
            <a:r>
              <a:rPr lang="ru-RU" sz="1600" dirty="0" err="1"/>
              <a:t>Ролята</a:t>
            </a:r>
            <a:r>
              <a:rPr lang="ru-RU" sz="1600" dirty="0"/>
              <a:t> на </a:t>
            </a:r>
            <a:r>
              <a:rPr lang="ru-RU" sz="1600" dirty="0" err="1"/>
              <a:t>албуминурията</a:t>
            </a:r>
            <a:r>
              <a:rPr lang="ru-RU" sz="1600" dirty="0"/>
              <a:t> </a:t>
            </a:r>
            <a:r>
              <a:rPr lang="ru-RU" sz="1600" dirty="0" err="1"/>
              <a:t>като</a:t>
            </a:r>
            <a:r>
              <a:rPr lang="ru-RU" sz="1600" dirty="0"/>
              <a:t> предиктор за ХБЗ при </a:t>
            </a:r>
            <a:r>
              <a:rPr lang="ru-RU" sz="1600" dirty="0" err="1"/>
              <a:t>пациенти</a:t>
            </a:r>
            <a:r>
              <a:rPr lang="ru-RU" sz="1600" dirty="0"/>
              <a:t> </a:t>
            </a:r>
            <a:r>
              <a:rPr lang="ru-RU" sz="1600" dirty="0" err="1"/>
              <a:t>със</a:t>
            </a:r>
            <a:r>
              <a:rPr lang="ru-RU" sz="1600" dirty="0"/>
              <a:t> ЗДТ2, </a:t>
            </a:r>
            <a:r>
              <a:rPr lang="en-US" sz="1600" dirty="0"/>
              <a:t>Black Sea Journal of Medicine and Public Health </a:t>
            </a:r>
            <a:r>
              <a:rPr lang="ru-RU" sz="1600" dirty="0" err="1"/>
              <a:t>бр</a:t>
            </a:r>
            <a:r>
              <a:rPr lang="ru-RU" sz="1600" dirty="0"/>
              <a:t>. 2, 2024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11. </a:t>
            </a:r>
            <a:r>
              <a:rPr lang="ru-RU" sz="1600" dirty="0"/>
              <a:t>Златка </a:t>
            </a:r>
            <a:r>
              <a:rPr lang="ru-RU" sz="1600" dirty="0" err="1"/>
              <a:t>Чолакова</a:t>
            </a:r>
            <a:r>
              <a:rPr lang="ru-RU" sz="1600" dirty="0"/>
              <a:t>, Николай Миринчев, </a:t>
            </a:r>
            <a:r>
              <a:rPr lang="ru-RU" sz="1600" dirty="0" err="1"/>
              <a:t>Клиничен</a:t>
            </a:r>
            <a:r>
              <a:rPr lang="ru-RU" sz="1600" dirty="0"/>
              <a:t> случай на спонтанна </a:t>
            </a:r>
            <a:r>
              <a:rPr lang="ru-RU" sz="1600" dirty="0" err="1"/>
              <a:t>множествена</a:t>
            </a:r>
            <a:r>
              <a:rPr lang="ru-RU" sz="1600" dirty="0"/>
              <a:t> </a:t>
            </a:r>
            <a:r>
              <a:rPr lang="ru-RU" sz="1600" dirty="0" err="1"/>
              <a:t>интраперитонеална</a:t>
            </a:r>
            <a:r>
              <a:rPr lang="ru-RU" sz="1600" dirty="0"/>
              <a:t> и </a:t>
            </a:r>
            <a:r>
              <a:rPr lang="ru-RU" sz="1600" dirty="0" err="1"/>
              <a:t>екстраперитонеална</a:t>
            </a:r>
            <a:r>
              <a:rPr lang="ru-RU" sz="1600" dirty="0"/>
              <a:t> </a:t>
            </a:r>
            <a:r>
              <a:rPr lang="ru-RU" sz="1600" dirty="0" err="1"/>
              <a:t>руптура</a:t>
            </a:r>
            <a:r>
              <a:rPr lang="ru-RU" sz="1600" dirty="0"/>
              <a:t> на </a:t>
            </a:r>
            <a:r>
              <a:rPr lang="ru-RU" sz="1600" dirty="0" err="1"/>
              <a:t>пикочен</a:t>
            </a:r>
            <a:r>
              <a:rPr lang="ru-RU" sz="1600" dirty="0"/>
              <a:t> </a:t>
            </a:r>
            <a:r>
              <a:rPr lang="ru-RU" sz="1600" dirty="0" err="1"/>
              <a:t>мехур</a:t>
            </a:r>
            <a:r>
              <a:rPr lang="ru-RU" sz="1600" dirty="0"/>
              <a:t> с </a:t>
            </a:r>
            <a:r>
              <a:rPr lang="ru-RU" sz="1600" dirty="0" err="1"/>
              <a:t>тежък</a:t>
            </a:r>
            <a:r>
              <a:rPr lang="ru-RU" sz="1600" dirty="0"/>
              <a:t> гнойно-</a:t>
            </a:r>
            <a:r>
              <a:rPr lang="ru-RU" sz="1600" dirty="0" err="1"/>
              <a:t>уринозен</a:t>
            </a:r>
            <a:r>
              <a:rPr lang="ru-RU" sz="1600" dirty="0"/>
              <a:t> перитонит -</a:t>
            </a:r>
            <a:r>
              <a:rPr lang="ru-RU" sz="1600" dirty="0" err="1"/>
              <a:t>лечебен</a:t>
            </a:r>
            <a:r>
              <a:rPr lang="ru-RU" sz="1600" dirty="0"/>
              <a:t> подход, </a:t>
            </a:r>
            <a:r>
              <a:rPr lang="en-US" sz="1600" dirty="0"/>
              <a:t>Black Sea Journal of Medicine and Public Health </a:t>
            </a:r>
            <a:r>
              <a:rPr lang="ru-RU" sz="1600" dirty="0" err="1"/>
              <a:t>бр</a:t>
            </a:r>
            <a:r>
              <a:rPr lang="ru-RU" sz="1600" dirty="0"/>
              <a:t>. 2, 2024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12. </a:t>
            </a:r>
            <a:r>
              <a:rPr lang="ru-RU" sz="1600" dirty="0"/>
              <a:t>Николай Миринчев, Златка </a:t>
            </a:r>
            <a:r>
              <a:rPr lang="ru-RU" sz="1600" dirty="0" err="1"/>
              <a:t>Чолакова</a:t>
            </a:r>
            <a:r>
              <a:rPr lang="ru-RU" sz="1600" dirty="0"/>
              <a:t>, </a:t>
            </a:r>
            <a:r>
              <a:rPr lang="ru-RU" sz="1600" dirty="0" err="1"/>
              <a:t>Антибиотична</a:t>
            </a:r>
            <a:r>
              <a:rPr lang="ru-RU" sz="1600" dirty="0"/>
              <a:t> </a:t>
            </a:r>
            <a:r>
              <a:rPr lang="ru-RU" sz="1600" dirty="0" err="1"/>
              <a:t>резистентност</a:t>
            </a:r>
            <a:r>
              <a:rPr lang="ru-RU" sz="1600" dirty="0"/>
              <a:t> на </a:t>
            </a:r>
            <a:r>
              <a:rPr lang="ru-RU" sz="1600" dirty="0" err="1"/>
              <a:t>изолирани</a:t>
            </a:r>
            <a:r>
              <a:rPr lang="ru-RU" sz="1600" dirty="0"/>
              <a:t> </a:t>
            </a:r>
            <a:r>
              <a:rPr lang="ru-RU" sz="1600" dirty="0" err="1"/>
              <a:t>щамове</a:t>
            </a:r>
            <a:r>
              <a:rPr lang="ru-RU" sz="1600" dirty="0"/>
              <a:t> </a:t>
            </a:r>
            <a:r>
              <a:rPr lang="ru-RU" sz="1600" dirty="0" err="1"/>
              <a:t>микроорганизми</a:t>
            </a:r>
            <a:r>
              <a:rPr lang="ru-RU" sz="1600" dirty="0"/>
              <a:t> при </a:t>
            </a:r>
            <a:r>
              <a:rPr lang="ru-RU" sz="1600" dirty="0" err="1"/>
              <a:t>пациенти</a:t>
            </a:r>
            <a:r>
              <a:rPr lang="ru-RU" sz="1600" dirty="0"/>
              <a:t> </a:t>
            </a:r>
            <a:r>
              <a:rPr lang="ru-RU" sz="1600" dirty="0" err="1"/>
              <a:t>хоспитализирани</a:t>
            </a:r>
            <a:r>
              <a:rPr lang="ru-RU" sz="1600" dirty="0"/>
              <a:t> в  Клиника по урология УМБАЛ Бургас за оперативно лечение: пет  </a:t>
            </a:r>
            <a:r>
              <a:rPr lang="ru-RU" sz="1600" dirty="0" err="1"/>
              <a:t>годишен</a:t>
            </a:r>
            <a:r>
              <a:rPr lang="ru-RU" sz="1600" dirty="0"/>
              <a:t> анализ, </a:t>
            </a:r>
            <a:r>
              <a:rPr lang="en-US" sz="1600" dirty="0"/>
              <a:t>Black Sea Journal of Medicine and Public Health </a:t>
            </a:r>
            <a:r>
              <a:rPr lang="ru-RU" sz="1600" dirty="0" err="1"/>
              <a:t>бр</a:t>
            </a:r>
            <a:r>
              <a:rPr lang="ru-RU" sz="1600" dirty="0"/>
              <a:t>. 3, 2024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13. </a:t>
            </a:r>
            <a:r>
              <a:rPr lang="ru-RU" sz="1600" dirty="0" err="1"/>
              <a:t>Даниел</a:t>
            </a:r>
            <a:r>
              <a:rPr lang="ru-RU" sz="1600" dirty="0"/>
              <a:t> </a:t>
            </a:r>
            <a:r>
              <a:rPr lang="ru-RU" sz="1600" dirty="0" err="1"/>
              <a:t>Желев</a:t>
            </a:r>
            <a:r>
              <a:rPr lang="ru-RU" sz="1600" dirty="0"/>
              <a:t>, </a:t>
            </a:r>
            <a:r>
              <a:rPr lang="ru-RU" sz="1600" dirty="0" err="1"/>
              <a:t>Стоян</a:t>
            </a:r>
            <a:r>
              <a:rPr lang="ru-RU" sz="1600" dirty="0"/>
              <a:t> Христов, Техника на лечение с </a:t>
            </a:r>
            <a:r>
              <a:rPr lang="ru-RU" sz="1600" dirty="0" err="1"/>
              <a:t>семиоклузивна</a:t>
            </a:r>
            <a:r>
              <a:rPr lang="ru-RU" sz="1600" dirty="0"/>
              <a:t> фолиева </a:t>
            </a:r>
            <a:r>
              <a:rPr lang="ru-RU" sz="1600" dirty="0" err="1"/>
              <a:t>превръзка</a:t>
            </a:r>
            <a:r>
              <a:rPr lang="ru-RU" sz="1600" dirty="0"/>
              <a:t> при </a:t>
            </a:r>
            <a:r>
              <a:rPr lang="ru-RU" sz="1600" dirty="0" err="1"/>
              <a:t>травматични</a:t>
            </a:r>
            <a:r>
              <a:rPr lang="ru-RU" sz="1600" dirty="0"/>
              <a:t> ампутации в </a:t>
            </a:r>
            <a:r>
              <a:rPr lang="ru-RU" sz="1600" dirty="0" err="1"/>
              <a:t>областта</a:t>
            </a:r>
            <a:r>
              <a:rPr lang="ru-RU" sz="1600" dirty="0"/>
              <a:t> на </a:t>
            </a:r>
            <a:r>
              <a:rPr lang="ru-RU" sz="1600" dirty="0" err="1"/>
              <a:t>дисталната</a:t>
            </a:r>
            <a:r>
              <a:rPr lang="ru-RU" sz="1600" dirty="0"/>
              <a:t> фаланга в </a:t>
            </a:r>
            <a:r>
              <a:rPr lang="ru-RU" sz="1600" dirty="0" err="1"/>
              <a:t>зряла</a:t>
            </a:r>
            <a:r>
              <a:rPr lang="ru-RU" sz="1600" dirty="0"/>
              <a:t> </a:t>
            </a:r>
            <a:r>
              <a:rPr lang="ru-RU" sz="1600" dirty="0" err="1"/>
              <a:t>възраст</a:t>
            </a:r>
            <a:r>
              <a:rPr lang="ru-RU" sz="1600" dirty="0"/>
              <a:t>, </a:t>
            </a:r>
            <a:r>
              <a:rPr lang="en-US" sz="1600" dirty="0"/>
              <a:t>Black Sea Journal of Medicine and Public Health </a:t>
            </a:r>
            <a:r>
              <a:rPr lang="ru-RU" sz="1600" dirty="0" err="1"/>
              <a:t>бр</a:t>
            </a:r>
            <a:r>
              <a:rPr lang="ru-RU" sz="1600" dirty="0"/>
              <a:t>. 2, 2024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en-US" sz="1600" dirty="0"/>
              <a:t>14. </a:t>
            </a:r>
            <a:r>
              <a:rPr lang="ru-RU" sz="1600" dirty="0" err="1"/>
              <a:t>Сотир</a:t>
            </a:r>
            <a:r>
              <a:rPr lang="ru-RU" sz="1600" dirty="0"/>
              <a:t> </a:t>
            </a:r>
            <a:r>
              <a:rPr lang="ru-RU" sz="1600" dirty="0" err="1"/>
              <a:t>Сотиров</a:t>
            </a:r>
            <a:r>
              <a:rPr lang="ru-RU" sz="1600" dirty="0"/>
              <a:t>, Николай Миринчев, Борис Ангелов, </a:t>
            </a:r>
            <a:r>
              <a:rPr lang="ru-RU" sz="1600" dirty="0" err="1"/>
              <a:t>Златина</a:t>
            </a:r>
            <a:r>
              <a:rPr lang="ru-RU" sz="1600" dirty="0"/>
              <a:t> Миринчева, Магдалена </a:t>
            </a:r>
            <a:r>
              <a:rPr lang="ru-RU" sz="1600" dirty="0" err="1"/>
              <a:t>Вълчева</a:t>
            </a:r>
            <a:r>
              <a:rPr lang="ru-RU" sz="1600" dirty="0"/>
              <a:t>, </a:t>
            </a:r>
            <a:r>
              <a:rPr lang="bg-BG" sz="1600" dirty="0"/>
              <a:t>10. Грета Бозова, Ангел Ангелов , Нина Нинова, Габриела </a:t>
            </a:r>
            <a:r>
              <a:rPr lang="bg-BG" sz="1600" dirty="0" err="1"/>
              <a:t>Карабойчева</a:t>
            </a:r>
            <a:r>
              <a:rPr lang="bg-BG" sz="1600" dirty="0"/>
              <a:t>, </a:t>
            </a:r>
            <a:r>
              <a:rPr lang="ru-RU" sz="1600" dirty="0"/>
              <a:t>3</a:t>
            </a:r>
            <a:r>
              <a:rPr lang="en-US" sz="1600" dirty="0"/>
              <a:t>D </a:t>
            </a:r>
            <a:r>
              <a:rPr lang="ru-RU" sz="1600" dirty="0" err="1"/>
              <a:t>моделиране</a:t>
            </a:r>
            <a:r>
              <a:rPr lang="ru-RU" sz="1600" dirty="0"/>
              <a:t> на </a:t>
            </a:r>
            <a:r>
              <a:rPr lang="ru-RU" sz="1600" dirty="0" err="1"/>
              <a:t>педиатрични</a:t>
            </a:r>
            <a:r>
              <a:rPr lang="ru-RU" sz="1600" dirty="0"/>
              <a:t> </a:t>
            </a:r>
            <a:r>
              <a:rPr lang="ru-RU" sz="1600" dirty="0" err="1"/>
              <a:t>медицински</a:t>
            </a:r>
            <a:r>
              <a:rPr lang="ru-RU" sz="1600" dirty="0"/>
              <a:t> </a:t>
            </a:r>
            <a:r>
              <a:rPr lang="ru-RU" sz="1600" dirty="0" err="1"/>
              <a:t>образи</a:t>
            </a:r>
            <a:r>
              <a:rPr lang="ru-RU" sz="1600" dirty="0"/>
              <a:t> чрез </a:t>
            </a:r>
            <a:r>
              <a:rPr lang="ru-RU" sz="1600" dirty="0" err="1"/>
              <a:t>изкуствен</a:t>
            </a:r>
            <a:r>
              <a:rPr lang="ru-RU" sz="1600" dirty="0"/>
              <a:t> </a:t>
            </a:r>
            <a:r>
              <a:rPr lang="ru-RU" sz="1600" dirty="0" err="1"/>
              <a:t>интелект</a:t>
            </a:r>
            <a:r>
              <a:rPr lang="ru-RU" sz="1600" dirty="0"/>
              <a:t>: </a:t>
            </a:r>
            <a:r>
              <a:rPr lang="ru-RU" sz="1600" dirty="0" err="1"/>
              <a:t>прецизна</a:t>
            </a:r>
            <a:r>
              <a:rPr lang="ru-RU" sz="1600" dirty="0"/>
              <a:t> диагностика и </a:t>
            </a:r>
            <a:r>
              <a:rPr lang="ru-RU" sz="1600" dirty="0" err="1"/>
              <a:t>подобрено</a:t>
            </a:r>
            <a:r>
              <a:rPr lang="ru-RU" sz="1600" dirty="0"/>
              <a:t> </a:t>
            </a:r>
            <a:r>
              <a:rPr lang="ru-RU" sz="1600" dirty="0" err="1"/>
              <a:t>хирургическо</a:t>
            </a:r>
            <a:r>
              <a:rPr lang="ru-RU" sz="1600" dirty="0"/>
              <a:t> </a:t>
            </a:r>
            <a:r>
              <a:rPr lang="ru-RU" sz="1600" dirty="0" err="1"/>
              <a:t>планиране</a:t>
            </a:r>
            <a:r>
              <a:rPr lang="ru-RU" sz="1600" dirty="0"/>
              <a:t>, </a:t>
            </a:r>
            <a:r>
              <a:rPr lang="en-US" sz="1600" dirty="0"/>
              <a:t>Black Sea Journal of Medicine and Public Health </a:t>
            </a:r>
            <a:r>
              <a:rPr lang="ru-RU" sz="1600" dirty="0" err="1"/>
              <a:t>бр</a:t>
            </a:r>
            <a:r>
              <a:rPr lang="ru-RU" sz="1600" dirty="0"/>
              <a:t>. 3, 2024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600" dirty="0"/>
              <a:t>15. Бойко </a:t>
            </a:r>
            <a:r>
              <a:rPr lang="ru-RU" sz="1600" dirty="0" err="1"/>
              <a:t>Миразчийски</a:t>
            </a:r>
            <a:r>
              <a:rPr lang="ru-RU" sz="1600" dirty="0"/>
              <a:t>, Евдокия </a:t>
            </a:r>
            <a:r>
              <a:rPr lang="ru-RU" sz="1600" dirty="0" err="1"/>
              <a:t>Сотирова</a:t>
            </a:r>
            <a:r>
              <a:rPr lang="ru-RU" sz="1600" dirty="0"/>
              <a:t>, Владимир </a:t>
            </a:r>
            <a:r>
              <a:rPr lang="ru-RU" sz="1600" dirty="0" err="1"/>
              <a:t>Гончев</a:t>
            </a:r>
            <a:r>
              <a:rPr lang="ru-RU" sz="1600" dirty="0"/>
              <a:t>, </a:t>
            </a:r>
            <a:r>
              <a:rPr lang="ru-RU" sz="1600" dirty="0" err="1"/>
              <a:t>Интелигентен</a:t>
            </a:r>
            <a:r>
              <a:rPr lang="ru-RU" sz="1600" dirty="0"/>
              <a:t> анализ на </a:t>
            </a:r>
            <a:r>
              <a:rPr lang="ru-RU" sz="1600" dirty="0" err="1"/>
              <a:t>данни</a:t>
            </a:r>
            <a:r>
              <a:rPr lang="ru-RU" sz="1600" dirty="0"/>
              <a:t> в </a:t>
            </a:r>
            <a:r>
              <a:rPr lang="ru-RU" sz="1600" dirty="0" err="1"/>
              <a:t>обществено</a:t>
            </a:r>
            <a:r>
              <a:rPr lang="ru-RU" sz="1600" dirty="0"/>
              <a:t> </a:t>
            </a:r>
            <a:r>
              <a:rPr lang="ru-RU" sz="1600" dirty="0" err="1"/>
              <a:t>здравеопазване</a:t>
            </a:r>
            <a:r>
              <a:rPr lang="ru-RU" sz="1600" dirty="0"/>
              <a:t>, </a:t>
            </a:r>
            <a:r>
              <a:rPr lang="en-US" sz="1600" dirty="0"/>
              <a:t>Black Sea Journal of Medicine and Public Health </a:t>
            </a:r>
            <a:r>
              <a:rPr lang="ru-RU" sz="1600" dirty="0" err="1"/>
              <a:t>бр</a:t>
            </a:r>
            <a:r>
              <a:rPr lang="ru-RU" sz="1600" dirty="0"/>
              <a:t>. 32, 2024</a:t>
            </a:r>
          </a:p>
          <a:p>
            <a:pPr marL="0" indent="0">
              <a:spcBef>
                <a:spcPts val="600"/>
              </a:spcBef>
              <a:buNone/>
            </a:pPr>
            <a:endParaRPr lang="bg-BG" sz="1700" dirty="0"/>
          </a:p>
        </p:txBody>
      </p:sp>
    </p:spTree>
    <p:extLst>
      <p:ext uri="{BB962C8B-B14F-4D97-AF65-F5344CB8AC3E}">
        <p14:creationId xmlns:p14="http://schemas.microsoft.com/office/powerpoint/2010/main" val="1293588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t>14</a:t>
            </a:fld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899592" y="2564904"/>
            <a:ext cx="76989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93873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bg-BG" dirty="0"/>
              <a:t>Цел и задачи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415260"/>
          </a:xfrm>
        </p:spPr>
        <p:txBody>
          <a:bodyPr>
            <a:noAutofit/>
          </a:bodyPr>
          <a:lstStyle/>
          <a:p>
            <a:pPr marL="0" indent="352425" algn="just">
              <a:buNone/>
            </a:pPr>
            <a:r>
              <a:rPr lang="bg-BG" sz="2200" b="1" dirty="0"/>
              <a:t>Целта на настоящият проект</a:t>
            </a:r>
            <a:r>
              <a:rPr lang="bg-BG" sz="2200" dirty="0"/>
              <a:t> е да се проведе изследване на 3D технологии, използвани в медицината, както и тяхното приложение. </a:t>
            </a:r>
          </a:p>
          <a:p>
            <a:pPr marL="0" indent="352425" algn="just">
              <a:buNone/>
            </a:pPr>
            <a:r>
              <a:rPr lang="ru-RU" sz="2200" dirty="0" err="1"/>
              <a:t>Научният</a:t>
            </a:r>
            <a:r>
              <a:rPr lang="ru-RU" sz="2200" dirty="0"/>
              <a:t> </a:t>
            </a:r>
            <a:r>
              <a:rPr lang="ru-RU" sz="2200" dirty="0" err="1"/>
              <a:t>колектив</a:t>
            </a:r>
            <a:r>
              <a:rPr lang="ru-RU" sz="2200" dirty="0"/>
              <a:t> </a:t>
            </a:r>
            <a:r>
              <a:rPr lang="ru-RU" sz="2200" dirty="0" err="1"/>
              <a:t>следва</a:t>
            </a:r>
            <a:r>
              <a:rPr lang="ru-RU" sz="2200" dirty="0"/>
              <a:t> </a:t>
            </a:r>
            <a:r>
              <a:rPr lang="ru-RU" sz="2200" dirty="0" err="1"/>
              <a:t>следните</a:t>
            </a:r>
            <a:r>
              <a:rPr lang="ru-RU" sz="2200" dirty="0"/>
              <a:t> </a:t>
            </a:r>
            <a:r>
              <a:rPr lang="ru-RU" sz="2200" b="1" dirty="0"/>
              <a:t>задачи</a:t>
            </a:r>
            <a:r>
              <a:rPr lang="ru-RU" sz="2200" dirty="0"/>
              <a:t>:</a:t>
            </a:r>
            <a:endParaRPr lang="bg-BG" sz="2200" dirty="0"/>
          </a:p>
          <a:p>
            <a:pPr marL="288000" algn="just" hangingPunct="0">
              <a:spcBef>
                <a:spcPts val="0"/>
              </a:spcBef>
            </a:pPr>
            <a:r>
              <a:rPr lang="ru-RU" sz="2200" dirty="0" err="1"/>
              <a:t>Проучване</a:t>
            </a:r>
            <a:r>
              <a:rPr lang="ru-RU" sz="2200" dirty="0"/>
              <a:t> на </a:t>
            </a:r>
            <a:r>
              <a:rPr lang="ru-RU" sz="2200" dirty="0" err="1"/>
              <a:t>съществуващи</a:t>
            </a:r>
            <a:r>
              <a:rPr lang="ru-RU" sz="2200" dirty="0"/>
              <a:t> </a:t>
            </a:r>
            <a:r>
              <a:rPr lang="ru-RU" sz="2200" dirty="0" err="1"/>
              <a:t>научни</a:t>
            </a:r>
            <a:r>
              <a:rPr lang="ru-RU" sz="2200" dirty="0"/>
              <a:t> публикации, </a:t>
            </a:r>
            <a:r>
              <a:rPr lang="ru-RU" sz="2200" dirty="0" err="1"/>
              <a:t>включително</a:t>
            </a:r>
            <a:r>
              <a:rPr lang="ru-RU" sz="2200" dirty="0"/>
              <a:t> и </a:t>
            </a:r>
            <a:r>
              <a:rPr lang="ru-RU" sz="2200" dirty="0" err="1"/>
              <a:t>открити</a:t>
            </a:r>
            <a:r>
              <a:rPr lang="ru-RU" sz="2200" dirty="0"/>
              <a:t> чрез </a:t>
            </a:r>
            <a:r>
              <a:rPr lang="ru-RU" sz="2200" dirty="0" err="1"/>
              <a:t>световните</a:t>
            </a:r>
            <a:r>
              <a:rPr lang="ru-RU" sz="2200" dirty="0"/>
              <a:t> </a:t>
            </a:r>
            <a:r>
              <a:rPr lang="ru-RU" sz="2200" dirty="0" err="1"/>
              <a:t>бази</a:t>
            </a:r>
            <a:r>
              <a:rPr lang="ru-RU" sz="2200" dirty="0"/>
              <a:t> </a:t>
            </a:r>
            <a:r>
              <a:rPr lang="ru-RU" sz="2200" dirty="0" err="1"/>
              <a:t>данни</a:t>
            </a:r>
            <a:r>
              <a:rPr lang="ru-RU" sz="2200" dirty="0"/>
              <a:t> </a:t>
            </a:r>
            <a:r>
              <a:rPr lang="ru-RU" sz="2200" dirty="0" err="1"/>
              <a:t>Scopus</a:t>
            </a:r>
            <a:r>
              <a:rPr lang="ru-RU" sz="2200" dirty="0"/>
              <a:t> и </a:t>
            </a:r>
            <a:r>
              <a:rPr lang="ru-RU" sz="2200" dirty="0" err="1"/>
              <a:t>Web</a:t>
            </a:r>
            <a:r>
              <a:rPr lang="ru-RU" sz="2200" dirty="0"/>
              <a:t> </a:t>
            </a:r>
            <a:r>
              <a:rPr lang="ru-RU" sz="2200" dirty="0" err="1"/>
              <a:t>of</a:t>
            </a:r>
            <a:r>
              <a:rPr lang="ru-RU" sz="2200" dirty="0"/>
              <a:t> </a:t>
            </a:r>
            <a:r>
              <a:rPr lang="ru-RU" sz="2200" dirty="0" err="1"/>
              <a:t>Science</a:t>
            </a:r>
            <a:r>
              <a:rPr lang="ru-RU" sz="2200" dirty="0"/>
              <a:t>;</a:t>
            </a:r>
          </a:p>
          <a:p>
            <a:pPr marL="288000" algn="just" hangingPunct="0">
              <a:spcBef>
                <a:spcPts val="0"/>
              </a:spcBef>
            </a:pPr>
            <a:r>
              <a:rPr lang="ru-RU" sz="2200" dirty="0" err="1"/>
              <a:t>Изследване</a:t>
            </a:r>
            <a:r>
              <a:rPr lang="ru-RU" sz="2200" dirty="0"/>
              <a:t> на </a:t>
            </a:r>
            <a:r>
              <a:rPr lang="ru-RU" sz="2200" dirty="0" err="1"/>
              <a:t>по-ефективни</a:t>
            </a:r>
            <a:r>
              <a:rPr lang="ru-RU" sz="2200" dirty="0"/>
              <a:t> </a:t>
            </a:r>
            <a:r>
              <a:rPr lang="ru-RU" sz="2200" dirty="0" err="1"/>
              <a:t>методи</a:t>
            </a:r>
            <a:r>
              <a:rPr lang="ru-RU" sz="2200" dirty="0"/>
              <a:t> за диагностика с цел </a:t>
            </a:r>
            <a:r>
              <a:rPr lang="ru-RU" sz="2200" dirty="0" err="1"/>
              <a:t>използване</a:t>
            </a:r>
            <a:r>
              <a:rPr lang="ru-RU" sz="2200" dirty="0"/>
              <a:t> на 3D технологии за </a:t>
            </a:r>
            <a:r>
              <a:rPr lang="ru-RU" sz="2200" dirty="0" err="1"/>
              <a:t>по-добра</a:t>
            </a:r>
            <a:r>
              <a:rPr lang="ru-RU" sz="2200" dirty="0"/>
              <a:t> визуализация и анализ на </a:t>
            </a:r>
            <a:r>
              <a:rPr lang="ru-RU" sz="2200" dirty="0" err="1"/>
              <a:t>медицински</a:t>
            </a:r>
            <a:r>
              <a:rPr lang="ru-RU" sz="2200" dirty="0"/>
              <a:t> изображения;</a:t>
            </a:r>
          </a:p>
          <a:p>
            <a:pPr marL="288000" algn="just" hangingPunct="0">
              <a:spcBef>
                <a:spcPts val="0"/>
              </a:spcBef>
            </a:pPr>
            <a:r>
              <a:rPr lang="ru-RU" sz="2200" dirty="0"/>
              <a:t>Обучение на невронни мрежи да </a:t>
            </a:r>
            <a:r>
              <a:rPr lang="ru-RU" sz="2200" dirty="0" err="1"/>
              <a:t>анализират</a:t>
            </a:r>
            <a:r>
              <a:rPr lang="ru-RU" sz="2200" dirty="0"/>
              <a:t> </a:t>
            </a:r>
            <a:r>
              <a:rPr lang="ru-RU" sz="2200" dirty="0" err="1"/>
              <a:t>медицински</a:t>
            </a:r>
            <a:r>
              <a:rPr lang="ru-RU" sz="2200" dirty="0"/>
              <a:t> </a:t>
            </a:r>
            <a:r>
              <a:rPr lang="ru-RU" sz="2200" dirty="0" err="1"/>
              <a:t>данни</a:t>
            </a:r>
            <a:r>
              <a:rPr lang="ru-RU" sz="2200" dirty="0"/>
              <a:t> (</a:t>
            </a:r>
            <a:r>
              <a:rPr lang="ru-RU" sz="2200" dirty="0" err="1"/>
              <a:t>медицински</a:t>
            </a:r>
            <a:r>
              <a:rPr lang="ru-RU" sz="2200" dirty="0"/>
              <a:t> изображения, </a:t>
            </a:r>
            <a:r>
              <a:rPr lang="ru-RU" sz="2200" dirty="0" err="1"/>
              <a:t>рентгенови</a:t>
            </a:r>
            <a:r>
              <a:rPr lang="ru-RU" sz="2200" dirty="0"/>
              <a:t> снимки, CT и MRI изображения) с цел </a:t>
            </a:r>
            <a:r>
              <a:rPr lang="ru-RU" sz="2200" dirty="0" err="1"/>
              <a:t>помагане</a:t>
            </a:r>
            <a:r>
              <a:rPr lang="ru-RU" sz="2200" dirty="0"/>
              <a:t> </a:t>
            </a:r>
            <a:r>
              <a:rPr lang="ru-RU" sz="2200" dirty="0" err="1"/>
              <a:t>диагностицирането</a:t>
            </a:r>
            <a:r>
              <a:rPr lang="ru-RU" sz="2200" dirty="0"/>
              <a:t> на </a:t>
            </a:r>
            <a:r>
              <a:rPr lang="ru-RU" sz="2200" dirty="0" err="1"/>
              <a:t>заболявания</a:t>
            </a:r>
            <a:r>
              <a:rPr lang="ru-RU" sz="2200" dirty="0"/>
              <a:t>, </a:t>
            </a:r>
            <a:r>
              <a:rPr lang="ru-RU" sz="2200" dirty="0" err="1"/>
              <a:t>прогнозиране</a:t>
            </a:r>
            <a:r>
              <a:rPr lang="ru-RU" sz="2200" dirty="0"/>
              <a:t> </a:t>
            </a:r>
            <a:r>
              <a:rPr lang="ru-RU" sz="2200" dirty="0" err="1"/>
              <a:t>развитието</a:t>
            </a:r>
            <a:r>
              <a:rPr lang="ru-RU" sz="2200" dirty="0"/>
              <a:t> на </a:t>
            </a:r>
            <a:r>
              <a:rPr lang="ru-RU" sz="2200" dirty="0" err="1"/>
              <a:t>заболявания</a:t>
            </a:r>
            <a:r>
              <a:rPr lang="ru-RU" sz="2200" dirty="0"/>
              <a:t> и </a:t>
            </a:r>
            <a:r>
              <a:rPr lang="ru-RU" sz="2200" dirty="0" err="1"/>
              <a:t>вероятността</a:t>
            </a:r>
            <a:r>
              <a:rPr lang="ru-RU" sz="2200" dirty="0"/>
              <a:t> за успех на определено лечение, </a:t>
            </a:r>
            <a:r>
              <a:rPr lang="ru-RU" sz="2200" dirty="0" err="1"/>
              <a:t>моделиране</a:t>
            </a:r>
            <a:r>
              <a:rPr lang="ru-RU" sz="2200" dirty="0"/>
              <a:t> на </a:t>
            </a:r>
            <a:r>
              <a:rPr lang="ru-RU" sz="2200" dirty="0" err="1"/>
              <a:t>лечението</a:t>
            </a:r>
            <a:r>
              <a:rPr lang="ru-RU" sz="2200" dirty="0"/>
              <a:t> и </a:t>
            </a:r>
            <a:r>
              <a:rPr lang="ru-RU" sz="2200" dirty="0" err="1"/>
              <a:t>прогнозиране</a:t>
            </a:r>
            <a:r>
              <a:rPr lang="ru-RU" sz="2200" dirty="0"/>
              <a:t> на </a:t>
            </a:r>
            <a:r>
              <a:rPr lang="ru-RU" sz="2200" dirty="0" err="1"/>
              <a:t>лечението</a:t>
            </a:r>
            <a:r>
              <a:rPr lang="en-US" sz="2200" dirty="0"/>
              <a:t> </a:t>
            </a:r>
            <a:r>
              <a:rPr lang="bg-BG" sz="2200" dirty="0"/>
              <a:t>и създаване на тази база на </a:t>
            </a:r>
            <a:r>
              <a:rPr lang="ru-RU" sz="2200" dirty="0"/>
              <a:t>3D модели.</a:t>
            </a:r>
            <a:endParaRPr lang="bg-B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3958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СПИСЪК НА ИЗСЛЕДОВАТЕЛСКИЯ ЕКИП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119411"/>
              </p:ext>
            </p:extLst>
          </p:nvPr>
        </p:nvGraphicFramePr>
        <p:xfrm>
          <a:off x="485216" y="1196752"/>
          <a:ext cx="7848872" cy="50405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1311253106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1. доц. д-р Николай Радославов </a:t>
                      </a:r>
                      <a:r>
                        <a:rPr lang="bg-BG" sz="2000" dirty="0" err="1">
                          <a:effectLst/>
                        </a:rPr>
                        <a:t>Миринчев</a:t>
                      </a:r>
                      <a:r>
                        <a:rPr lang="bg-BG" sz="2000" dirty="0">
                          <a:effectLst/>
                        </a:rPr>
                        <a:t>, </a:t>
                      </a:r>
                      <a:r>
                        <a:rPr lang="bg-BG" sz="2000" dirty="0" err="1">
                          <a:effectLst/>
                        </a:rPr>
                        <a:t>дм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743945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2. проф. д-р Илия Димитров Попов, </a:t>
                      </a:r>
                      <a:r>
                        <a:rPr lang="bg-BG" sz="2000" dirty="0" err="1">
                          <a:effectLst/>
                        </a:rPr>
                        <a:t>дм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393453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3. проф. д-р Сотир Николов Сотиров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578027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r>
                        <a:rPr lang="bg-BG" sz="2000" dirty="0">
                          <a:effectLst/>
                        </a:rPr>
                        <a:t>. ас. д-р Златина Георгиева </a:t>
                      </a:r>
                      <a:r>
                        <a:rPr lang="bg-BG" sz="2000" dirty="0" err="1">
                          <a:effectLst/>
                        </a:rPr>
                        <a:t>Миринчева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465895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solidFill>
                            <a:srgbClr val="FF0000"/>
                          </a:solidFill>
                          <a:effectLst/>
                        </a:rPr>
                        <a:t>5. </a:t>
                      </a:r>
                      <a:r>
                        <a:rPr lang="bg-BG" sz="2000" dirty="0" err="1">
                          <a:solidFill>
                            <a:srgbClr val="FF0000"/>
                          </a:solidFill>
                          <a:effectLst/>
                        </a:rPr>
                        <a:t>гл.ас</a:t>
                      </a:r>
                      <a:r>
                        <a:rPr lang="bg-BG" sz="2000" dirty="0">
                          <a:solidFill>
                            <a:srgbClr val="FF0000"/>
                          </a:solidFill>
                          <a:effectLst/>
                        </a:rPr>
                        <a:t>. д-р Стоян Желязков Христов, </a:t>
                      </a:r>
                      <a:r>
                        <a:rPr lang="bg-BG" sz="2000" dirty="0" err="1">
                          <a:solidFill>
                            <a:srgbClr val="FF0000"/>
                          </a:solidFill>
                          <a:effectLst/>
                        </a:rPr>
                        <a:t>дм</a:t>
                      </a:r>
                      <a:endParaRPr lang="bg-BG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4618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bg-BG" sz="2000" dirty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bg-BG" sz="2000" dirty="0" err="1">
                          <a:solidFill>
                            <a:srgbClr val="FF0000"/>
                          </a:solidFill>
                          <a:effectLst/>
                        </a:rPr>
                        <a:t>гл.ас</a:t>
                      </a:r>
                      <a:r>
                        <a:rPr lang="bg-BG" sz="2000" dirty="0">
                          <a:solidFill>
                            <a:srgbClr val="FF0000"/>
                          </a:solidFill>
                          <a:effectLst/>
                        </a:rPr>
                        <a:t>. д-р Бойко Георгиев </a:t>
                      </a:r>
                      <a:r>
                        <a:rPr lang="bg-BG" sz="2000" dirty="0" err="1">
                          <a:solidFill>
                            <a:srgbClr val="FF0000"/>
                          </a:solidFill>
                          <a:effectLst/>
                        </a:rPr>
                        <a:t>Миразчийски</a:t>
                      </a:r>
                      <a:r>
                        <a:rPr lang="bg-BG" sz="20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bg-BG" sz="2000" dirty="0" err="1">
                          <a:solidFill>
                            <a:srgbClr val="FF0000"/>
                          </a:solidFill>
                          <a:effectLst/>
                        </a:rPr>
                        <a:t>дм</a:t>
                      </a:r>
                      <a:endParaRPr lang="bg-BG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365313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</a:t>
                      </a:r>
                      <a:r>
                        <a:rPr lang="bg-BG" sz="2000" dirty="0">
                          <a:effectLst/>
                        </a:rPr>
                        <a:t>. д-р Златка Симеонова Чолакова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586677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8. доц. д-р Деян Георгиев Мавров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375074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9. </a:t>
                      </a:r>
                      <a:r>
                        <a:rPr lang="bg-BG" sz="2000" dirty="0">
                          <a:solidFill>
                            <a:srgbClr val="FF0000"/>
                          </a:solidFill>
                          <a:effectLst/>
                        </a:rPr>
                        <a:t>Красимир  Кралев – Студент по специалност „Софтуерни технологии</a:t>
                      </a:r>
                      <a:r>
                        <a:rPr lang="bg-BG" sz="2000" dirty="0">
                          <a:effectLst/>
                        </a:rPr>
                        <a:t>“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775474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10. Грета Христова Бозова – студент по специалност „Здравен мениджмънт“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982948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11. Ангел Димитров Ангелов – студент по специалност „Медицина“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407187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12. Нина Христова Нинова – студент по специалност „Медицина“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721695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13. Габриела </a:t>
                      </a:r>
                      <a:r>
                        <a:rPr lang="bg-BG" sz="2000" dirty="0" err="1">
                          <a:effectLst/>
                        </a:rPr>
                        <a:t>Карабойчева</a:t>
                      </a:r>
                      <a:r>
                        <a:rPr lang="bg-BG" sz="2000" dirty="0">
                          <a:effectLst/>
                        </a:rPr>
                        <a:t> – студент по специалност „Медицина“</a:t>
                      </a:r>
                      <a:endParaRPr lang="bg-B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01806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192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2</a:t>
            </a:r>
            <a:r>
              <a:rPr lang="en-US" dirty="0"/>
              <a:t>. </a:t>
            </a:r>
            <a:r>
              <a:rPr lang="bg-BG" dirty="0"/>
              <a:t>Материали и методи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559276"/>
          </a:xfrm>
        </p:spPr>
        <p:txBody>
          <a:bodyPr>
            <a:noAutofit/>
          </a:bodyPr>
          <a:lstStyle/>
          <a:p>
            <a:pPr marL="0" indent="352425" algn="just">
              <a:buNone/>
            </a:pPr>
            <a:r>
              <a:rPr lang="bg-BG" sz="2200" b="1" dirty="0"/>
              <a:t>Материали: </a:t>
            </a:r>
          </a:p>
          <a:p>
            <a:pPr marL="0" indent="352425" algn="just">
              <a:buNone/>
            </a:pPr>
            <a:r>
              <a:rPr lang="bg-BG" sz="2200" dirty="0"/>
              <a:t>Анализирани са данни за</a:t>
            </a:r>
            <a:r>
              <a:rPr lang="bg-BG" sz="2200" b="1" dirty="0"/>
              <a:t> </a:t>
            </a:r>
            <a:r>
              <a:rPr lang="bg-BG" sz="2200" dirty="0"/>
              <a:t>постъпили в клиники/отделения на „УМБАЛ Бургас“ АД. Изследвани са 40 пациенти на възраст между </a:t>
            </a:r>
            <a:r>
              <a:rPr lang="en-US" sz="2200" dirty="0"/>
              <a:t>56 </a:t>
            </a:r>
            <a:r>
              <a:rPr lang="bg-BG" sz="2200" dirty="0"/>
              <a:t>и</a:t>
            </a:r>
            <a:r>
              <a:rPr lang="en-US" sz="2200" dirty="0"/>
              <a:t> 85 </a:t>
            </a:r>
            <a:r>
              <a:rPr lang="bg-BG" sz="2200" dirty="0"/>
              <a:t>г., постъпили в Клиника по урология със </a:t>
            </a:r>
            <a:r>
              <a:rPr lang="ru-RU" sz="2200" dirty="0" err="1"/>
              <a:t>симптоми</a:t>
            </a:r>
            <a:r>
              <a:rPr lang="ru-RU" sz="2200" dirty="0"/>
              <a:t> на </a:t>
            </a:r>
            <a:r>
              <a:rPr lang="ru-RU" sz="2200" dirty="0" err="1"/>
              <a:t>ниско</a:t>
            </a:r>
            <a:r>
              <a:rPr lang="ru-RU" sz="2200" dirty="0"/>
              <a:t> </a:t>
            </a:r>
            <a:r>
              <a:rPr lang="ru-RU" sz="2200" dirty="0" err="1"/>
              <a:t>ниво</a:t>
            </a:r>
            <a:r>
              <a:rPr lang="ru-RU" sz="2200" dirty="0"/>
              <a:t> на </a:t>
            </a:r>
            <a:r>
              <a:rPr lang="ru-RU" sz="2200" dirty="0" err="1"/>
              <a:t>уринарен</a:t>
            </a:r>
            <a:r>
              <a:rPr lang="ru-RU" sz="2200" dirty="0"/>
              <a:t> тракт; </a:t>
            </a:r>
            <a:r>
              <a:rPr lang="bg-BG" sz="2200" dirty="0"/>
              <a:t>проучено е мнението на </a:t>
            </a:r>
            <a:r>
              <a:rPr lang="en-US" sz="2200" dirty="0"/>
              <a:t>70 </a:t>
            </a:r>
            <a:r>
              <a:rPr lang="bg-BG" sz="2200" dirty="0"/>
              <a:t>пациентки</a:t>
            </a:r>
            <a:r>
              <a:rPr lang="en-US" sz="2200" dirty="0"/>
              <a:t> </a:t>
            </a:r>
            <a:r>
              <a:rPr lang="ru-RU" sz="2200" dirty="0"/>
              <a:t>с </a:t>
            </a:r>
            <a:r>
              <a:rPr lang="ru-RU" sz="2200" dirty="0" err="1"/>
              <a:t>остър</a:t>
            </a:r>
            <a:r>
              <a:rPr lang="ru-RU" sz="2200" dirty="0"/>
              <a:t> </a:t>
            </a:r>
            <a:r>
              <a:rPr lang="ru-RU" sz="2200" dirty="0" err="1"/>
              <a:t>неусложнен</a:t>
            </a:r>
            <a:r>
              <a:rPr lang="ru-RU" sz="2200" dirty="0"/>
              <a:t> цистит в </a:t>
            </a:r>
            <a:r>
              <a:rPr lang="bg-BG" sz="2200" dirty="0"/>
              <a:t>Отделение по нефрология; анализирани са клинични случаи в Клиника по ортопедия и травматология, Клиника по урология и Отделение по неврохирургия. Проучени са съществуващи приложения за </a:t>
            </a:r>
            <a:r>
              <a:rPr lang="ru-RU" sz="2200" dirty="0" err="1"/>
              <a:t>изкуствен</a:t>
            </a:r>
            <a:r>
              <a:rPr lang="ru-RU" sz="2200" dirty="0"/>
              <a:t> </a:t>
            </a:r>
            <a:r>
              <a:rPr lang="ru-RU" sz="2200" dirty="0" err="1"/>
              <a:t>интелект</a:t>
            </a:r>
            <a:r>
              <a:rPr lang="ru-RU" sz="2200" dirty="0"/>
              <a:t> и 3D </a:t>
            </a:r>
            <a:r>
              <a:rPr lang="ru-RU" sz="2200" dirty="0" err="1"/>
              <a:t>моделиране</a:t>
            </a:r>
            <a:r>
              <a:rPr lang="ru-RU" sz="2200" dirty="0"/>
              <a:t> в </a:t>
            </a:r>
            <a:r>
              <a:rPr lang="ru-RU" sz="2200" dirty="0" err="1"/>
              <a:t>медицината</a:t>
            </a:r>
            <a:r>
              <a:rPr lang="bg-BG" sz="2200" dirty="0"/>
              <a:t>, чрез анализ на съществуващи научни публикации в </a:t>
            </a:r>
            <a:r>
              <a:rPr lang="en-US" sz="2200" dirty="0"/>
              <a:t>Scopus </a:t>
            </a:r>
            <a:r>
              <a:rPr lang="bg-BG" sz="2200" dirty="0"/>
              <a:t>и </a:t>
            </a:r>
            <a:r>
              <a:rPr lang="en-US" sz="2200" dirty="0"/>
              <a:t>Web of Science, </a:t>
            </a:r>
            <a:r>
              <a:rPr lang="bg-BG" sz="2200" dirty="0"/>
              <a:t>както и последният отчет на Европейската комисия от септември 2022 г. „</a:t>
            </a:r>
            <a:r>
              <a:rPr lang="en-US" sz="2200" dirty="0"/>
              <a:t>Extended reality: opportunities, success stories and challenges (health, education), Final report“</a:t>
            </a:r>
            <a:r>
              <a:rPr lang="bg-BG" sz="2200" dirty="0"/>
              <a:t>. </a:t>
            </a:r>
          </a:p>
          <a:p>
            <a:pPr marL="0" indent="352425" algn="just">
              <a:buNone/>
            </a:pPr>
            <a:r>
              <a:rPr lang="bg-BG" sz="2200" b="1" dirty="0"/>
              <a:t>Методи:</a:t>
            </a:r>
          </a:p>
          <a:p>
            <a:pPr marL="0" indent="352425" algn="just">
              <a:buNone/>
            </a:pPr>
            <a:r>
              <a:rPr lang="bg-BG" sz="2200" dirty="0"/>
              <a:t>Приложени са документален, статистически и графичен метод.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8378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3</a:t>
            </a:r>
            <a:r>
              <a:rPr lang="en-US" dirty="0"/>
              <a:t>. </a:t>
            </a:r>
            <a:r>
              <a:rPr lang="bg-BG" dirty="0"/>
              <a:t>Резултати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559276"/>
          </a:xfrm>
        </p:spPr>
        <p:txBody>
          <a:bodyPr>
            <a:noAutofit/>
          </a:bodyPr>
          <a:lstStyle/>
          <a:p>
            <a:pPr lvl="0"/>
            <a:r>
              <a:rPr lang="bg-BG" sz="2400" dirty="0"/>
              <a:t>По </a:t>
            </a:r>
            <a:r>
              <a:rPr lang="bg-BG" sz="2400" b="1" dirty="0"/>
              <a:t>Дейност 1</a:t>
            </a:r>
            <a:r>
              <a:rPr lang="bg-BG" sz="2400" dirty="0"/>
              <a:t> е направено проучване на съществуващи научни публикации, открити чрез световните бази данни </a:t>
            </a:r>
            <a:r>
              <a:rPr lang="bg-BG" sz="2400" dirty="0" err="1"/>
              <a:t>Scopus</a:t>
            </a:r>
            <a:r>
              <a:rPr lang="bg-BG" sz="2400" dirty="0"/>
              <a:t> и </a:t>
            </a:r>
            <a:r>
              <a:rPr lang="bg-BG" sz="2400" dirty="0" err="1"/>
              <a:t>Web</a:t>
            </a:r>
            <a:r>
              <a:rPr lang="bg-BG" sz="2400" dirty="0"/>
              <a:t> </a:t>
            </a:r>
            <a:r>
              <a:rPr lang="bg-BG" sz="2400" dirty="0" err="1"/>
              <a:t>of</a:t>
            </a:r>
            <a:r>
              <a:rPr lang="bg-BG" sz="2400" dirty="0"/>
              <a:t> Science. Нашите проучвания на 3D моделиране на педиатрични медицински образи чрез изкуствен интелект: прецизна диагностика и подобрено хирургическо планиране, както възможностите на интелигентен анализ на данни в обществено здравеопазване са представени на Четвърти есенен медицински форум.</a:t>
            </a:r>
            <a:endParaRPr lang="en-US" sz="2400" dirty="0"/>
          </a:p>
          <a:p>
            <a:pPr marL="0" indent="0">
              <a:buNone/>
            </a:pPr>
            <a:endParaRPr lang="bg-BG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7426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3</a:t>
            </a:r>
            <a:r>
              <a:rPr lang="en-US" dirty="0"/>
              <a:t>. </a:t>
            </a:r>
            <a:r>
              <a:rPr lang="bg-BG" dirty="0"/>
              <a:t>Резултати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902" y="990600"/>
            <a:ext cx="8686800" cy="5559276"/>
          </a:xfrm>
        </p:spPr>
        <p:txBody>
          <a:bodyPr>
            <a:noAutofit/>
          </a:bodyPr>
          <a:lstStyle/>
          <a:p>
            <a:pPr lvl="0"/>
            <a:r>
              <a:rPr lang="bg-BG" sz="2000" dirty="0"/>
              <a:t>По </a:t>
            </a:r>
            <a:r>
              <a:rPr lang="bg-BG" sz="2000" b="1" dirty="0"/>
              <a:t>Дейност 2</a:t>
            </a:r>
            <a:r>
              <a:rPr lang="bg-BG" sz="2000" dirty="0"/>
              <a:t> е използван интелигентен подход за ранното откриване на увреждане на бъбреците при пациенти с диабет, което е от решаващо значение за навременна намеса и подобряване на клиничните резултати. Разработен е нов метод за откриване на бъбречно увреждане, който комбинира </a:t>
            </a:r>
            <a:r>
              <a:rPr lang="bg-BG" sz="2000" dirty="0" err="1"/>
              <a:t>конволюционни</a:t>
            </a:r>
            <a:r>
              <a:rPr lang="bg-BG" sz="2000" dirty="0"/>
              <a:t> невронни мрежи (CNN) с </a:t>
            </a:r>
            <a:r>
              <a:rPr lang="bg-BG" sz="2000" dirty="0" err="1"/>
              <a:t>интуиционистики</a:t>
            </a:r>
            <a:r>
              <a:rPr lang="bg-BG" sz="2000" dirty="0"/>
              <a:t> размити оценки. Хибридният подход използва йерархичните възможности за извличане на характеристики на CNN, за да научава автоматично </a:t>
            </a:r>
            <a:r>
              <a:rPr lang="bg-BG" sz="2000" dirty="0" err="1"/>
              <a:t>дискриминативни</a:t>
            </a:r>
            <a:r>
              <a:rPr lang="bg-BG" sz="2000" dirty="0"/>
              <a:t> признаци от медицински изображения. В същото време, интуиционистки размитите оценки се справят с несигурността и неточността в медицинската диагноза, като включват експертни знания и специфична за домейна информация в процеса на класификация. Това интегриране подобрява </a:t>
            </a:r>
            <a:r>
              <a:rPr lang="bg-BG" sz="2000" dirty="0" err="1"/>
              <a:t>интерпретируемостта</a:t>
            </a:r>
            <a:r>
              <a:rPr lang="bg-BG" sz="2000" dirty="0"/>
              <a:t> и устойчивостта на модела.</a:t>
            </a:r>
            <a:endParaRPr lang="en-US" sz="2000" dirty="0"/>
          </a:p>
          <a:p>
            <a:pPr marL="0" indent="0">
              <a:buNone/>
            </a:pPr>
            <a:r>
              <a:rPr lang="bg-BG" sz="2000" dirty="0"/>
              <a:t>Направените проучвания са представени на конференция в Турция и са отпечатани в издание на </a:t>
            </a:r>
            <a:r>
              <a:rPr lang="en-US" sz="2000" dirty="0"/>
              <a:t>Springer </a:t>
            </a:r>
            <a:r>
              <a:rPr lang="bg-BG" sz="2000" dirty="0"/>
              <a:t>„</a:t>
            </a:r>
            <a:r>
              <a:rPr lang="bg-BG" sz="2000" i="1" dirty="0" err="1"/>
              <a:t>Lecture</a:t>
            </a:r>
            <a:r>
              <a:rPr lang="bg-BG" sz="2000" i="1" dirty="0"/>
              <a:t> </a:t>
            </a:r>
            <a:r>
              <a:rPr lang="bg-BG" sz="2000" i="1" dirty="0" err="1"/>
              <a:t>Notes</a:t>
            </a:r>
            <a:r>
              <a:rPr lang="bg-BG" sz="2000" i="1" dirty="0"/>
              <a:t> </a:t>
            </a:r>
            <a:r>
              <a:rPr lang="bg-BG" sz="2000" i="1" dirty="0" err="1"/>
              <a:t>in</a:t>
            </a:r>
            <a:r>
              <a:rPr lang="bg-BG" sz="2000" i="1" dirty="0"/>
              <a:t> </a:t>
            </a:r>
            <a:r>
              <a:rPr lang="bg-BG" sz="2000" i="1" dirty="0" err="1"/>
              <a:t>Networks</a:t>
            </a:r>
            <a:r>
              <a:rPr lang="bg-BG" sz="2000" i="1" dirty="0"/>
              <a:t> </a:t>
            </a:r>
            <a:r>
              <a:rPr lang="bg-BG" sz="2000" i="1" dirty="0" err="1"/>
              <a:t>and</a:t>
            </a:r>
            <a:r>
              <a:rPr lang="bg-BG" sz="2000" i="1" dirty="0"/>
              <a:t> Systems“ в</a:t>
            </a:r>
            <a:r>
              <a:rPr lang="bg-BG" sz="2000" dirty="0"/>
              <a:t> </a:t>
            </a:r>
            <a:r>
              <a:rPr lang="bg-BG" sz="2000" dirty="0" err="1"/>
              <a:t>квартил</a:t>
            </a:r>
            <a:r>
              <a:rPr lang="bg-BG" sz="2000" dirty="0"/>
              <a:t> </a:t>
            </a:r>
            <a:r>
              <a:rPr lang="en-US" sz="2000" dirty="0"/>
              <a:t>Q4</a:t>
            </a:r>
            <a:r>
              <a:rPr lang="bg-BG" sz="2000" dirty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29677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6E75-52C4-40CE-B9A2-5F0D28B6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40F4CC-18E1-464E-8BC4-2F9202665A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700808"/>
            <a:ext cx="4239664" cy="172819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4B5DA-0C56-4A43-9D85-3E986319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7</a:t>
            </a:fld>
            <a:endParaRPr lang="bg-B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DDAC3A-CD0B-47C5-BD5B-A83C73D13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2684" y="3861048"/>
            <a:ext cx="458691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5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3</a:t>
            </a:r>
            <a:r>
              <a:rPr lang="en-US" dirty="0"/>
              <a:t>. </a:t>
            </a:r>
            <a:r>
              <a:rPr lang="bg-BG" dirty="0"/>
              <a:t>Резултати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902" y="990600"/>
            <a:ext cx="8686800" cy="5559276"/>
          </a:xfrm>
        </p:spPr>
        <p:txBody>
          <a:bodyPr>
            <a:noAutofit/>
          </a:bodyPr>
          <a:lstStyle/>
          <a:p>
            <a:pPr lvl="0"/>
            <a:r>
              <a:rPr lang="bg-BG" sz="2000" dirty="0"/>
              <a:t>По </a:t>
            </a:r>
            <a:r>
              <a:rPr lang="bg-BG" sz="2000" b="1" dirty="0"/>
              <a:t>Дейност 3</a:t>
            </a:r>
            <a:r>
              <a:rPr lang="bg-BG" sz="2000" dirty="0"/>
              <a:t> е разработен нов подход, насочен към подобряване на точността на биопсиите на простатата чрез приложение на модулна дълбока </a:t>
            </a:r>
            <a:r>
              <a:rPr lang="bg-BG" sz="2000" dirty="0" err="1"/>
              <a:t>конволюционна</a:t>
            </a:r>
            <a:r>
              <a:rPr lang="bg-BG" sz="2000" dirty="0"/>
              <a:t> невронна мрежа (DCNN). Диагностиката на рак на простатата е критичен аспект в урологичната грижа, а изследването разглежда необходимостта от повишена прецизност при интерпретацията на </a:t>
            </a:r>
            <a:r>
              <a:rPr lang="bg-BG" sz="2000" dirty="0" err="1"/>
              <a:t>биопсичните</a:t>
            </a:r>
            <a:r>
              <a:rPr lang="bg-BG" sz="2000" dirty="0"/>
              <a:t> резултати. Предложената модулна архитектура на DCNN е създадена за ефективен анализ на медицински изображения, специално адаптирана за изображения от биопсии на простатата. Всеки модул на мрежата е специализиран в извличане на специфични характеристики, което позволява йерархична и изчерпателна оценка на входните данни. Обучени са две невронни мрежи за анализ на медицински данни за откриване на бъбречно увреждане и за диагностиката на рак на простатата.</a:t>
            </a:r>
            <a:endParaRPr lang="en-US" sz="2000" dirty="0"/>
          </a:p>
          <a:p>
            <a:r>
              <a:rPr lang="bg-BG" sz="2000" dirty="0"/>
              <a:t>Направените проучвания са представени на конференция в Турция и са отпечатани в издание на </a:t>
            </a:r>
            <a:r>
              <a:rPr lang="en-US" sz="2000" dirty="0"/>
              <a:t>Springer </a:t>
            </a:r>
            <a:r>
              <a:rPr lang="bg-BG" sz="2000" dirty="0"/>
              <a:t>„</a:t>
            </a:r>
            <a:r>
              <a:rPr lang="bg-BG" sz="2000" i="1" dirty="0" err="1"/>
              <a:t>Lecture</a:t>
            </a:r>
            <a:r>
              <a:rPr lang="bg-BG" sz="2000" i="1" dirty="0"/>
              <a:t> </a:t>
            </a:r>
            <a:r>
              <a:rPr lang="bg-BG" sz="2000" i="1" dirty="0" err="1"/>
              <a:t>Notes</a:t>
            </a:r>
            <a:r>
              <a:rPr lang="bg-BG" sz="2000" i="1" dirty="0"/>
              <a:t> </a:t>
            </a:r>
            <a:r>
              <a:rPr lang="bg-BG" sz="2000" i="1" dirty="0" err="1"/>
              <a:t>in</a:t>
            </a:r>
            <a:r>
              <a:rPr lang="bg-BG" sz="2000" i="1" dirty="0"/>
              <a:t> </a:t>
            </a:r>
            <a:r>
              <a:rPr lang="bg-BG" sz="2000" i="1" dirty="0" err="1"/>
              <a:t>Networks</a:t>
            </a:r>
            <a:r>
              <a:rPr lang="bg-BG" sz="2000" i="1" dirty="0"/>
              <a:t> </a:t>
            </a:r>
            <a:r>
              <a:rPr lang="bg-BG" sz="2000" i="1" dirty="0" err="1"/>
              <a:t>and</a:t>
            </a:r>
            <a:r>
              <a:rPr lang="bg-BG" sz="2000" i="1" dirty="0"/>
              <a:t> Systems“ в</a:t>
            </a:r>
            <a:r>
              <a:rPr lang="bg-BG" sz="2000" dirty="0"/>
              <a:t> </a:t>
            </a:r>
            <a:r>
              <a:rPr lang="bg-BG" sz="2000" dirty="0" err="1"/>
              <a:t>квартил</a:t>
            </a:r>
            <a:r>
              <a:rPr lang="bg-BG" sz="2000" dirty="0"/>
              <a:t> </a:t>
            </a:r>
            <a:r>
              <a:rPr lang="en-US" sz="2000" dirty="0"/>
              <a:t>Q4</a:t>
            </a:r>
            <a:r>
              <a:rPr lang="bg-BG" sz="2000" dirty="0"/>
              <a:t>.</a:t>
            </a:r>
            <a:endParaRPr lang="en-US" sz="2000" dirty="0"/>
          </a:p>
          <a:p>
            <a:pPr marL="0" indent="0">
              <a:buNone/>
            </a:pP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1476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A695C-C8F9-4F9B-BED1-20CFE029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81CB3-148D-402F-A373-40CE25B43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431" y="2344333"/>
            <a:ext cx="8507413" cy="21693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42E83-8B7F-4568-B983-EFF628E3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1906E-3A95-4C57-9A73-8E61E61F2C87}" type="slidenum">
              <a:rPr lang="bg-BG" smtClean="0"/>
              <a:pPr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0067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27374</TotalTime>
  <Words>1720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НИХ-489/2023 Изследване и приложение на 3D технологиите в медицината Междинен отчет</vt:lpstr>
      <vt:lpstr>1. Цел и задачи</vt:lpstr>
      <vt:lpstr>СПИСЪК НА ИЗСЛЕДОВАТЕЛСКИЯ ЕКИП</vt:lpstr>
      <vt:lpstr>2. Материали и методи</vt:lpstr>
      <vt:lpstr>3. Резултати</vt:lpstr>
      <vt:lpstr>3. Резултати</vt:lpstr>
      <vt:lpstr>PowerPoint Presentation</vt:lpstr>
      <vt:lpstr>3. Резултати</vt:lpstr>
      <vt:lpstr>PowerPoint Presentation</vt:lpstr>
      <vt:lpstr>4. Финансов  отчет</vt:lpstr>
      <vt:lpstr>5. Публикации</vt:lpstr>
      <vt:lpstr>5. Публикации</vt:lpstr>
      <vt:lpstr>5. Публикации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Intuitionistic fuzzy estimation of the doctoral comprehensive examination</dc:title>
  <dc:creator>Evd Sot</dc:creator>
  <cp:lastModifiedBy>Teacher</cp:lastModifiedBy>
  <cp:revision>268</cp:revision>
  <dcterms:created xsi:type="dcterms:W3CDTF">2014-05-07T12:29:26Z</dcterms:created>
  <dcterms:modified xsi:type="dcterms:W3CDTF">2024-12-11T11:42:22Z</dcterms:modified>
</cp:coreProperties>
</file>