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7" r:id="rId4"/>
  </p:sldMasterIdLst>
  <p:notesMasterIdLst>
    <p:notesMasterId r:id="rId14"/>
  </p:notesMasterIdLst>
  <p:sldIdLst>
    <p:sldId id="1864" r:id="rId5"/>
    <p:sldId id="1859" r:id="rId6"/>
    <p:sldId id="1845" r:id="rId7"/>
    <p:sldId id="1852" r:id="rId8"/>
    <p:sldId id="1867" r:id="rId9"/>
    <p:sldId id="1868" r:id="rId10"/>
    <p:sldId id="1865" r:id="rId11"/>
    <p:sldId id="1866" r:id="rId12"/>
    <p:sldId id="184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25"/>
    <a:srgbClr val="297C2A"/>
    <a:srgbClr val="FE4387"/>
    <a:srgbClr val="D6D734"/>
    <a:srgbClr val="007788"/>
    <a:srgbClr val="F69000"/>
    <a:srgbClr val="01C2D1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ен сти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53" autoAdjust="0"/>
    <p:restoredTop sz="94663"/>
  </p:normalViewPr>
  <p:slideViewPr>
    <p:cSldViewPr snapToGrid="0">
      <p:cViewPr varScale="1">
        <p:scale>
          <a:sx n="107" d="100"/>
          <a:sy n="107" d="100"/>
        </p:scale>
        <p:origin x="174" y="594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r\Desktop\stress_cor_sAA_&#1089;&#1090;&#1091;&#1076;&#1077;&#1085;&#1090;&#108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8E-2"/>
          <c:y val="0.18300925925925926"/>
          <c:w val="0.96944444444444455"/>
          <c:h val="0.5756696558763487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220-4F2A-9EC8-6FB38FE2833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220-4F2A-9EC8-6FB38FE2833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220-4F2A-9EC8-6FB38FE2833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220-4F2A-9EC8-6FB38FE2833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220-4F2A-9EC8-6FB38FE2833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E220-4F2A-9EC8-6FB38FE28330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E220-4F2A-9EC8-6FB38FE28330}"/>
              </c:ext>
            </c:extLst>
          </c:dPt>
          <c:cat>
            <c:strRef>
              <c:f>Sheet1!$A$1:$A$7</c:f>
              <c:strCache>
                <c:ptCount val="7"/>
                <c:pt idx="0">
                  <c:v>H.influ.</c:v>
                </c:pt>
                <c:pt idx="1">
                  <c:v>RSV(+)</c:v>
                </c:pt>
                <c:pt idx="2">
                  <c:v>S.aureus</c:v>
                </c:pt>
                <c:pt idx="3">
                  <c:v>Str.pneum.</c:v>
                </c:pt>
                <c:pt idx="4">
                  <c:v>Grippe B</c:v>
                </c:pt>
                <c:pt idx="5">
                  <c:v>Candida</c:v>
                </c:pt>
                <c:pt idx="6">
                  <c:v>Без изолирана флора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8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220-4F2A-9EC8-6FB38FE28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354549431321092E-2"/>
          <c:y val="0.67534558180227466"/>
          <c:w val="0.38140201224846904"/>
          <c:h val="0.32002478856809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5288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278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278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6" name="Picture Placeholder 9" descr="Bright, colorful geometric pattern ">
            <a:extLst>
              <a:ext uri="{FF2B5EF4-FFF2-40B4-BE49-F238E27FC236}">
                <a16:creationId xmlns:a16="http://schemas.microsoft.com/office/drawing/2014/main" id="{47BA4775-9232-44C1-8851-04B675311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236" y="0"/>
            <a:ext cx="4749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Oran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3" descr="Bright, colorful geometric pattern ">
            <a:extLst>
              <a:ext uri="{FF2B5EF4-FFF2-40B4-BE49-F238E27FC236}">
                <a16:creationId xmlns:a16="http://schemas.microsoft.com/office/drawing/2014/main" id="{0E92939E-CAD0-4B0D-A39F-10B9B25E1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5" descr="Bright, colorful geometric pattern ">
            <a:extLst>
              <a:ext uri="{FF2B5EF4-FFF2-40B4-BE49-F238E27FC236}">
                <a16:creationId xmlns:a16="http://schemas.microsoft.com/office/drawing/2014/main" id="{D7C393D9-3916-4D61-9B6A-E1B16C079A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27913" y="0"/>
            <a:ext cx="47640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9" descr="Bright, colorful geometric pattern ">
            <a:extLst>
              <a:ext uri="{FF2B5EF4-FFF2-40B4-BE49-F238E27FC236}">
                <a16:creationId xmlns:a16="http://schemas.microsoft.com/office/drawing/2014/main" id="{69F80BBC-9ED9-4167-818A-EB3FAEE37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20" descr="Bright, colorful geometric pattern ">
            <a:extLst>
              <a:ext uri="{FF2B5EF4-FFF2-40B4-BE49-F238E27FC236}">
                <a16:creationId xmlns:a16="http://schemas.microsoft.com/office/drawing/2014/main" id="{EB4660F5-5357-48E0-B5C6-3DECB6CB8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3" descr="Bright, colorful geometric pattern ">
            <a:extLst>
              <a:ext uri="{FF2B5EF4-FFF2-40B4-BE49-F238E27FC236}">
                <a16:creationId xmlns:a16="http://schemas.microsoft.com/office/drawing/2014/main" id="{2DB741D5-0593-4748-A4D3-EF1E436A1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" name="Picture Placeholder 19" descr="Bright, colorful geometric pattern ">
            <a:extLst>
              <a:ext uri="{FF2B5EF4-FFF2-40B4-BE49-F238E27FC236}">
                <a16:creationId xmlns:a16="http://schemas.microsoft.com/office/drawing/2014/main" id="{C93F15CF-2105-4C28-85E9-BBA0383326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5" descr="Bright, colorful geometric pattern ">
            <a:extLst>
              <a:ext uri="{FF2B5EF4-FFF2-40B4-BE49-F238E27FC236}">
                <a16:creationId xmlns:a16="http://schemas.microsoft.com/office/drawing/2014/main" id="{9E2B3BF6-B5D6-4D6F-84C6-0EE24AC7C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17" descr="Bright, colorful geometric pattern ">
            <a:extLst>
              <a:ext uri="{FF2B5EF4-FFF2-40B4-BE49-F238E27FC236}">
                <a16:creationId xmlns:a16="http://schemas.microsoft.com/office/drawing/2014/main" id="{9F278CC9-9968-40F5-B18F-B1D45BE36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690" r:id="rId9"/>
    <p:sldLayoutId id="214748370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7260" y="0"/>
            <a:ext cx="7444740" cy="6858000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r>
              <a:rPr lang="bg-BG" sz="32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№ НИХ-492/2023 г.</a:t>
            </a:r>
            <a:br>
              <a:rPr lang="bg-BG" sz="32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32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3200" i="1" dirty="0"/>
            </a:br>
            <a:r>
              <a:rPr lang="bg-BG" sz="2200" b="0" i="1" u="sng" dirty="0"/>
              <a:t>Заглавие/Тема:</a:t>
            </a:r>
            <a:br>
              <a:rPr lang="bg-BG" sz="3200" i="1" dirty="0"/>
            </a:br>
            <a:r>
              <a:rPr lang="en-US" sz="2800" i="1" dirty="0"/>
              <a:t>СРАВНИТЕЛНО ИЗСЛЕДВАНЕ НА </a:t>
            </a:r>
            <a:r>
              <a:rPr lang="en-US" sz="2800" i="1" dirty="0">
                <a:solidFill>
                  <a:srgbClr val="0070C0"/>
                </a:solidFill>
              </a:rPr>
              <a:t>БИОМАРКЕРИ</a:t>
            </a:r>
            <a:r>
              <a:rPr lang="en-US" sz="2800" i="1" dirty="0"/>
              <a:t> НА </a:t>
            </a:r>
            <a:r>
              <a:rPr lang="en-US" sz="2800" i="1" dirty="0">
                <a:solidFill>
                  <a:srgbClr val="00B050"/>
                </a:solidFill>
              </a:rPr>
              <a:t>ОСТРО</a:t>
            </a:r>
            <a:r>
              <a:rPr lang="en-US" sz="2800" i="1" dirty="0"/>
              <a:t> ВЪЗПАЛЕНИЕ В НОСЕН СЕКРЕТ И В СЛЮНКА ПРИ </a:t>
            </a:r>
            <a:r>
              <a:rPr lang="en-US" sz="2800" i="1" dirty="0">
                <a:solidFill>
                  <a:srgbClr val="FF0000"/>
                </a:solidFill>
              </a:rPr>
              <a:t>ИНФЕКЦИОЗЕН РИНОСИНУИТ </a:t>
            </a:r>
            <a:r>
              <a:rPr lang="en-US" sz="2800" i="1" dirty="0"/>
              <a:t>СРЕД </a:t>
            </a:r>
            <a:r>
              <a:rPr lang="en-US" sz="2800" i="1" dirty="0">
                <a:solidFill>
                  <a:srgbClr val="FFC000"/>
                </a:solidFill>
              </a:rPr>
              <a:t>ДЕЦА</a:t>
            </a:r>
            <a:r>
              <a:rPr lang="en-US" sz="2800" i="1" dirty="0"/>
              <a:t> НА ВЪЗРАСТ 2-6 ГОДИНИ.</a:t>
            </a:r>
            <a:br>
              <a:rPr lang="bg-BG" sz="3200" i="1" dirty="0"/>
            </a:br>
            <a:br>
              <a:rPr lang="bg-BG" sz="3200" i="1" dirty="0"/>
            </a:br>
            <a:r>
              <a:rPr lang="bg-BG" sz="2200" b="0" i="1" u="sng" dirty="0"/>
              <a:t>Ръководител:</a:t>
            </a:r>
            <a:br>
              <a:rPr lang="bg-BG" sz="2600" b="0" i="1" u="sng" dirty="0"/>
            </a:br>
            <a:r>
              <a:rPr lang="bg-BG" sz="2200" i="1" dirty="0"/>
              <a:t>Проф. д-р Г. Бекярова, д.м.н.</a:t>
            </a:r>
            <a:br>
              <a:rPr lang="bg-BG" sz="2200" i="1" dirty="0"/>
            </a:br>
            <a:br>
              <a:rPr lang="bg-BG" sz="2600" i="1" dirty="0"/>
            </a:br>
            <a:r>
              <a:rPr lang="bg-BG" sz="2200" b="0" i="1" u="sng" dirty="0"/>
              <a:t>Работен колектив:</a:t>
            </a:r>
            <a:br>
              <a:rPr lang="bg-BG" sz="2600" i="1" dirty="0"/>
            </a:br>
            <a:r>
              <a:rPr lang="en-US" sz="2200" i="1" dirty="0" err="1"/>
              <a:t>ас</a:t>
            </a:r>
            <a:r>
              <a:rPr lang="en-US" sz="2200" i="1" dirty="0"/>
              <a:t>. </a:t>
            </a:r>
            <a:r>
              <a:rPr lang="bg-BG" sz="2200" i="1" dirty="0"/>
              <a:t>д</a:t>
            </a:r>
            <a:r>
              <a:rPr lang="en-US" sz="2200" i="1" dirty="0"/>
              <a:t>-</a:t>
            </a:r>
            <a:r>
              <a:rPr lang="bg-BG" sz="2200" i="1" dirty="0"/>
              <a:t>р </a:t>
            </a:r>
            <a:r>
              <a:rPr lang="en-US" sz="2200" i="1" dirty="0"/>
              <a:t>М</a:t>
            </a:r>
            <a:r>
              <a:rPr lang="bg-BG" sz="2200" i="1" dirty="0"/>
              <a:t>. </a:t>
            </a:r>
            <a:r>
              <a:rPr lang="en-US" sz="2200" i="1" dirty="0" err="1"/>
              <a:t>Василева</a:t>
            </a:r>
            <a:r>
              <a:rPr lang="en-US" sz="2200" i="1" dirty="0"/>
              <a:t>, </a:t>
            </a:r>
            <a:r>
              <a:rPr lang="en-US" sz="2200" i="1" dirty="0" err="1"/>
              <a:t>Доц</a:t>
            </a:r>
            <a:r>
              <a:rPr lang="en-US" sz="2200" i="1" dirty="0"/>
              <a:t>. д-р М</a:t>
            </a:r>
            <a:r>
              <a:rPr lang="bg-BG" sz="2200" i="1" dirty="0"/>
              <a:t>.</a:t>
            </a:r>
            <a:r>
              <a:rPr lang="en-US" sz="2200" i="1" dirty="0"/>
              <a:t> </a:t>
            </a:r>
            <a:r>
              <a:rPr lang="en-US" sz="2200" i="1" dirty="0" err="1"/>
              <a:t>Йорданова-Василева</a:t>
            </a:r>
            <a:r>
              <a:rPr lang="en-US" sz="2200" i="1" dirty="0"/>
              <a:t>, </a:t>
            </a:r>
            <a:r>
              <a:rPr lang="en-US" sz="2200" i="1" dirty="0" err="1"/>
              <a:t>дм</a:t>
            </a:r>
            <a:r>
              <a:rPr lang="en-US" sz="2200" i="1" dirty="0"/>
              <a:t>, </a:t>
            </a:r>
            <a:r>
              <a:rPr lang="en-US" sz="2200" i="1" dirty="0" err="1"/>
              <a:t>Проф</a:t>
            </a:r>
            <a:r>
              <a:rPr lang="en-US" sz="2200" i="1" dirty="0"/>
              <a:t>. д-р </a:t>
            </a:r>
            <a:r>
              <a:rPr lang="en-US" sz="2200" i="1" dirty="0" err="1"/>
              <a:t>Атанас</a:t>
            </a:r>
            <a:r>
              <a:rPr lang="en-US" sz="2200" i="1" dirty="0"/>
              <a:t> </a:t>
            </a:r>
            <a:r>
              <a:rPr lang="en-US" sz="2200" i="1" dirty="0" err="1"/>
              <a:t>Димов</a:t>
            </a:r>
            <a:r>
              <a:rPr lang="en-US" sz="2200" i="1" dirty="0"/>
              <a:t> </a:t>
            </a:r>
            <a:r>
              <a:rPr lang="en-US" sz="2200" i="1" dirty="0" err="1"/>
              <a:t>Арнаудов</a:t>
            </a:r>
            <a:r>
              <a:rPr lang="en-US" sz="2200" i="1" dirty="0"/>
              <a:t>, </a:t>
            </a:r>
            <a:r>
              <a:rPr lang="en-US" sz="2200" i="1" dirty="0" err="1"/>
              <a:t>дм</a:t>
            </a:r>
            <a:r>
              <a:rPr lang="en-US" sz="2200" i="1" dirty="0"/>
              <a:t>, </a:t>
            </a:r>
            <a:br>
              <a:rPr lang="bg-BG" sz="2200" i="1" dirty="0"/>
            </a:br>
            <a:r>
              <a:rPr lang="en-US" sz="2200" b="0" i="1" u="sng" dirty="0" err="1"/>
              <a:t>студент</a:t>
            </a:r>
            <a:r>
              <a:rPr lang="bg-BG" sz="2200" b="0" i="1" u="sng" dirty="0"/>
              <a:t>:</a:t>
            </a:r>
            <a:r>
              <a:rPr lang="en-US" sz="2200" b="0" i="1" dirty="0"/>
              <a:t> </a:t>
            </a:r>
            <a:r>
              <a:rPr lang="en-US" sz="2200" i="1" dirty="0" err="1"/>
              <a:t>Христиана</a:t>
            </a:r>
            <a:r>
              <a:rPr lang="en-US" sz="2200" i="1" dirty="0"/>
              <a:t> </a:t>
            </a:r>
            <a:r>
              <a:rPr lang="en-US" sz="2200" i="1" dirty="0" err="1"/>
              <a:t>Николаева</a:t>
            </a:r>
            <a:r>
              <a:rPr lang="en-US" sz="2200" i="1" dirty="0"/>
              <a:t> </a:t>
            </a:r>
            <a:r>
              <a:rPr lang="en-US" sz="2200" i="1" dirty="0" err="1"/>
              <a:t>Костадинова</a:t>
            </a:r>
            <a:r>
              <a:rPr lang="bg-BG" sz="2200" i="1" dirty="0"/>
              <a:t>.</a:t>
            </a:r>
            <a:br>
              <a:rPr lang="bg-BG" sz="2600" i="1" dirty="0"/>
            </a:br>
            <a:endParaRPr lang="en-US" altLang="en-US" sz="2600" b="0" i="1" u="sng" dirty="0"/>
          </a:p>
        </p:txBody>
      </p: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8DF32A-D165-40DA-AAE8-A6E9579E2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99354"/>
          </a:xfrm>
        </p:spPr>
        <p:txBody>
          <a:bodyPr/>
          <a:lstStyle/>
          <a:p>
            <a:r>
              <a:rPr lang="bg-BG" sz="28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Цел:</a:t>
            </a:r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200" i="1" dirty="0" err="1"/>
              <a:t>да</a:t>
            </a:r>
            <a:r>
              <a:rPr lang="en-US" sz="2200" i="1" dirty="0"/>
              <a:t> </a:t>
            </a:r>
            <a:r>
              <a:rPr lang="en-US" sz="2200" i="1" dirty="0" err="1"/>
              <a:t>се</a:t>
            </a:r>
            <a:r>
              <a:rPr lang="en-US" sz="2200" i="1" dirty="0"/>
              <a:t> </a:t>
            </a:r>
            <a:r>
              <a:rPr lang="en-US" sz="2200" i="1" dirty="0" err="1"/>
              <a:t>направи</a:t>
            </a:r>
            <a:r>
              <a:rPr lang="en-US" sz="2200" i="1" dirty="0"/>
              <a:t> </a:t>
            </a:r>
            <a:r>
              <a:rPr lang="en-US" sz="2200" i="1" dirty="0" err="1"/>
              <a:t>сравнителен</a:t>
            </a:r>
            <a:r>
              <a:rPr lang="en-US" sz="2200" i="1" dirty="0"/>
              <a:t> </a:t>
            </a:r>
            <a:r>
              <a:rPr lang="en-US" sz="2200" i="1" dirty="0" err="1"/>
              <a:t>анализ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</a:t>
            </a:r>
            <a:r>
              <a:rPr lang="en-US" sz="2200" i="1" dirty="0" err="1"/>
              <a:t>концентрациите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</a:t>
            </a:r>
            <a:r>
              <a:rPr lang="en-US" sz="2200" i="1" dirty="0" err="1"/>
              <a:t>някои</a:t>
            </a:r>
            <a:r>
              <a:rPr lang="en-US" sz="2200" i="1" dirty="0"/>
              <a:t> </a:t>
            </a:r>
            <a:r>
              <a:rPr lang="en-US" sz="2200" i="1" dirty="0" err="1"/>
              <a:t>биомаркери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</a:t>
            </a:r>
            <a:r>
              <a:rPr lang="en-US" sz="2200" i="1" dirty="0" err="1"/>
              <a:t>остро</a:t>
            </a:r>
            <a:r>
              <a:rPr lang="en-US" sz="2200" i="1" dirty="0"/>
              <a:t> </a:t>
            </a:r>
            <a:r>
              <a:rPr lang="en-US" sz="2200" i="1" dirty="0" err="1"/>
              <a:t>възпаление</a:t>
            </a:r>
            <a:r>
              <a:rPr lang="en-US" sz="2200" i="1" dirty="0"/>
              <a:t> в </a:t>
            </a:r>
            <a:r>
              <a:rPr lang="en-US" sz="2200" i="1" dirty="0" err="1"/>
              <a:t>хода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ИРС </a:t>
            </a:r>
            <a:r>
              <a:rPr lang="en-US" sz="2200" i="1" dirty="0" err="1"/>
              <a:t>сред</a:t>
            </a:r>
            <a:r>
              <a:rPr lang="en-US" sz="2200" i="1" dirty="0"/>
              <a:t> </a:t>
            </a:r>
            <a:r>
              <a:rPr lang="en-US" sz="2200" i="1" dirty="0" err="1"/>
              <a:t>детската</a:t>
            </a:r>
            <a:r>
              <a:rPr lang="en-US" sz="2200" i="1" dirty="0"/>
              <a:t> </a:t>
            </a:r>
            <a:r>
              <a:rPr lang="en-US" sz="2200" i="1" dirty="0" err="1"/>
              <a:t>популация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</a:t>
            </a:r>
            <a:r>
              <a:rPr lang="en-US" sz="2200" i="1" dirty="0" err="1"/>
              <a:t>възраст</a:t>
            </a:r>
            <a:r>
              <a:rPr lang="en-US" sz="2200" i="1" dirty="0"/>
              <a:t> 2-6 </a:t>
            </a:r>
            <a:r>
              <a:rPr lang="en-US" sz="2200" i="1" dirty="0" err="1"/>
              <a:t>години</a:t>
            </a:r>
            <a:r>
              <a:rPr lang="en-US" sz="2200" i="1" dirty="0"/>
              <a:t> и </a:t>
            </a:r>
            <a:r>
              <a:rPr lang="en-US" sz="2200" i="1" dirty="0" err="1"/>
              <a:t>превалирането</a:t>
            </a:r>
            <a:r>
              <a:rPr lang="en-US" sz="2200" i="1" dirty="0"/>
              <a:t> </a:t>
            </a:r>
            <a:r>
              <a:rPr lang="en-US" sz="2200" i="1" dirty="0" err="1"/>
              <a:t>на</a:t>
            </a:r>
            <a:r>
              <a:rPr lang="en-US" sz="2200" i="1" dirty="0"/>
              <a:t> </a:t>
            </a:r>
            <a:r>
              <a:rPr lang="en-US" sz="2200" i="1" dirty="0" err="1"/>
              <a:t>някои</a:t>
            </a:r>
            <a:r>
              <a:rPr lang="en-US" sz="2200" i="1" dirty="0"/>
              <a:t> </a:t>
            </a:r>
            <a:r>
              <a:rPr lang="en-US" sz="2200" i="1" dirty="0" err="1"/>
              <a:t>маркери</a:t>
            </a:r>
            <a:r>
              <a:rPr lang="en-US" sz="2200" i="1" dirty="0"/>
              <a:t> </a:t>
            </a:r>
            <a:r>
              <a:rPr lang="en-US" sz="2200" i="1" dirty="0" err="1"/>
              <a:t>над</a:t>
            </a:r>
            <a:r>
              <a:rPr lang="en-US" sz="2200" i="1" dirty="0"/>
              <a:t> </a:t>
            </a:r>
            <a:r>
              <a:rPr lang="en-US" sz="2200" i="1" dirty="0" err="1"/>
              <a:t>други</a:t>
            </a:r>
            <a:r>
              <a:rPr lang="en-US" sz="2200" i="1" dirty="0"/>
              <a:t> в </a:t>
            </a:r>
            <a:r>
              <a:rPr lang="en-US" sz="2200" i="1" dirty="0" err="1"/>
              <a:t>назален</a:t>
            </a:r>
            <a:r>
              <a:rPr lang="en-US" sz="2200" i="1" dirty="0"/>
              <a:t> </a:t>
            </a:r>
            <a:r>
              <a:rPr lang="en-US" sz="2200" i="1" dirty="0" err="1"/>
              <a:t>секрет</a:t>
            </a:r>
            <a:r>
              <a:rPr lang="en-US" sz="2200" i="1" dirty="0"/>
              <a:t> и в </a:t>
            </a:r>
            <a:r>
              <a:rPr lang="en-US" sz="2200" i="1" dirty="0" err="1"/>
              <a:t>слюнка</a:t>
            </a:r>
            <a:r>
              <a:rPr lang="en-US" sz="2200" i="1" dirty="0"/>
              <a:t>, в </a:t>
            </a:r>
            <a:r>
              <a:rPr lang="en-US" sz="2200" i="1" dirty="0" err="1"/>
              <a:t>зависимост</a:t>
            </a:r>
            <a:r>
              <a:rPr lang="en-US" sz="2200" i="1" dirty="0"/>
              <a:t> </a:t>
            </a:r>
            <a:r>
              <a:rPr lang="en-US" sz="2200" i="1" dirty="0" err="1"/>
              <a:t>от</a:t>
            </a:r>
            <a:r>
              <a:rPr lang="en-US" sz="2200" i="1" dirty="0"/>
              <a:t> </a:t>
            </a:r>
            <a:r>
              <a:rPr lang="en-US" sz="2200" i="1" dirty="0" err="1"/>
              <a:t>етиологичния</a:t>
            </a:r>
            <a:r>
              <a:rPr lang="en-US" sz="2200" i="1" dirty="0"/>
              <a:t> </a:t>
            </a:r>
            <a:r>
              <a:rPr lang="en-US" sz="2200" i="1" dirty="0" err="1"/>
              <a:t>причинител</a:t>
            </a:r>
            <a:r>
              <a:rPr lang="en-US" sz="2200" i="1" dirty="0"/>
              <a:t> (</a:t>
            </a:r>
            <a:r>
              <a:rPr lang="en-US" sz="2200" i="1" dirty="0" err="1"/>
              <a:t>вирус</a:t>
            </a:r>
            <a:r>
              <a:rPr lang="en-US" sz="2200" i="1" dirty="0"/>
              <a:t> </a:t>
            </a:r>
            <a:r>
              <a:rPr lang="en-US" sz="2200" i="1" dirty="0" err="1"/>
              <a:t>или</a:t>
            </a:r>
            <a:r>
              <a:rPr lang="en-US" sz="2200" i="1" dirty="0"/>
              <a:t> </a:t>
            </a:r>
            <a:r>
              <a:rPr lang="en-US" sz="2200" i="1" dirty="0" err="1"/>
              <a:t>бактерия</a:t>
            </a:r>
            <a:r>
              <a:rPr lang="en-US" sz="2200" i="1" dirty="0"/>
              <a:t>)</a:t>
            </a:r>
            <a:r>
              <a:rPr lang="bg-BG" sz="2200" i="1" dirty="0"/>
              <a:t>.</a:t>
            </a:r>
            <a:r>
              <a:rPr lang="en-US" sz="2200" i="1" dirty="0"/>
              <a:t> 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BC92DE-1779-4A44-AED9-0261C2497D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1628775"/>
            <a:ext cx="12192000" cy="5109787"/>
          </a:xfrm>
          <a:ln>
            <a:solidFill>
              <a:schemeClr val="bg1"/>
            </a:solidFill>
          </a:ln>
        </p:spPr>
        <p:txBody>
          <a:bodyPr/>
          <a:lstStyle/>
          <a:p>
            <a:pPr algn="l"/>
            <a:r>
              <a:rPr lang="bg-BG" sz="2200" b="1" i="1" u="sng" dirty="0">
                <a:solidFill>
                  <a:srgbClr val="297C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Основни задачи:</a:t>
            </a:r>
          </a:p>
          <a:p>
            <a:pPr algn="l"/>
            <a:endParaRPr lang="bg-BG" sz="2000" b="1" i="1" u="sng" dirty="0">
              <a:solidFill>
                <a:srgbClr val="297C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l"/>
            <a:r>
              <a:rPr lang="bg-BG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</a:t>
            </a: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bg-BG" sz="2200" i="1" dirty="0">
                <a:latin typeface="+mj-lt"/>
              </a:rPr>
              <a:t>Изучаване на </a:t>
            </a:r>
            <a:r>
              <a:rPr lang="en-US" sz="2200" i="1" dirty="0" err="1">
                <a:latin typeface="+mj-lt"/>
              </a:rPr>
              <a:t>етио-патогенетичните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особености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ИРС в </a:t>
            </a:r>
            <a:r>
              <a:rPr lang="en-US" sz="2200" i="1" dirty="0" err="1">
                <a:latin typeface="+mj-lt"/>
              </a:rPr>
              <a:t>детска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възраст</a:t>
            </a:r>
            <a:r>
              <a:rPr lang="en-US" sz="2200" i="1" dirty="0">
                <a:latin typeface="+mj-lt"/>
              </a:rPr>
              <a:t>. </a:t>
            </a:r>
            <a:endParaRPr lang="bg-BG" sz="2200" i="1" dirty="0">
              <a:latin typeface="+mj-lt"/>
            </a:endParaRPr>
          </a:p>
          <a:p>
            <a:pPr algn="l"/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</a:t>
            </a:r>
            <a:r>
              <a:rPr lang="bg-BG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bg-BG" sz="2200" i="1" dirty="0">
                <a:latin typeface="+mj-lt"/>
              </a:rPr>
              <a:t>Опит </a:t>
            </a:r>
            <a:r>
              <a:rPr lang="bg-BG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en-US" sz="22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</a:t>
            </a:r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верифицират</a:t>
            </a:r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i="1" dirty="0" err="1">
                <a:latin typeface="+mj-lt"/>
              </a:rPr>
              <a:t>методи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за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изследване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инфламаторни</a:t>
            </a:r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маркери</a:t>
            </a:r>
            <a:r>
              <a:rPr lang="en-US" sz="2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i="1" dirty="0">
                <a:latin typeface="+mj-lt"/>
              </a:rPr>
              <a:t>в </a:t>
            </a:r>
            <a:r>
              <a:rPr lang="en-US" sz="2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нерутинни</a:t>
            </a:r>
            <a:r>
              <a:rPr lang="en-US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биологични</a:t>
            </a:r>
            <a:r>
              <a:rPr lang="en-US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материали</a:t>
            </a:r>
            <a:r>
              <a:rPr lang="en-US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i="1" dirty="0">
                <a:latin typeface="+mj-lt"/>
              </a:rPr>
              <a:t>– </a:t>
            </a:r>
            <a:r>
              <a:rPr lang="en-US" sz="2200" i="1" dirty="0" err="1">
                <a:latin typeface="+mj-lt"/>
              </a:rPr>
              <a:t>назален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секрет</a:t>
            </a:r>
            <a:r>
              <a:rPr lang="en-US" sz="2200" i="1" dirty="0">
                <a:latin typeface="+mj-lt"/>
              </a:rPr>
              <a:t> и </a:t>
            </a:r>
            <a:r>
              <a:rPr lang="en-US" sz="2200" i="1" dirty="0" err="1">
                <a:latin typeface="+mj-lt"/>
              </a:rPr>
              <a:t>слюнка</a:t>
            </a:r>
            <a:r>
              <a:rPr lang="en-US" sz="2200" i="1" dirty="0">
                <a:latin typeface="+mj-lt"/>
              </a:rPr>
              <a:t>.</a:t>
            </a:r>
            <a:endParaRPr lang="bg-BG" sz="2200" i="1" dirty="0">
              <a:latin typeface="+mj-lt"/>
            </a:endParaRPr>
          </a:p>
          <a:p>
            <a:pPr algn="l"/>
            <a:r>
              <a:rPr lang="en-US" sz="2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</a:t>
            </a:r>
            <a:r>
              <a:rPr lang="bg-BG" sz="2200" i="1" dirty="0">
                <a:latin typeface="+mj-lt"/>
              </a:rPr>
              <a:t>Д</a:t>
            </a:r>
            <a:r>
              <a:rPr lang="en-US" sz="2200" i="1" dirty="0">
                <a:latin typeface="+mj-lt"/>
              </a:rPr>
              <a:t>а </a:t>
            </a:r>
            <a:r>
              <a:rPr lang="en-US" sz="2200" i="1" dirty="0" err="1">
                <a:latin typeface="+mj-lt"/>
              </a:rPr>
              <a:t>се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извърши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сравнителен</a:t>
            </a:r>
            <a:r>
              <a:rPr lang="en-US" sz="2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анализ</a:t>
            </a:r>
            <a:r>
              <a:rPr lang="en-US" sz="2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бионаличността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определени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маркери</a:t>
            </a:r>
            <a:r>
              <a:rPr lang="en-US" sz="2200" i="1" dirty="0">
                <a:latin typeface="+mj-lt"/>
              </a:rPr>
              <a:t> в </a:t>
            </a:r>
            <a:r>
              <a:rPr lang="en-US" sz="2200" i="1" dirty="0" err="1">
                <a:latin typeface="+mj-lt"/>
              </a:rPr>
              <a:t>носен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секрет</a:t>
            </a:r>
            <a:r>
              <a:rPr lang="en-US" sz="2200" i="1" dirty="0">
                <a:latin typeface="+mj-lt"/>
              </a:rPr>
              <a:t> и в </a:t>
            </a:r>
            <a:r>
              <a:rPr lang="en-US" sz="2200" i="1" dirty="0" err="1">
                <a:latin typeface="+mj-lt"/>
              </a:rPr>
              <a:t>слюнка</a:t>
            </a:r>
            <a:r>
              <a:rPr lang="en-US" sz="2200" i="1" dirty="0">
                <a:latin typeface="+mj-lt"/>
              </a:rPr>
              <a:t>.</a:t>
            </a:r>
            <a:endParaRPr lang="bg-BG" sz="2200" i="1" dirty="0">
              <a:latin typeface="+mj-lt"/>
            </a:endParaRPr>
          </a:p>
          <a:p>
            <a:pPr algn="l"/>
            <a:r>
              <a:rPr lang="en-US" sz="22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</a:t>
            </a:r>
            <a:r>
              <a:rPr lang="en-US" sz="2200" i="1" dirty="0" err="1">
                <a:latin typeface="+mj-lt"/>
              </a:rPr>
              <a:t>Да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се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анализират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установените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нива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съответните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маркери</a:t>
            </a:r>
            <a:r>
              <a:rPr lang="en-US" sz="2200" i="1" dirty="0">
                <a:latin typeface="+mj-lt"/>
              </a:rPr>
              <a:t> и </a:t>
            </a:r>
            <a:r>
              <a:rPr lang="en-US" sz="22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различията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между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тях</a:t>
            </a:r>
            <a:r>
              <a:rPr lang="en-US" sz="2200" i="1" dirty="0">
                <a:latin typeface="+mj-lt"/>
              </a:rPr>
              <a:t>, в </a:t>
            </a:r>
            <a:r>
              <a:rPr lang="en-US" sz="2200" i="1" dirty="0" err="1">
                <a:latin typeface="+mj-lt"/>
              </a:rPr>
              <a:t>зависимост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от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етио-патогенетичните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характеристики</a:t>
            </a:r>
            <a:r>
              <a:rPr lang="en-US" sz="2200" i="1" dirty="0">
                <a:latin typeface="+mj-lt"/>
              </a:rPr>
              <a:t>.</a:t>
            </a:r>
            <a:endParaRPr lang="bg-BG" sz="2200" i="1" dirty="0">
              <a:latin typeface="+mj-lt"/>
            </a:endParaRPr>
          </a:p>
          <a:p>
            <a:pPr algn="l"/>
            <a:r>
              <a:rPr lang="en-US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5. </a:t>
            </a:r>
            <a:r>
              <a:rPr lang="bg-BG" sz="2200" i="1" dirty="0">
                <a:latin typeface="+mj-lt"/>
              </a:rPr>
              <a:t>Да се работи активно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във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връзка</a:t>
            </a:r>
            <a:r>
              <a:rPr lang="en-US" sz="2200" i="1" dirty="0">
                <a:latin typeface="+mj-lt"/>
              </a:rPr>
              <a:t> с </a:t>
            </a:r>
            <a:r>
              <a:rPr lang="en-US" sz="2200" i="1" dirty="0" err="1">
                <a:latin typeface="+mj-lt"/>
              </a:rPr>
              <a:t>откриване</a:t>
            </a:r>
            <a:r>
              <a:rPr lang="en-US" sz="2200" i="1" dirty="0">
                <a:latin typeface="+mj-lt"/>
              </a:rPr>
              <a:t>, </a:t>
            </a:r>
            <a:r>
              <a:rPr lang="en-US" sz="2200" i="1" dirty="0" err="1">
                <a:latin typeface="+mj-lt"/>
              </a:rPr>
              <a:t>анализиране</a:t>
            </a:r>
            <a:r>
              <a:rPr lang="en-US" sz="2200" i="1" dirty="0">
                <a:latin typeface="+mj-lt"/>
              </a:rPr>
              <a:t> и </a:t>
            </a:r>
            <a:r>
              <a:rPr lang="en-US" sz="2200" i="1" dirty="0" err="1">
                <a:latin typeface="+mj-lt"/>
              </a:rPr>
              <a:t>верифициране</a:t>
            </a:r>
            <a:r>
              <a:rPr lang="en-US" sz="2200" i="1" dirty="0">
                <a:latin typeface="+mj-lt"/>
              </a:rPr>
              <a:t> 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нови</a:t>
            </a:r>
            <a:r>
              <a:rPr lang="en-US" sz="2200" i="1" dirty="0">
                <a:latin typeface="+mj-lt"/>
              </a:rPr>
              <a:t>, </a:t>
            </a:r>
            <a:r>
              <a:rPr lang="en-US" sz="2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високо</a:t>
            </a:r>
            <a:r>
              <a:rPr lang="en-US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информативни</a:t>
            </a:r>
            <a:r>
              <a:rPr lang="en-US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</a:t>
            </a:r>
            <a:r>
              <a:rPr lang="en-US" sz="2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миниинвазивни</a:t>
            </a:r>
            <a:r>
              <a:rPr lang="en-US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методи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диагностика</a:t>
            </a:r>
            <a:r>
              <a:rPr lang="en-US" sz="2200" i="1" dirty="0">
                <a:latin typeface="+mj-lt"/>
              </a:rPr>
              <a:t> в </a:t>
            </a:r>
            <a:r>
              <a:rPr lang="en-US" sz="2200" i="1" dirty="0" err="1">
                <a:latin typeface="+mj-lt"/>
              </a:rPr>
              <a:t>областта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най-честите</a:t>
            </a:r>
            <a:r>
              <a:rPr lang="en-US" sz="2200" i="1" dirty="0">
                <a:latin typeface="+mj-lt"/>
              </a:rPr>
              <a:t>  </a:t>
            </a:r>
            <a:r>
              <a:rPr lang="en-US" sz="2200" i="1" dirty="0" err="1">
                <a:latin typeface="+mj-lt"/>
              </a:rPr>
              <a:t>болести</a:t>
            </a:r>
            <a:r>
              <a:rPr lang="en-US" sz="2200" i="1" dirty="0">
                <a:latin typeface="+mj-lt"/>
              </a:rPr>
              <a:t> в </a:t>
            </a:r>
            <a:r>
              <a:rPr lang="en-US" sz="2200" i="1" dirty="0" err="1">
                <a:latin typeface="+mj-lt"/>
              </a:rPr>
              <a:t>детска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възраст</a:t>
            </a:r>
            <a:r>
              <a:rPr lang="en-US" sz="2200" i="1" dirty="0">
                <a:latin typeface="+mj-lt"/>
              </a:rPr>
              <a:t>.</a:t>
            </a:r>
            <a:endParaRPr lang="bg-BG" sz="2200" i="1" dirty="0">
              <a:latin typeface="+mj-lt"/>
            </a:endParaRPr>
          </a:p>
          <a:p>
            <a:pPr algn="l"/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 </a:t>
            </a:r>
            <a:r>
              <a:rPr lang="bg-BG" sz="2200" i="1" dirty="0">
                <a:latin typeface="+mj-lt"/>
              </a:rPr>
              <a:t>Извършване на </a:t>
            </a:r>
            <a:r>
              <a:rPr lang="bg-BG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</a:t>
            </a:r>
            <a:r>
              <a:rPr lang="en-US" sz="2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татистически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анализ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на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получените</a:t>
            </a:r>
            <a:r>
              <a:rPr lang="en-US" sz="2200" i="1" dirty="0">
                <a:latin typeface="+mj-lt"/>
              </a:rPr>
              <a:t> </a:t>
            </a:r>
            <a:r>
              <a:rPr lang="en-US" sz="2200" i="1" dirty="0" err="1">
                <a:latin typeface="+mj-lt"/>
              </a:rPr>
              <a:t>данни</a:t>
            </a:r>
            <a:r>
              <a:rPr lang="en-US" sz="2200" i="1" dirty="0">
                <a:latin typeface="+mj-lt"/>
              </a:rPr>
              <a:t>.</a:t>
            </a:r>
          </a:p>
          <a:p>
            <a:pPr algn="l"/>
            <a:endParaRPr lang="en-US" sz="20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671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896475" cy="615553"/>
          </a:xfrm>
        </p:spPr>
        <p:txBody>
          <a:bodyPr/>
          <a:lstStyle/>
          <a:p>
            <a:r>
              <a:rPr lang="bg-BG" i="1" u="sng" dirty="0"/>
              <a:t>Резултати:  </a:t>
            </a:r>
            <a:r>
              <a:rPr lang="bg-BG" sz="1800" i="1" u="sng" dirty="0"/>
              <a:t>Отчет за 1-ва година (м. Ноември/’23)</a:t>
            </a:r>
            <a:endParaRPr lang="en-US" i="1" u="sng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CBA01B-ECA4-4938-872A-B38BEB13A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1449" y="600075"/>
            <a:ext cx="11734801" cy="6257925"/>
          </a:xfrm>
        </p:spPr>
        <p:txBody>
          <a:bodyPr/>
          <a:lstStyle/>
          <a:p>
            <a:pPr algn="just"/>
            <a:endParaRPr lang="bg-BG" b="1" i="1" u="sng" dirty="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b="1" i="1" dirty="0"/>
              <a:t> </a:t>
            </a:r>
            <a:r>
              <a:rPr lang="bg-BG" sz="2000" b="1" i="1" dirty="0"/>
              <a:t>Извършена подробна литературна справка</a:t>
            </a:r>
            <a:r>
              <a:rPr lang="bg-BG" sz="2000" i="1" dirty="0"/>
              <a:t> в Български и международни литературни източници, във връзка с актуалните знания и доказателства по съответния проблем. Бяха набелязани няколко пункта, по които е необходима допълнителна работа с ресурси.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i="1" dirty="0"/>
              <a:t> Направен </a:t>
            </a:r>
            <a:r>
              <a:rPr lang="bg-BG" sz="2000" b="1" i="1" dirty="0"/>
              <a:t>кратък литературен обзор</a:t>
            </a:r>
            <a:r>
              <a:rPr lang="bg-BG" sz="2000" i="1" dirty="0"/>
              <a:t> по темата. Бе подготвена и публикувана статия-обзор: </a:t>
            </a:r>
            <a:r>
              <a:rPr lang="en-US" sz="2000" b="1" dirty="0">
                <a:solidFill>
                  <a:srgbClr val="D6D7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КАКВО НОВО ЗА ПОЗНАТИТЕ РИНОСИНУИТИ В ДЕТСКА ВЪЗРАСТ?, Василева, M., </a:t>
            </a:r>
            <a:r>
              <a:rPr lang="en-US" sz="2000" dirty="0">
                <a:solidFill>
                  <a:srgbClr val="D6D7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</a:t>
            </a:r>
            <a:r>
              <a:rPr lang="en-US" sz="2000" dirty="0" err="1">
                <a:solidFill>
                  <a:srgbClr val="D6D7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Йордановa</a:t>
            </a:r>
            <a:r>
              <a:rPr lang="en-US" sz="2000" dirty="0">
                <a:solidFill>
                  <a:srgbClr val="D6D7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bg-BG" sz="2000" dirty="0">
                <a:solidFill>
                  <a:srgbClr val="D6D7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solidFill>
                  <a:schemeClr val="bg2"/>
                </a:solidFill>
              </a:rPr>
              <a:t>Black Sea Journal of Medicine and Public Health, ISSN: 2738-8654 Vol. 1, 2023, 1-7</a:t>
            </a:r>
            <a:r>
              <a:rPr lang="bg-BG" sz="20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bg-BG" sz="2000" b="1" i="1" dirty="0">
              <a:solidFill>
                <a:schemeClr val="bg2"/>
              </a:solidFill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dirty="0"/>
              <a:t> </a:t>
            </a:r>
            <a:r>
              <a:rPr lang="bg-BG" sz="2000" i="1" dirty="0"/>
              <a:t>Изготвена </a:t>
            </a:r>
            <a:r>
              <a:rPr lang="bg-BG" sz="2000" b="1" i="1" dirty="0"/>
              <a:t>форма на Информирано съгласие</a:t>
            </a:r>
            <a:r>
              <a:rPr lang="bg-BG" sz="2000" i="1" dirty="0"/>
              <a:t> (Декларация за съгласие), с която да се запознае единият родител и съоветно да се попълни от него. Последната ще послужи във връзка с разглеждане на документи пред Комисията по етика на научните изследвания (КЕМНИ) на Университет „Проф. д-р А. Златаров”, гр. Бургас, при необходимост.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i="1" dirty="0"/>
              <a:t> Изготвена </a:t>
            </a:r>
            <a:r>
              <a:rPr lang="bg-BG" sz="2000" b="1" i="1" dirty="0"/>
              <a:t>Анкетна карта </a:t>
            </a:r>
            <a:r>
              <a:rPr lang="bg-BG" sz="2000" i="1" dirty="0"/>
              <a:t>във връзка с някои социално-битови, психо-емоционали и други предразполагащи фактори, оказващи влияние върху изследвания проблем.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i="1" dirty="0"/>
              <a:t> Бяха набелязани, обмислени и приети </a:t>
            </a:r>
            <a:r>
              <a:rPr lang="bg-BG" sz="2000" b="1" i="1" dirty="0"/>
              <a:t>Критерии за включване и Критерии за изключване</a:t>
            </a:r>
            <a:r>
              <a:rPr lang="bg-BG" sz="2000" i="1" dirty="0"/>
              <a:t> на пациенти от изследването.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bg-BG" sz="2000" i="1" dirty="0"/>
              <a:t> Във връзка с техническото оборудване и небходимите реактиви и консумативи, бяха направени подробни справки по отношение – технически параметри, финансови разходи и очаквани резултати.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i="1" dirty="0"/>
              <a:t> </a:t>
            </a:r>
            <a:r>
              <a:rPr lang="bg-BG" sz="2000" b="1" i="1" dirty="0">
                <a:solidFill>
                  <a:schemeClr val="bg2"/>
                </a:solidFill>
              </a:rPr>
              <a:t>Закупена апаратура </a:t>
            </a:r>
            <a:r>
              <a:rPr lang="en-US" sz="2000" b="1" i="1" dirty="0">
                <a:solidFill>
                  <a:schemeClr val="bg2"/>
                </a:solidFill>
              </a:rPr>
              <a:t> ELISA reader </a:t>
            </a:r>
            <a:r>
              <a:rPr lang="bg-BG" sz="2000" b="1" i="1" dirty="0">
                <a:solidFill>
                  <a:schemeClr val="bg2"/>
                </a:solidFill>
              </a:rPr>
              <a:t>+ софтуер.</a:t>
            </a:r>
            <a:endParaRPr lang="en-US" sz="2000" b="1" i="1" dirty="0">
              <a:solidFill>
                <a:schemeClr val="bg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4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Картина 11" descr="UT-6550_G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590925"/>
            <a:ext cx="6715125" cy="3267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334000" cy="1189038"/>
          </a:xfrm>
        </p:spPr>
        <p:txBody>
          <a:bodyPr>
            <a:noAutofit/>
          </a:bodyPr>
          <a:lstStyle/>
          <a:p>
            <a:r>
              <a:rPr lang="bg-BG" sz="3000" i="1" u="sng" dirty="0">
                <a:solidFill>
                  <a:srgbClr val="0070C0"/>
                </a:solidFill>
              </a:rPr>
              <a:t>Финансов отчет</a:t>
            </a:r>
            <a:br>
              <a:rPr lang="en-US" sz="3000" i="1" u="sng" dirty="0">
                <a:solidFill>
                  <a:srgbClr val="0070C0"/>
                </a:solidFill>
              </a:rPr>
            </a:br>
            <a:r>
              <a:rPr lang="bg-BG" sz="2000" b="0" i="1" dirty="0">
                <a:solidFill>
                  <a:srgbClr val="0070C0"/>
                </a:solidFill>
              </a:rPr>
              <a:t>Първа година </a:t>
            </a:r>
            <a:br>
              <a:rPr lang="bg-BG" sz="3000" i="1" dirty="0">
                <a:solidFill>
                  <a:srgbClr val="0070C0"/>
                </a:solidFill>
              </a:rPr>
            </a:br>
            <a:endParaRPr lang="en-US" sz="3000" i="1" dirty="0"/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0" y="790575"/>
            <a:ext cx="5334000" cy="1895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000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Получени</a:t>
            </a: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средства: 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7 636,00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лв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000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Изразходени</a:t>
            </a: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средства: 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7 636,00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лв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Срок на проекта: 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години</a:t>
            </a:r>
            <a:endParaRPr lang="en-US" altLang="en-US" sz="2000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Картина 10" descr="IMG_20231213_11060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86325" y="0"/>
            <a:ext cx="7305675" cy="6858000"/>
          </a:xfrm>
          <a:prstGeom prst="rect">
            <a:avLst/>
          </a:prstGeom>
        </p:spPr>
      </p:pic>
      <p:pic>
        <p:nvPicPr>
          <p:cNvPr id="13" name="Картина 12" descr="изтеглен файл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179732"/>
            <a:ext cx="2400300" cy="17979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Правоъгълник 13"/>
          <p:cNvSpPr/>
          <p:nvPr/>
        </p:nvSpPr>
        <p:spPr>
          <a:xfrm>
            <a:off x="5750750" y="0"/>
            <a:ext cx="2712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i="1" dirty="0">
                <a:solidFill>
                  <a:srgbClr val="0070C0"/>
                </a:solidFill>
              </a:rPr>
              <a:t>проект НИХ -492/2023</a:t>
            </a:r>
            <a:endParaRPr lang="bg-BG" b="1" dirty="0"/>
          </a:p>
        </p:txBody>
      </p:sp>
      <p:pic>
        <p:nvPicPr>
          <p:cNvPr id="15" name="Картина 14" descr="BULogo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7251" y="0"/>
            <a:ext cx="2552699" cy="342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5174"/>
              </p:ext>
            </p:extLst>
          </p:nvPr>
        </p:nvGraphicFramePr>
        <p:xfrm>
          <a:off x="109491" y="239697"/>
          <a:ext cx="11949344" cy="65154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92698">
                  <a:extLst>
                    <a:ext uri="{9D8B030D-6E8A-4147-A177-3AD203B41FA5}">
                      <a16:colId xmlns:a16="http://schemas.microsoft.com/office/drawing/2014/main" val="1214310845"/>
                    </a:ext>
                  </a:extLst>
                </a:gridCol>
                <a:gridCol w="6356646">
                  <a:extLst>
                    <a:ext uri="{9D8B030D-6E8A-4147-A177-3AD203B41FA5}">
                      <a16:colId xmlns:a16="http://schemas.microsoft.com/office/drawing/2014/main" val="2424471805"/>
                    </a:ext>
                  </a:extLst>
                </a:gridCol>
              </a:tblGrid>
              <a:tr h="379590">
                <a:tc>
                  <a:txBody>
                    <a:bodyPr/>
                    <a:lstStyle/>
                    <a:p>
                      <a:pPr algn="ctr"/>
                      <a:r>
                        <a:rPr lang="bg-BG" i="1" dirty="0"/>
                        <a:t>Задачи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i="1" dirty="0"/>
                        <a:t>Резултати </a:t>
                      </a:r>
                      <a:r>
                        <a:rPr lang="bg-BG" dirty="0"/>
                        <a:t>     </a:t>
                      </a:r>
                      <a:r>
                        <a:rPr lang="bg-BG" sz="1600" i="1" dirty="0"/>
                        <a:t>2-ра</a:t>
                      </a:r>
                      <a:r>
                        <a:rPr lang="bg-BG" sz="1600" i="1" baseline="0" dirty="0"/>
                        <a:t> година/11.’24 г.</a:t>
                      </a:r>
                      <a:endParaRPr lang="en-US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521575"/>
                  </a:ext>
                </a:extLst>
              </a:tr>
              <a:tr h="587407">
                <a:tc>
                  <a:txBody>
                    <a:bodyPr/>
                    <a:lstStyle/>
                    <a:p>
                      <a:r>
                        <a:rPr lang="bg-BG" dirty="0"/>
                        <a:t>Подбор на пациени отговарящи на ктитериите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="1" dirty="0">
                          <a:solidFill>
                            <a:srgbClr val="FF0000"/>
                          </a:solidFill>
                        </a:rPr>
                        <a:t>32 пациенти</a:t>
                      </a:r>
                      <a:r>
                        <a:rPr lang="bg-BG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bg-BG" baseline="0" dirty="0"/>
                        <a:t>с ИРС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aseline="0" dirty="0"/>
                        <a:t>Възраст-</a:t>
                      </a:r>
                      <a:r>
                        <a:rPr lang="en-US" baseline="0" dirty="0"/>
                        <a:t> 4 </a:t>
                      </a:r>
                      <a:r>
                        <a:rPr lang="bg-BG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r>
                        <a:rPr lang="bg-BG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,5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години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915023"/>
                  </a:ext>
                </a:extLst>
              </a:tr>
              <a:tr h="724250">
                <a:tc>
                  <a:txBody>
                    <a:bodyPr/>
                    <a:lstStyle/>
                    <a:p>
                      <a:r>
                        <a:rPr lang="bg-BG" dirty="0"/>
                        <a:t>Метод за вземане,</a:t>
                      </a:r>
                      <a:r>
                        <a:rPr lang="bg-BG" baseline="0" dirty="0"/>
                        <a:t> </a:t>
                      </a:r>
                      <a:r>
                        <a:rPr lang="bg-BG" dirty="0"/>
                        <a:t>обработка</a:t>
                      </a:r>
                      <a:r>
                        <a:rPr lang="bg-BG" baseline="0" dirty="0"/>
                        <a:t> и </a:t>
                      </a:r>
                      <a:r>
                        <a:rPr lang="bg-BG" dirty="0"/>
                        <a:t>съхранение на биологичен материал- слюнка и назален секрет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Изработване на протокол за работа с двата биологични материала, особено</a:t>
                      </a:r>
                      <a:r>
                        <a:rPr lang="bg-BG" baseline="0" dirty="0"/>
                        <a:t> назален секрет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240425"/>
                  </a:ext>
                </a:extLst>
              </a:tr>
              <a:tr h="839152">
                <a:tc>
                  <a:txBody>
                    <a:bodyPr/>
                    <a:lstStyle/>
                    <a:p>
                      <a:r>
                        <a:rPr lang="bg-BG" dirty="0"/>
                        <a:t>Процедура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="1" dirty="0">
                          <a:solidFill>
                            <a:schemeClr val="bg2"/>
                          </a:solidFill>
                        </a:rPr>
                        <a:t>ИС </a:t>
                      </a:r>
                      <a:r>
                        <a:rPr lang="bg-BG" dirty="0"/>
                        <a:t>от родителите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="1" dirty="0">
                          <a:solidFill>
                            <a:srgbClr val="00B050"/>
                          </a:solidFill>
                        </a:rPr>
                        <a:t>Анкетниране</a:t>
                      </a:r>
                      <a:r>
                        <a:rPr lang="bg-BG" dirty="0"/>
                        <a:t> и </a:t>
                      </a:r>
                      <a:r>
                        <a:rPr lang="bg-BG" b="1" i="1" dirty="0"/>
                        <a:t>мед. преглед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i="1" dirty="0" err="1"/>
                        <a:t>Пробонабиране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24881"/>
                  </a:ext>
                </a:extLst>
              </a:tr>
              <a:tr h="1594389">
                <a:tc>
                  <a:txBody>
                    <a:bodyPr/>
                    <a:lstStyle/>
                    <a:p>
                      <a:r>
                        <a:rPr lang="bg-BG" dirty="0"/>
                        <a:t>Други процедури във връзка</a:t>
                      </a:r>
                      <a:r>
                        <a:rPr lang="bg-BG" baseline="0" dirty="0"/>
                        <a:t> с диагнозата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Изследвания: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dirty="0"/>
                        <a:t>СУЕ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dirty="0"/>
                        <a:t>ПКК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="1" i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МБ</a:t>
                      </a:r>
                      <a:r>
                        <a:rPr lang="bg-BG" b="1" i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изследване </a:t>
                      </a:r>
                      <a:r>
                        <a:rPr lang="bg-BG" baseline="0" dirty="0"/>
                        <a:t>(гърлен или носен секрет)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bg-BG" b="1" i="1" baseline="0" dirty="0">
                          <a:solidFill>
                            <a:srgbClr val="FF0000"/>
                          </a:solidFill>
                        </a:rPr>
                        <a:t>Вирусологично </a:t>
                      </a:r>
                      <a:r>
                        <a:rPr lang="bg-BG" baseline="0" dirty="0"/>
                        <a:t>изследване (5 валентен бърз тест -</a:t>
                      </a:r>
                      <a:r>
                        <a:rPr lang="bg-BG" sz="1800" i="1" dirty="0"/>
                        <a:t>Грип А/Б, </a:t>
                      </a:r>
                      <a:r>
                        <a:rPr lang="en-US" sz="1800" i="1" dirty="0"/>
                        <a:t>CoV19, R.S.V, Adenovirus</a:t>
                      </a:r>
                      <a:r>
                        <a:rPr lang="bg-BG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9226"/>
                  </a:ext>
                </a:extLst>
              </a:tr>
              <a:tr h="839152">
                <a:tc>
                  <a:txBody>
                    <a:bodyPr/>
                    <a:lstStyle/>
                    <a:p>
                      <a:r>
                        <a:rPr lang="bg-BG" dirty="0"/>
                        <a:t>Изследване на </a:t>
                      </a:r>
                      <a:r>
                        <a:rPr lang="en-US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LDH,</a:t>
                      </a:r>
                      <a:r>
                        <a:rPr lang="en-US" b="1" i="1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UA</a:t>
                      </a:r>
                      <a:r>
                        <a:rPr lang="bg-BG" b="1" i="1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и</a:t>
                      </a:r>
                      <a:r>
                        <a:rPr lang="en-US" b="1" i="1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TP </a:t>
                      </a:r>
                      <a:r>
                        <a:rPr lang="bg-BG" baseline="0" dirty="0"/>
                        <a:t>в слюнка и назален скрет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dirty="0"/>
                        <a:t>Модифициране,</a:t>
                      </a:r>
                      <a:r>
                        <a:rPr lang="bg-BG" baseline="0" dirty="0"/>
                        <a:t> калибриране и проверка на аналитична надеждост на тестовете за двата </a:t>
                      </a:r>
                      <a:r>
                        <a:rPr lang="bg-BG" baseline="0" dirty="0" err="1"/>
                        <a:t>биол</a:t>
                      </a:r>
                      <a:r>
                        <a:rPr lang="bg-BG" baseline="0" dirty="0"/>
                        <a:t>. материала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bg-BG" baseline="0" dirty="0"/>
                        <a:t>Изработване на пробите на изследваните лица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564701"/>
                  </a:ext>
                </a:extLst>
              </a:tr>
              <a:tr h="689208">
                <a:tc>
                  <a:txBody>
                    <a:bodyPr/>
                    <a:lstStyle/>
                    <a:p>
                      <a:r>
                        <a:rPr lang="bg-BG" dirty="0"/>
                        <a:t>Инфламаторни и</a:t>
                      </a:r>
                      <a:r>
                        <a:rPr lang="bg-BG" baseline="0" dirty="0"/>
                        <a:t> имунологични </a:t>
                      </a:r>
                      <a:r>
                        <a:rPr lang="bg-BG" dirty="0"/>
                        <a:t>маркери</a:t>
                      </a:r>
                    </a:p>
                    <a:p>
                      <a:r>
                        <a:rPr lang="bg-BG" dirty="0"/>
                        <a:t>Предстои</a:t>
                      </a:r>
                      <a:r>
                        <a:rPr lang="bg-BG" baseline="0" dirty="0"/>
                        <a:t> калибриране на метода и изследване на пробите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ELISA-</a:t>
                      </a:r>
                      <a:r>
                        <a:rPr kumimoji="0" lang="bg-BG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китове - доставка м.август (</a:t>
                      </a:r>
                      <a:r>
                        <a:rPr lang="en-US" sz="1800" b="1" i="1" dirty="0">
                          <a:solidFill>
                            <a:srgbClr val="FE4387"/>
                          </a:solidFill>
                        </a:rPr>
                        <a:t>IL-6, TNF-</a:t>
                      </a:r>
                      <a:r>
                        <a:rPr lang="en-US" sz="1800" b="1" i="1" dirty="0" err="1">
                          <a:solidFill>
                            <a:srgbClr val="FE4387"/>
                          </a:solidFill>
                        </a:rPr>
                        <a:t>alfa</a:t>
                      </a:r>
                      <a:r>
                        <a:rPr lang="bg-BG" sz="1800" b="0" i="0" dirty="0"/>
                        <a:t>, 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None/>
                      </a:pPr>
                      <a:r>
                        <a:rPr lang="en-US" sz="1800" b="1" i="1" dirty="0">
                          <a:solidFill>
                            <a:srgbClr val="297C2A"/>
                          </a:solidFill>
                        </a:rPr>
                        <a:t>IL-</a:t>
                      </a:r>
                      <a:r>
                        <a:rPr lang="bg-BG" sz="1800" b="1" i="1" dirty="0">
                          <a:solidFill>
                            <a:srgbClr val="297C2A"/>
                          </a:solidFill>
                        </a:rPr>
                        <a:t>13</a:t>
                      </a:r>
                      <a:r>
                        <a:rPr lang="bg-BG" sz="1800" b="1" i="1" baseline="0" dirty="0">
                          <a:solidFill>
                            <a:srgbClr val="297C2A"/>
                          </a:solidFill>
                        </a:rPr>
                        <a:t> </a:t>
                      </a:r>
                      <a:r>
                        <a:rPr lang="bg-BG" sz="1800" b="0" i="0" baseline="0" dirty="0"/>
                        <a:t>и </a:t>
                      </a:r>
                      <a:r>
                        <a:rPr lang="en-US" sz="1800" b="1" i="1" baseline="0" dirty="0" err="1"/>
                        <a:t>sIgA</a:t>
                      </a:r>
                      <a:endParaRPr lang="en-US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83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70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477000" cy="525986"/>
          </a:xfrm>
        </p:spPr>
        <p:txBody>
          <a:bodyPr/>
          <a:lstStyle/>
          <a:p>
            <a:pPr algn="ctr"/>
            <a:r>
              <a:rPr lang="bg-BG" i="1" u="sng" dirty="0"/>
              <a:t>Резултати </a:t>
            </a:r>
            <a:r>
              <a:rPr lang="bg-BG" sz="1800" i="1" u="sng" dirty="0"/>
              <a:t>2-ра година 11.’24 г.</a:t>
            </a:r>
            <a:endParaRPr lang="en-US" sz="1800" i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45873"/>
              </p:ext>
            </p:extLst>
          </p:nvPr>
        </p:nvGraphicFramePr>
        <p:xfrm>
          <a:off x="379905" y="1317009"/>
          <a:ext cx="6198315" cy="1565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591">
                  <a:extLst>
                    <a:ext uri="{9D8B030D-6E8A-4147-A177-3AD203B41FA5}">
                      <a16:colId xmlns:a16="http://schemas.microsoft.com/office/drawing/2014/main" val="693259106"/>
                    </a:ext>
                  </a:extLst>
                </a:gridCol>
                <a:gridCol w="1589667">
                  <a:extLst>
                    <a:ext uri="{9D8B030D-6E8A-4147-A177-3AD203B41FA5}">
                      <a16:colId xmlns:a16="http://schemas.microsoft.com/office/drawing/2014/main" val="3483269363"/>
                    </a:ext>
                  </a:extLst>
                </a:gridCol>
                <a:gridCol w="1494643">
                  <a:extLst>
                    <a:ext uri="{9D8B030D-6E8A-4147-A177-3AD203B41FA5}">
                      <a16:colId xmlns:a16="http://schemas.microsoft.com/office/drawing/2014/main" val="2369207878"/>
                    </a:ext>
                  </a:extLst>
                </a:gridCol>
                <a:gridCol w="965414">
                  <a:extLst>
                    <a:ext uri="{9D8B030D-6E8A-4147-A177-3AD203B41FA5}">
                      <a16:colId xmlns:a16="http://schemas.microsoft.com/office/drawing/2014/main" val="3549079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Показател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Слюнка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Назален секрет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228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Тотален протеин </a:t>
                      </a:r>
                      <a:r>
                        <a:rPr lang="en-US" sz="1200">
                          <a:effectLst/>
                        </a:rPr>
                        <a:t>[mg/L]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Median (IQR)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340,0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(245,0÷ 417,0)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3904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(2709÷4889)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&lt; 0,0001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2590273"/>
                  </a:ext>
                </a:extLst>
              </a:tr>
              <a:tr h="48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Пикочна киселина</a:t>
                      </a:r>
                      <a:r>
                        <a:rPr lang="en-US" sz="1200">
                          <a:effectLst/>
                        </a:rPr>
                        <a:t> [umol/L]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Median (IQR)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140.3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(89.30÷ 181,4)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115,10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(85.10÷167,4)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0628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LDH [U/L]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Median (IQR)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8,600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(2,425-18,68)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7642974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28844321"/>
              </p:ext>
            </p:extLst>
          </p:nvPr>
        </p:nvGraphicFramePr>
        <p:xfrm>
          <a:off x="12084" y="2577511"/>
          <a:ext cx="38576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693687"/>
              </p:ext>
            </p:extLst>
          </p:nvPr>
        </p:nvGraphicFramePr>
        <p:xfrm>
          <a:off x="3869709" y="3722266"/>
          <a:ext cx="3561496" cy="953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6120">
                  <a:extLst>
                    <a:ext uri="{9D8B030D-6E8A-4147-A177-3AD203B41FA5}">
                      <a16:colId xmlns:a16="http://schemas.microsoft.com/office/drawing/2014/main" val="2174177518"/>
                    </a:ext>
                  </a:extLst>
                </a:gridCol>
                <a:gridCol w="1525376">
                  <a:extLst>
                    <a:ext uri="{9D8B030D-6E8A-4147-A177-3AD203B41FA5}">
                      <a16:colId xmlns:a16="http://schemas.microsoft.com/office/drawing/2014/main" val="3360271377"/>
                    </a:ext>
                  </a:extLst>
                </a:gridCol>
              </a:tblGrid>
              <a:tr h="2383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Pearson 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9516309"/>
                  </a:ext>
                </a:extLst>
              </a:tr>
              <a:tr h="2383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0,4012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0071701"/>
                  </a:ext>
                </a:extLst>
              </a:tr>
              <a:tr h="2383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95% confidence interval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0,01625 to 0,6825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2615784"/>
                  </a:ext>
                </a:extLst>
              </a:tr>
              <a:tr h="2383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 (two-tailed)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0,0422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09444"/>
                  </a:ext>
                </a:extLst>
              </a:tr>
            </a:tbl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808294" y="2974008"/>
            <a:ext cx="36229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Табл.2.Корелационна зависимост между стойности на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WBC </a:t>
            </a:r>
            <a:r>
              <a:rPr kumimoji="0" lang="bg-BG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микробиологичния причинител</a:t>
            </a:r>
            <a:endParaRPr kumimoji="0" lang="bg-BG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2677" y="980321"/>
            <a:ext cx="6389250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Табл.1.Стойности на изследваните показатели в двата вида биологичен материал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9905" y="5320711"/>
            <a:ext cx="3325334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Фиг.1.Етиологични причинители на ИРС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515052"/>
              </p:ext>
            </p:extLst>
          </p:nvPr>
        </p:nvGraphicFramePr>
        <p:xfrm>
          <a:off x="3978011" y="5394863"/>
          <a:ext cx="5280661" cy="1395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698">
                  <a:extLst>
                    <a:ext uri="{9D8B030D-6E8A-4147-A177-3AD203B41FA5}">
                      <a16:colId xmlns:a16="http://schemas.microsoft.com/office/drawing/2014/main" val="856133841"/>
                    </a:ext>
                  </a:extLst>
                </a:gridCol>
                <a:gridCol w="1130321">
                  <a:extLst>
                    <a:ext uri="{9D8B030D-6E8A-4147-A177-3AD203B41FA5}">
                      <a16:colId xmlns:a16="http://schemas.microsoft.com/office/drawing/2014/main" val="455037992"/>
                    </a:ext>
                  </a:extLst>
                </a:gridCol>
                <a:gridCol w="1130321">
                  <a:extLst>
                    <a:ext uri="{9D8B030D-6E8A-4147-A177-3AD203B41FA5}">
                      <a16:colId xmlns:a16="http://schemas.microsoft.com/office/drawing/2014/main" val="481117093"/>
                    </a:ext>
                  </a:extLst>
                </a:gridCol>
                <a:gridCol w="1130321">
                  <a:extLst>
                    <a:ext uri="{9D8B030D-6E8A-4147-A177-3AD203B41FA5}">
                      <a16:colId xmlns:a16="http://schemas.microsoft.com/office/drawing/2014/main" val="1457592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r>
                        <a:rPr lang="bg-BG" sz="1200">
                          <a:effectLst/>
                        </a:rPr>
                        <a:t>Б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vs.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nUA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200">
                          <a:effectLst/>
                        </a:rPr>
                        <a:t>МБ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vs.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nTP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200">
                          <a:effectLst/>
                        </a:rPr>
                        <a:t>МБ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vs.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nLDH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29745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Spearman 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0,1028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0,09079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0,2714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60238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95% confidence interval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-0,3074 to 0,4808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-0,3104 to 0,4645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-0,1328 to 0,5982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5066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 value summary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0351873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3978011" y="4852855"/>
            <a:ext cx="528066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Табл.4. Корелация между МБ етиологичен причинител и изследваните аналити в назален секрет 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31205" y="289281"/>
            <a:ext cx="47607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chemeClr val="bg1"/>
                </a:solidFill>
              </a:rPr>
              <a:t>Една част от обработените данни</a:t>
            </a:r>
            <a:r>
              <a:rPr lang="bg-BG" dirty="0">
                <a:solidFill>
                  <a:schemeClr val="bg1"/>
                </a:solidFill>
              </a:rPr>
              <a:t>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bg-BG" dirty="0">
              <a:solidFill>
                <a:schemeClr val="bg1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bg-BG" dirty="0"/>
              <a:t>стойности на слюнчените и назални аналити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bg-BG" dirty="0"/>
              <a:t>представяне на най-честите етиологични причинители на ИРС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bg-BG" dirty="0"/>
              <a:t>корелационни взаимовръзки между обективни и клинично свързани възпалителни кръвни показатели, МБ причинител и  аналитите в назален секрет.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2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896475" cy="615553"/>
          </a:xfrm>
        </p:spPr>
        <p:txBody>
          <a:bodyPr/>
          <a:lstStyle/>
          <a:p>
            <a:r>
              <a:rPr lang="bg-BG" i="1" u="sng" dirty="0"/>
              <a:t>Резултати:  </a:t>
            </a:r>
            <a:r>
              <a:rPr lang="bg-BG" sz="1800" i="1" u="sng" dirty="0"/>
              <a:t>Отчет за 2-ра година (м. Ноември/’24)</a:t>
            </a:r>
            <a:endParaRPr lang="en-US" i="1" u="sng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CBA01B-ECA4-4938-872A-B38BEB13A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0499" y="733425"/>
            <a:ext cx="11734801" cy="6124575"/>
          </a:xfrm>
        </p:spPr>
        <p:txBody>
          <a:bodyPr/>
          <a:lstStyle/>
          <a:p>
            <a:pPr algn="just"/>
            <a:endParaRPr lang="bg-BG" b="1" i="1" u="sng" dirty="0"/>
          </a:p>
          <a:p>
            <a:pPr algn="just">
              <a:spcAft>
                <a:spcPts val="600"/>
              </a:spcAft>
            </a:pPr>
            <a:r>
              <a:rPr lang="bg-BG" sz="2000" b="1" i="1" dirty="0"/>
              <a:t>Участия в конференции и конгреси:</a:t>
            </a:r>
          </a:p>
          <a:p>
            <a:pPr algn="just">
              <a:spcAft>
                <a:spcPts val="600"/>
              </a:spcAft>
            </a:pPr>
            <a:r>
              <a:rPr lang="bg-BG" sz="2000" i="1" dirty="0"/>
              <a:t> 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105508" y="1512167"/>
            <a:ext cx="10374923" cy="62170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eaLnBrk="1" hangingPunct="1">
              <a:buFont typeface="Urbanist" charset="0"/>
              <a:buNone/>
            </a:pPr>
            <a:r>
              <a:rPr lang="bg-BG" i="1" dirty="0"/>
              <a:t> </a:t>
            </a:r>
            <a:r>
              <a:rPr lang="bg-BG" altLang="en-US" b="1" i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Cambria" panose="02040503050406030204" pitchFamily="18" charset="0"/>
                <a:sym typeface="Urbanist" charset="0"/>
              </a:rPr>
              <a:t>ПЪРВА НАУЧНА СЕСИЯ ЗА СТУДЕНТИ, ДОКТОРАНТИ И МЛАДИ НАУЧНИ РАБОТНИЦИ</a:t>
            </a:r>
            <a:br>
              <a:rPr lang="bg-BG" altLang="en-US" b="1" i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Cambria" panose="02040503050406030204" pitchFamily="18" charset="0"/>
                <a:sym typeface="Urbanist" charset="0"/>
              </a:rPr>
            </a:br>
            <a:r>
              <a:rPr lang="bg-BG" altLang="en-US" b="1" i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Cambria" panose="02040503050406030204" pitchFamily="18" charset="0"/>
                <a:sym typeface="Urbanist" charset="0"/>
              </a:rPr>
              <a:t>„МЕДИЦИНСКИ НАУКИ“</a:t>
            </a:r>
          </a:p>
          <a:p>
            <a:pPr lvl="0" eaLnBrk="1" hangingPunct="1">
              <a:buFont typeface="Urbanist" charset="0"/>
              <a:buNone/>
            </a:pPr>
            <a:r>
              <a:rPr lang="bg-BG" altLang="en-US" b="1" i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Cambria" panose="02040503050406030204" pitchFamily="18" charset="0"/>
                <a:sym typeface="Urbanist" charset="0"/>
              </a:rPr>
              <a:t>04.2024 г.</a:t>
            </a:r>
          </a:p>
          <a:p>
            <a:pPr lvl="0" eaLnBrk="1" hangingPunct="1">
              <a:buFont typeface="Urbanist" charset="0"/>
              <a:buNone/>
            </a:pPr>
            <a:endParaRPr lang="bg-BG" altLang="en-US" b="1" i="1" u="sng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cs typeface="Cambria" panose="02040503050406030204" pitchFamily="18" charset="0"/>
              <a:sym typeface="Urbanist" charset="0"/>
            </a:endParaRPr>
          </a:p>
          <a:p>
            <a:pPr lvl="0" eaLnBrk="1" hangingPunct="1">
              <a:buFont typeface="Wingdings" pitchFamily="2" charset="2"/>
              <a:buChar char="Ø"/>
            </a:pPr>
            <a:r>
              <a:rPr lang="bg-BG" b="1" i="1" dirty="0">
                <a:solidFill>
                  <a:srgbClr val="FFFF00"/>
                </a:solidFill>
              </a:rPr>
              <a:t> НАЗОФАРИНГЕАЛЕН МИКРОБИОМ – ХАРАКТЕРИСТИКА И ВЪЗМОЖНОСТИ ЗА МОДУЛИРАНЕТО МУ КАТО ТЕРАПЕВТИЧЕН МЕТОД ПРИ ИНФЕКЦИОЗНИ РИНОСИНУИТИ В ДЕТСКА ВЪЗРАСТ. </a:t>
            </a:r>
          </a:p>
          <a:p>
            <a:pPr lvl="0" eaLnBrk="1" hangingPunct="1">
              <a:buFont typeface="Urbanist" charset="0"/>
              <a:buNone/>
            </a:pPr>
            <a:r>
              <a:rPr lang="bg-BG" i="1" dirty="0">
                <a:solidFill>
                  <a:schemeClr val="bg1"/>
                </a:solidFill>
              </a:rPr>
              <a:t>ас.</a:t>
            </a:r>
            <a:r>
              <a:rPr lang="bg-BG" sz="2000" i="1" dirty="0">
                <a:solidFill>
                  <a:schemeClr val="bg1"/>
                </a:solidFill>
              </a:rPr>
              <a:t> </a:t>
            </a:r>
            <a:r>
              <a:rPr lang="bg-BG" i="1" dirty="0">
                <a:solidFill>
                  <a:schemeClr val="bg1"/>
                </a:solidFill>
              </a:rPr>
              <a:t>М. Василева, </a:t>
            </a:r>
            <a:r>
              <a:rPr lang="bg-BG" i="1" dirty="0" err="1">
                <a:solidFill>
                  <a:schemeClr val="bg1"/>
                </a:solidFill>
              </a:rPr>
              <a:t>дм</a:t>
            </a:r>
            <a:endParaRPr lang="bg-BG" i="1" dirty="0">
              <a:solidFill>
                <a:schemeClr val="bg1"/>
              </a:solidFill>
            </a:endParaRPr>
          </a:p>
          <a:p>
            <a:pPr lvl="0" eaLnBrk="1" hangingPunct="1">
              <a:buFont typeface="Urbanist" charset="0"/>
              <a:buNone/>
            </a:pPr>
            <a:endParaRPr lang="bg-BG" i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bg-BG" b="1" i="1" dirty="0"/>
              <a:t> НАЗАЛНА СЕКРЕЦИЯ - ФИЗИОЛОГИЧНА И ПАТОЛОГИЧНА. ОБРАЗУВАНЕ, СЪСТАВ И ХАРАКТЕРИСТИКА</a:t>
            </a:r>
            <a:endParaRPr lang="bg-BG" i="1" dirty="0"/>
          </a:p>
          <a:p>
            <a:r>
              <a:rPr lang="bg-BG" dirty="0"/>
              <a:t>ас. М. Василева, </a:t>
            </a:r>
            <a:r>
              <a:rPr lang="bg-BG" dirty="0" err="1"/>
              <a:t>дм</a:t>
            </a:r>
            <a:r>
              <a:rPr lang="bg-BG" dirty="0"/>
              <a:t>, Студенти</a:t>
            </a:r>
            <a:r>
              <a:rPr lang="en-US" dirty="0"/>
              <a:t>:</a:t>
            </a:r>
            <a:r>
              <a:rPr lang="bg-BG" dirty="0"/>
              <a:t> Камена </a:t>
            </a:r>
            <a:r>
              <a:rPr lang="bg-BG" dirty="0" err="1"/>
              <a:t>Стоицева</a:t>
            </a:r>
            <a:r>
              <a:rPr lang="bg-BG" dirty="0"/>
              <a:t>, </a:t>
            </a:r>
            <a:r>
              <a:rPr lang="bg-BG" dirty="0" err="1"/>
              <a:t>Алекса</a:t>
            </a:r>
            <a:r>
              <a:rPr lang="bg-BG" dirty="0"/>
              <a:t> Петрова, Марио Христов</a:t>
            </a:r>
          </a:p>
          <a:p>
            <a:endParaRPr lang="bg-BG" dirty="0"/>
          </a:p>
          <a:p>
            <a:pPr>
              <a:buFont typeface="Wingdings" pitchFamily="2" charset="2"/>
              <a:buChar char="Ø"/>
            </a:pPr>
            <a:r>
              <a:rPr lang="bg-BG" b="1" i="1" dirty="0">
                <a:solidFill>
                  <a:schemeClr val="bg2"/>
                </a:solidFill>
              </a:rPr>
              <a:t> ИНФЕКЦИОЗНИ РИНОСИНУЗИТИ В ДЕТСКА ВЪЗРАСТ.</a:t>
            </a:r>
            <a:r>
              <a:rPr lang="bg-BG" i="1" dirty="0">
                <a:solidFill>
                  <a:schemeClr val="bg2"/>
                </a:solidFill>
              </a:rPr>
              <a:t> </a:t>
            </a:r>
            <a:r>
              <a:rPr lang="bg-BG" b="1" i="1" dirty="0">
                <a:solidFill>
                  <a:schemeClr val="bg2"/>
                </a:solidFill>
              </a:rPr>
              <a:t>ЕТИОЛОГИЯ, ПАТОГЕНЕЗА, КЛИНИКА.</a:t>
            </a:r>
          </a:p>
          <a:p>
            <a:r>
              <a:rPr lang="bg-BG" dirty="0">
                <a:solidFill>
                  <a:schemeClr val="bg1"/>
                </a:solidFill>
              </a:rPr>
              <a:t>ас. М. Василева, </a:t>
            </a:r>
            <a:r>
              <a:rPr lang="bg-BG" dirty="0" err="1">
                <a:solidFill>
                  <a:schemeClr val="bg1"/>
                </a:solidFill>
              </a:rPr>
              <a:t>дм</a:t>
            </a:r>
            <a:r>
              <a:rPr lang="bg-BG" dirty="0">
                <a:solidFill>
                  <a:schemeClr val="bg1"/>
                </a:solidFill>
              </a:rPr>
              <a:t>, студенти: Марина Петкова, </a:t>
            </a:r>
            <a:r>
              <a:rPr lang="bg-BG" dirty="0" err="1">
                <a:solidFill>
                  <a:schemeClr val="bg1"/>
                </a:solidFill>
              </a:rPr>
              <a:t>Сивена</a:t>
            </a:r>
            <a:r>
              <a:rPr lang="bg-BG" dirty="0">
                <a:solidFill>
                  <a:schemeClr val="bg1"/>
                </a:solidFill>
              </a:rPr>
              <a:t> Панева, Нина Нинова, Христина </a:t>
            </a:r>
            <a:r>
              <a:rPr lang="bg-BG" dirty="0" err="1">
                <a:solidFill>
                  <a:schemeClr val="bg1"/>
                </a:solidFill>
              </a:rPr>
              <a:t>Грунова</a:t>
            </a:r>
            <a:endParaRPr lang="bg-BG" dirty="0">
              <a:solidFill>
                <a:schemeClr val="bg1"/>
              </a:solidFill>
            </a:endParaRPr>
          </a:p>
          <a:p>
            <a:endParaRPr lang="bg-BG" i="1" dirty="0">
              <a:solidFill>
                <a:schemeClr val="bg2"/>
              </a:solidFill>
            </a:endParaRPr>
          </a:p>
          <a:p>
            <a:endParaRPr lang="bg-BG" dirty="0"/>
          </a:p>
          <a:p>
            <a:pPr lvl="0" eaLnBrk="1" hangingPunct="1">
              <a:buFont typeface="Wingdings" pitchFamily="2" charset="2"/>
              <a:buChar char="Ø"/>
            </a:pPr>
            <a:endParaRPr lang="bg-BG" altLang="en-US" b="1" i="1" u="sng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cs typeface="Cambria" panose="02040503050406030204" pitchFamily="18" charset="0"/>
              <a:sym typeface="Urbanist" charset="0"/>
            </a:endParaRPr>
          </a:p>
          <a:p>
            <a:pPr>
              <a:buFont typeface="Wingdings" pitchFamily="2" charset="2"/>
              <a:buChar char="Ø"/>
            </a:pPr>
            <a:endParaRPr lang="bg-BG" b="1" i="1" dirty="0">
              <a:solidFill>
                <a:srgbClr val="FFFF00"/>
              </a:solidFill>
            </a:endParaRPr>
          </a:p>
          <a:p>
            <a:endParaRPr lang="bg-BG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54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334000" cy="1189038"/>
          </a:xfrm>
        </p:spPr>
        <p:txBody>
          <a:bodyPr>
            <a:noAutofit/>
          </a:bodyPr>
          <a:lstStyle/>
          <a:p>
            <a:r>
              <a:rPr lang="bg-BG" sz="3000" i="1" u="sng" dirty="0">
                <a:solidFill>
                  <a:srgbClr val="0070C0"/>
                </a:solidFill>
              </a:rPr>
              <a:t>Финансов отчет</a:t>
            </a:r>
            <a:br>
              <a:rPr lang="en-US" sz="3000" i="1" u="sng" dirty="0">
                <a:solidFill>
                  <a:srgbClr val="0070C0"/>
                </a:solidFill>
              </a:rPr>
            </a:br>
            <a:r>
              <a:rPr lang="bg-BG" sz="2000" b="0" i="1" dirty="0">
                <a:solidFill>
                  <a:srgbClr val="0070C0"/>
                </a:solidFill>
              </a:rPr>
              <a:t>Втора година </a:t>
            </a:r>
            <a:br>
              <a:rPr lang="bg-BG" sz="3000" i="1" dirty="0">
                <a:solidFill>
                  <a:srgbClr val="0070C0"/>
                </a:solidFill>
              </a:rPr>
            </a:br>
            <a:endParaRPr lang="en-US" sz="3000" i="1" dirty="0"/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0" y="790575"/>
            <a:ext cx="5334000" cy="1895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000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Получени</a:t>
            </a: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средства: 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482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,00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лв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000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Изразходени</a:t>
            </a: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средства: </a:t>
            </a:r>
            <a:r>
              <a:rPr lang="en-US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5 325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лв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2000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Срок на проекта: </a:t>
            </a:r>
            <a:r>
              <a:rPr lang="ru-RU" alt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ru-RU" altLang="en-US" sz="2000" i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години</a:t>
            </a:r>
            <a:endParaRPr lang="en-US" altLang="en-US" sz="2000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авоъгълник 13"/>
          <p:cNvSpPr/>
          <p:nvPr/>
        </p:nvSpPr>
        <p:spPr>
          <a:xfrm>
            <a:off x="4912550" y="133349"/>
            <a:ext cx="3793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i="1" dirty="0">
                <a:solidFill>
                  <a:srgbClr val="0070C0"/>
                </a:solidFill>
              </a:rPr>
              <a:t>проект НИХ -492/2023</a:t>
            </a:r>
            <a:endParaRPr lang="bg-BG" b="1" dirty="0"/>
          </a:p>
        </p:txBody>
      </p:sp>
      <p:pic>
        <p:nvPicPr>
          <p:cNvPr id="15" name="Картина 14" descr="BU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2051" y="0"/>
            <a:ext cx="2552699" cy="695325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914900" y="733424"/>
          <a:ext cx="7277099" cy="61245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8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5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№</a:t>
                      </a:r>
                      <a:r>
                        <a:rPr lang="bg-BG" baseline="0" dirty="0"/>
                        <a:t> по ред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СУМА: (лв.)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Към перо</a:t>
                      </a:r>
                      <a:r>
                        <a:rPr lang="bg-BG" baseline="0" dirty="0"/>
                        <a:t> “</a:t>
                      </a:r>
                      <a:r>
                        <a:rPr lang="bg-BG" b="1" baseline="0" dirty="0"/>
                        <a:t>Други материали и активи</a:t>
                      </a:r>
                      <a:r>
                        <a:rPr lang="bg-BG" baseline="0" dirty="0"/>
                        <a:t>”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2.1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err="1"/>
                        <a:t>Елайза</a:t>
                      </a:r>
                      <a:r>
                        <a:rPr lang="bg-BG" dirty="0"/>
                        <a:t> кит</a:t>
                      </a:r>
                      <a:r>
                        <a:rPr lang="bg-BG" baseline="0" dirty="0"/>
                        <a:t> за тестове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4 512,00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Към перо “</a:t>
                      </a:r>
                      <a:r>
                        <a:rPr lang="bg-BG" b="1" dirty="0"/>
                        <a:t>Рецензенти</a:t>
                      </a:r>
                      <a:r>
                        <a:rPr lang="bg-BG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Заплащане на рецензенти по отчета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65,00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9678">
                <a:tc>
                  <a:txBody>
                    <a:bodyPr/>
                    <a:lstStyle/>
                    <a:p>
                      <a:r>
                        <a:rPr lang="bg-BG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Към перо</a:t>
                      </a:r>
                      <a:r>
                        <a:rPr lang="bg-BG" baseline="0" dirty="0"/>
                        <a:t> “</a:t>
                      </a:r>
                      <a:r>
                        <a:rPr lang="bg-BG" b="1" baseline="0" dirty="0"/>
                        <a:t>Административно/финансово-счетоводно обслужване</a:t>
                      </a:r>
                      <a:r>
                        <a:rPr lang="bg-BG" baseline="0" dirty="0"/>
                        <a:t>”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r>
                        <a:rPr lang="bg-BG" dirty="0"/>
                        <a:t>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10% от стойността на договора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748,20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557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/>
                        <a:t>Общо</a:t>
                      </a:r>
                      <a:r>
                        <a:rPr lang="bg-BG" dirty="0"/>
                        <a:t> извършени</a:t>
                      </a:r>
                      <a:r>
                        <a:rPr lang="bg-BG" baseline="0" dirty="0"/>
                        <a:t> разходи по проекта: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/>
                        <a:t>5325,20 лв.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Правоъгълник 17"/>
          <p:cNvSpPr/>
          <p:nvPr/>
        </p:nvSpPr>
        <p:spPr>
          <a:xfrm>
            <a:off x="200025" y="2238919"/>
            <a:ext cx="47125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chemeClr val="bg2"/>
                </a:solidFill>
              </a:rPr>
              <a:t>Средствата не са оползотворени, по следните причини: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bg-BG" dirty="0">
                <a:solidFill>
                  <a:schemeClr val="bg2"/>
                </a:solidFill>
              </a:rPr>
              <a:t>неадекватно кратък срок за сериозна лекарска и експериментална работа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u="sng" dirty="0">
                <a:solidFill>
                  <a:schemeClr val="bg2"/>
                </a:solidFill>
              </a:rPr>
              <a:t>Предвидените средства за: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bg2"/>
                </a:solidFill>
              </a:rPr>
              <a:t> Микробиологично изследване на секрет нос/гърло, по преценка;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/>
                </a:solidFill>
              </a:rPr>
              <a:t>За популяризиране на резултатите - участие в </a:t>
            </a:r>
            <a:r>
              <a:rPr lang="bg-BG" dirty="0">
                <a:solidFill>
                  <a:schemeClr val="bg2"/>
                </a:solidFill>
              </a:rPr>
              <a:t>7-ма педиатрична оториларингологична конференция с международно участие, 21-23.02.2025 г.;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bg-BG" dirty="0">
                <a:solidFill>
                  <a:schemeClr val="bg2"/>
                </a:solidFill>
              </a:rPr>
              <a:t>недостатъчен брой пациенти (до 50 ) …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BA0B6F-5258-479C-87B7-C806E675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28751"/>
            <a:ext cx="7419975" cy="1600200"/>
          </a:xfrm>
        </p:spPr>
        <p:txBody>
          <a:bodyPr/>
          <a:lstStyle/>
          <a:p>
            <a:pPr lvl="1" algn="l" rtl="0">
              <a:lnSpc>
                <a:spcPct val="90000"/>
              </a:lnSpc>
              <a:spcBef>
                <a:spcPts val="1000"/>
              </a:spcBef>
            </a:pPr>
            <a:r>
              <a:rPr lang="bg-BG" sz="3200" b="1" i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Благодаря за вниманието!</a:t>
            </a:r>
            <a:endParaRPr lang="en-US" sz="3200" b="1" i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4435570" y="6139934"/>
            <a:ext cx="958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dirty="0"/>
              <a:t>Задачи</a:t>
            </a:r>
          </a:p>
        </p:txBody>
      </p:sp>
      <p:pic>
        <p:nvPicPr>
          <p:cNvPr id="5" name="Картина 4" descr="koleda_s_beb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085975"/>
            <a:ext cx="659130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15">
      <a:dk1>
        <a:sysClr val="windowText" lastClr="000000"/>
      </a:dk1>
      <a:lt1>
        <a:sysClr val="window" lastClr="FFFFFF"/>
      </a:lt1>
      <a:dk2>
        <a:srgbClr val="F36E36"/>
      </a:dk2>
      <a:lt2>
        <a:srgbClr val="E7E6E6"/>
      </a:lt2>
      <a:accent1>
        <a:srgbClr val="A31312"/>
      </a:accent1>
      <a:accent2>
        <a:srgbClr val="E7E6E6"/>
      </a:accent2>
      <a:accent3>
        <a:srgbClr val="FDB913"/>
      </a:accent3>
      <a:accent4>
        <a:srgbClr val="1E753B"/>
      </a:accent4>
      <a:accent5>
        <a:srgbClr val="067CA2"/>
      </a:accent5>
      <a:accent6>
        <a:srgbClr val="493456"/>
      </a:accent6>
      <a:hlink>
        <a:srgbClr val="067CA2"/>
      </a:hlink>
      <a:folHlink>
        <a:srgbClr val="886D93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4967531_win32_mlw v2" id="{D6E82B91-6E0A-4ADE-ABDF-7A3107FF5DC0}" vid="{FDF63795-6842-4874-86B5-D3F4150A0B0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8D17C5B-66E3-4784-8825-129A0E305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509185-7C76-414A-B58D-FA547B6D6E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97AF3-310A-4DBA-AAE4-E94EC92F74F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1233</Words>
  <Application>Microsoft Office PowerPoint</Application>
  <PresentationFormat>Widescreen</PresentationFormat>
  <Paragraphs>158</Paragraphs>
  <Slides>9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Segoe UI</vt:lpstr>
      <vt:lpstr>Times New Roman</vt:lpstr>
      <vt:lpstr>Urbanist</vt:lpstr>
      <vt:lpstr>Wingdings</vt:lpstr>
      <vt:lpstr>Office Theme</vt:lpstr>
      <vt:lpstr>Проект № НИХ-492/2023 г.   Заглавие/Тема: СРАВНИТЕЛНО ИЗСЛЕДВАНЕ НА БИОМАРКЕРИ НА ОСТРО ВЪЗПАЛЕНИЕ В НОСЕН СЕКРЕТ И В СЛЮНКА ПРИ ИНФЕКЦИОЗЕН РИНОСИНУИТ СРЕД ДЕЦА НА ВЪЗРАСТ 2-6 ГОДИНИ.  Ръководител: Проф. д-р Г. Бекярова, д.м.н.  Работен колектив: ас. д-р М. Василева, Доц. д-р М. Йорданова-Василева, дм, Проф. д-р Атанас Димов Арнаудов, дм,  студент: Христиана Николаева Костадинова. </vt:lpstr>
      <vt:lpstr>Цел:   да се направи сравнителен анализ на концентрациите на някои биомаркери на остро възпаление в хода на ИРС сред детската популация на възраст 2-6 години и превалирането на някои маркери над други в назален секрет и в слюнка, в зависимост от етиологичния причинител (вирус или бактерия). </vt:lpstr>
      <vt:lpstr>Резултати:  Отчет за 1-ва година (м. Ноември/’23)</vt:lpstr>
      <vt:lpstr>Финансов отчет Първа година  </vt:lpstr>
      <vt:lpstr>PowerPoint Presentation</vt:lpstr>
      <vt:lpstr>Резултати 2-ра година 11.’24 г.</vt:lpstr>
      <vt:lpstr>Резултати:  Отчет за 2-ра година (м. Ноември/’24)</vt:lpstr>
      <vt:lpstr>Финансов отчет Втора година  </vt:lpstr>
      <vt:lpstr>    Благодаря за вниманието!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2022-05-06T06:19:48Z</dcterms:created>
  <dcterms:modified xsi:type="dcterms:W3CDTF">2025-04-23T11:24:06Z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