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72" r:id="rId6"/>
    <p:sldId id="268" r:id="rId7"/>
    <p:sldId id="260" r:id="rId8"/>
    <p:sldId id="261" r:id="rId9"/>
    <p:sldId id="273" r:id="rId10"/>
    <p:sldId id="269" r:id="rId11"/>
    <p:sldId id="264" r:id="rId12"/>
    <p:sldId id="274" r:id="rId13"/>
    <p:sldId id="276" r:id="rId14"/>
    <p:sldId id="277" r:id="rId15"/>
    <p:sldId id="271" r:id="rId16"/>
    <p:sldId id="270" r:id="rId17"/>
    <p:sldId id="275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Университет „Проф. д-р Асен Златаров“, гр. Бургас Отчет за първа година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8458200" cy="914400"/>
          </a:xfrm>
        </p:spPr>
        <p:txBody>
          <a:bodyPr>
            <a:noAutofit/>
          </a:bodyPr>
          <a:lstStyle/>
          <a:p>
            <a:r>
              <a:rPr lang="bg-BG" b="1" dirty="0"/>
              <a:t>Научно-изследователска и художествено-творческа дейност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352800" y="2448580"/>
            <a:ext cx="2109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/>
              <a:t>Краен Отчет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4464" y="2971800"/>
            <a:ext cx="4794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 договор към </a:t>
            </a:r>
            <a:r>
              <a:rPr lang="ru-RU" sz="2800" dirty="0"/>
              <a:t>НИХ №4</a:t>
            </a:r>
            <a:r>
              <a:rPr lang="en-US" sz="2800" dirty="0"/>
              <a:t>9</a:t>
            </a:r>
            <a:r>
              <a:rPr lang="ru-RU" sz="2800" dirty="0"/>
              <a:t>3/202</a:t>
            </a:r>
            <a:r>
              <a:rPr lang="en-US" sz="2800" dirty="0"/>
              <a:t>3</a:t>
            </a:r>
            <a:r>
              <a:rPr lang="ru-RU" sz="2800" dirty="0"/>
              <a:t>г.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124464" y="3810000"/>
            <a:ext cx="5114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Срок на проекта – две години (202</a:t>
            </a:r>
            <a:r>
              <a:rPr lang="en-US" dirty="0"/>
              <a:t>3</a:t>
            </a:r>
            <a:r>
              <a:rPr lang="ru-RU" dirty="0"/>
              <a:t> – 202</a:t>
            </a:r>
            <a:r>
              <a:rPr lang="en-US" dirty="0"/>
              <a:t>5</a:t>
            </a:r>
            <a:r>
              <a:rPr lang="ru-RU" dirty="0"/>
              <a:t> г.)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4179332"/>
            <a:ext cx="8128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/>
              <a:t>Тема</a:t>
            </a:r>
            <a:r>
              <a:rPr lang="bg-BG" sz="2400" dirty="0"/>
              <a:t> на проекта: </a:t>
            </a:r>
          </a:p>
          <a:p>
            <a:endParaRPr lang="bg-BG" sz="2400" dirty="0"/>
          </a:p>
          <a:p>
            <a:pPr algn="ctr"/>
            <a:r>
              <a:rPr lang="bg-BG" sz="2400" dirty="0"/>
              <a:t>„</a:t>
            </a:r>
            <a:r>
              <a:rPr lang="bg-BG" sz="2400" b="1" dirty="0">
                <a:latin typeface="Calibri"/>
                <a:ea typeface="Times New Roman"/>
                <a:cs typeface="Times New Roman"/>
              </a:rPr>
              <a:t>Морфометрични изследвания на трахеята при плъхове </a:t>
            </a:r>
            <a:endParaRPr lang="en-US" sz="2400" b="1" dirty="0"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bg-BG" sz="2400" b="1" dirty="0">
                <a:latin typeface="Calibri"/>
                <a:ea typeface="Times New Roman"/>
                <a:cs typeface="Times New Roman"/>
              </a:rPr>
              <a:t>от различни възрасти</a:t>
            </a:r>
            <a:r>
              <a:rPr lang="en-US" sz="2400" dirty="0">
                <a:latin typeface="Calibri"/>
                <a:ea typeface="Times New Roman"/>
                <a:cs typeface="Times New Roman"/>
              </a:rPr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524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33" y="838200"/>
            <a:ext cx="5734050" cy="57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219200"/>
            <a:ext cx="3429000" cy="4310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Calibri"/>
                <a:ea typeface="Calibri"/>
                <a:cs typeface="Times New Roman"/>
              </a:rPr>
              <a:t>Фигура</a:t>
            </a:r>
            <a:r>
              <a:rPr lang="en-US" dirty="0">
                <a:latin typeface="Calibri"/>
                <a:ea typeface="Calibri"/>
                <a:cs typeface="Times New Roman"/>
              </a:rPr>
              <a:t> 1.</a:t>
            </a:r>
            <a:endParaRPr lang="bg-BG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Lamina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epithelialis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mucosae (E), Lamina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propria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+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tela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submucosa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(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P+Sm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)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по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вътрешната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повърхност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трахеалния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мускул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(A,C,E),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между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хрущялните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пръстени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и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по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вътрешната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повърхност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трахеалните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пръстени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(B ,D,F),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musculus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trachealis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(Mt),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cartilago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trachealis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(Ct),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стената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вентралната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страна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трахеята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(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срещу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Es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– B,D,F) и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езофагеалната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страна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(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близо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до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Eo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- A, C, E)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трахеалната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стена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,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трахеалните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жлези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(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Gt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) в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цервикалната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част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трахеята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при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полово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незрели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плъхове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15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дни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,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полово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зрели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3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месеца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и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възрастни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на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1-годишна </a:t>
            </a:r>
            <a:r>
              <a:rPr lang="en-US" sz="1400" dirty="0" err="1">
                <a:latin typeface="Calibri"/>
                <a:ea typeface="Calibri"/>
                <a:cs typeface="Times New Roman"/>
              </a:rPr>
              <a:t>възраст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.</a:t>
            </a:r>
            <a:r>
              <a:rPr lang="bg-BG" sz="1400" dirty="0">
                <a:latin typeface="Calibri"/>
                <a:ea typeface="Calibri"/>
                <a:cs typeface="Times New Roman"/>
              </a:rPr>
              <a:t> Оцв. Х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&amp;E. </a:t>
            </a:r>
            <a:r>
              <a:rPr lang="bg-BG" sz="1400" dirty="0">
                <a:latin typeface="Calibri"/>
                <a:ea typeface="Calibri"/>
                <a:cs typeface="Times New Roman"/>
              </a:rPr>
              <a:t>Увел. 100.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52400"/>
            <a:ext cx="5843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</a:rPr>
              <a:t>Микроморфометрично изследване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0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736" y="-20128"/>
            <a:ext cx="88392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>
                <a:latin typeface="Calibri"/>
                <a:ea typeface="Calibri"/>
                <a:cs typeface="Times New Roman"/>
              </a:rPr>
              <a:t> </a:t>
            </a:r>
            <a:r>
              <a:rPr lang="bg-BG" sz="2400" dirty="0">
                <a:latin typeface="Calibri"/>
                <a:ea typeface="Calibri"/>
                <a:cs typeface="Times New Roman"/>
              </a:rPr>
              <a:t>Таблица 2. Стойности на измерените </a:t>
            </a:r>
            <a:r>
              <a:rPr lang="bg-BG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микроморфометрични параметр</a:t>
            </a:r>
            <a:r>
              <a:rPr lang="bg-BG" sz="2400" dirty="0">
                <a:latin typeface="Calibri"/>
                <a:ea typeface="Calibri"/>
                <a:cs typeface="Times New Roman"/>
              </a:rPr>
              <a:t>и 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(</a:t>
            </a:r>
            <a:r>
              <a:rPr lang="en-US" sz="2400" dirty="0">
                <a:latin typeface="Calibri"/>
                <a:ea typeface="Calibri"/>
                <a:cs typeface="Calibri"/>
              </a:rPr>
              <a:t>µ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m)</a:t>
            </a:r>
            <a:r>
              <a:rPr lang="bg-BG" sz="2400" dirty="0">
                <a:latin typeface="Calibri"/>
                <a:ea typeface="Calibri"/>
                <a:cs typeface="Times New Roman"/>
              </a:rPr>
              <a:t> при </a:t>
            </a:r>
            <a:r>
              <a:rPr lang="bg-BG" sz="2400" b="1" dirty="0">
                <a:latin typeface="Calibri"/>
                <a:ea typeface="Calibri"/>
                <a:cs typeface="Times New Roman"/>
              </a:rPr>
              <a:t>15 дневни, 90 дневни и 1 годишни плъхов</a:t>
            </a:r>
            <a:r>
              <a:rPr lang="bg-BG" sz="2400" dirty="0">
                <a:latin typeface="Calibri"/>
                <a:ea typeface="Calibri"/>
                <a:cs typeface="Times New Roman"/>
              </a:rPr>
              <a:t>е.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62393"/>
              </p:ext>
            </p:extLst>
          </p:nvPr>
        </p:nvGraphicFramePr>
        <p:xfrm>
          <a:off x="1219200" y="839635"/>
          <a:ext cx="6400799" cy="5980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68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Дебелина, µm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Трахея – шийна част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15 дневни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Трахея – шийна част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90 дневни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Трахея – шийна част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 годишни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Трахея- гръдна част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15 дневни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Трахея- гръдна част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90 дневни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Трахея- гръдна част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 годишни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T. mucosa + tela submucosa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(между Ctr)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107.5 ±19.98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185.6± 13.81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199.8± 20.59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b1/  c 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103.0 ±16.68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 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199.0± 35.66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а1/ 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215.5± 46.69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c4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T. mucosa + tela submucosa (Ctr)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32.03± 6.15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а1/ 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38.52± 3.57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 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53.50± 6.04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b3/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31.87± 6.729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35.47± 5.401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а3/ 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44.15± 10.27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T. mucosa + tela submucosa (Mtr)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65.02± 7.97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80.98± 19.59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а3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94.38± 13.50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66.78± 7.117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107.4± 12.80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107.3± 15.65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L. propria (Ctr)</a:t>
                      </a:r>
                      <a:endParaRPr lang="en-US" sz="105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+ t. submucosa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17.31± 5.55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20.84± 3.93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 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37.19± 20.20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b4/ 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15.64± 4.90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13.69± 1.227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16.70± 3.099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L. propria (Mtr) + t. submucosa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42.70 9.30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46.67± 23.26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64.11± 18.05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42.79± 5.41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а3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54.93± 16.77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61.76± 22.88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L. epithelialis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20.42± 3.36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 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34.68± 3.92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 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41.36± 3.68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 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24.16± 2.80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44.62± 5.458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51.58 ±1.724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Musculus trachealis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87.24±19.05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84.81± 13.66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</a:t>
                      </a:r>
                      <a:r>
                        <a:rPr lang="bg-BG" sz="1000">
                          <a:effectLst/>
                        </a:rPr>
                        <a:t> </a:t>
                      </a:r>
                      <a:r>
                        <a:rPr lang="bg-BG" sz="800">
                          <a:effectLst/>
                        </a:rPr>
                        <a:t>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108.0± 23.52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77.83± 5.03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98.51± 19.74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99.00 </a:t>
                      </a:r>
                      <a:r>
                        <a:rPr lang="bg-BG" sz="1000">
                          <a:effectLst/>
                        </a:rPr>
                        <a:t>±</a:t>
                      </a:r>
                      <a:r>
                        <a:rPr lang="bg-BG" sz="800">
                          <a:effectLst/>
                        </a:rPr>
                        <a:t>8.17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Carilago. trachealis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184.2± 16.24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190.7± 35.53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294.4± 76.53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131.6± 4.90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176.4± 46.64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232.9 </a:t>
                      </a:r>
                      <a:r>
                        <a:rPr lang="bg-BG" sz="1000">
                          <a:effectLst/>
                        </a:rPr>
                        <a:t>±</a:t>
                      </a:r>
                      <a:r>
                        <a:rPr lang="bg-BG" sz="800">
                          <a:effectLst/>
                        </a:rPr>
                        <a:t>35.47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T. adventitia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140.8± 26.63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258.4± 30.89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328.4± 62.80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199.1± 41.77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435.6± 35.47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272.9± 23.28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Стена(срещу Eo)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304.9 ±18.09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</a:t>
                      </a:r>
                      <a:r>
                        <a:rPr lang="bg-BG" sz="1000">
                          <a:effectLst/>
                        </a:rPr>
                        <a:t> </a:t>
                      </a:r>
                      <a:r>
                        <a:rPr lang="bg-BG" sz="800">
                          <a:effectLst/>
                        </a:rPr>
                        <a:t>b4/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411.0± 35.47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</a:t>
                      </a:r>
                      <a:r>
                        <a:rPr lang="bg-BG" sz="1000">
                          <a:effectLst/>
                        </a:rPr>
                        <a:t> </a:t>
                      </a:r>
                      <a:r>
                        <a:rPr lang="bg-BG" sz="800">
                          <a:effectLst/>
                        </a:rPr>
                        <a:t>b4/</a:t>
                      </a:r>
                      <a:r>
                        <a:rPr lang="bg-BG" sz="1000">
                          <a:effectLst/>
                        </a:rPr>
                        <a:t> </a:t>
                      </a:r>
                      <a:r>
                        <a:rPr lang="bg-BG" sz="800">
                          <a:effectLst/>
                        </a:rPr>
                        <a:t>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487.8 ±55.24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245.2± 15.11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538.2± 82.72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</a:t>
                      </a:r>
                      <a:r>
                        <a:rPr lang="bg-BG" sz="1000">
                          <a:effectLst/>
                        </a:rPr>
                        <a:t> </a:t>
                      </a:r>
                      <a:r>
                        <a:rPr lang="bg-BG" sz="800">
                          <a:effectLst/>
                        </a:rPr>
                        <a:t> c4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475.1± 26.18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c1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Стена (близо до Eo)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252.3± 30.99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344.0± 19.58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а2/b4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372.0± 40.54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233.1± 11.29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401.6± 61.02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450.2 ±24.96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Дълбочина на жлези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127.9± 34.04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а4/b4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311.4± 104.2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262.1± 122.2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176.9± 23.02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282.6± 26.63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а1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254.1± 64.51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Брой ацини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10.07± 7.69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16.15± 9.84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19.80± 26.31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b2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3.00± 0.0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8.40 ±3.16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11.00 ±7.908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Диаметър на ацините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23.93 3.67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a4/b2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31.95 6.19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32.64 5.04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b4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20.72 1.19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a4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32.74 7.19</a:t>
                      </a:r>
                      <a:endParaRPr lang="en-US" sz="10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a4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40.62 5.31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62" marR="5626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1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0" y="304800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Изводи</a:t>
            </a:r>
            <a:endParaRPr lang="en-US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bg-BG" dirty="0">
                <a:latin typeface="Times New Roman"/>
                <a:ea typeface="Times New Roman"/>
              </a:rPr>
              <a:t> </a:t>
            </a:r>
            <a:endParaRPr lang="en-US" dirty="0">
              <a:latin typeface="Times New Roman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Структурните компоненти на трахеята при плъховете са същите като при човека.</a:t>
            </a:r>
            <a:endParaRPr lang="en-US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Стойностите на макроморфометричните параметри при плъховете са прибилизително 4 пъти по-малки от тези при човека</a:t>
            </a:r>
            <a:endParaRPr lang="en-US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Стойностите на повечето микроморфометрични параметри нарастваха по-интензивно от 15-ия ден до 90-ия ден отколкото през периода между 90-ия ден и 1 година, което корелираше с промените в стойностите на дължината,  диаметърът и масата на трахеята.</a:t>
            </a:r>
            <a:endParaRPr lang="en-US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Шийната и гръдната част на трахеята показаха различини стойности на макро- и микроморфометричните параметри.</a:t>
            </a:r>
            <a:endParaRPr lang="en-US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 err="1">
                <a:latin typeface="Arial" pitchFamily="34" charset="0"/>
                <a:ea typeface="Times New Roman"/>
                <a:cs typeface="Arial" pitchFamily="34" charset="0"/>
              </a:rPr>
              <a:t>Musculus</a:t>
            </a:r>
            <a:r>
              <a:rPr lang="en-US" i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ea typeface="Times New Roman"/>
                <a:cs typeface="Arial" pitchFamily="34" charset="0"/>
              </a:rPr>
              <a:t>trachealis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в шийната и гръдната част на трахеята се прикрепя, както за външната страна на трахеалните пръстени така и за тяхната вътрешна страна, което допълва твърденията на 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Choi et</a:t>
            </a: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. 2000, според които този мускул се захваща само за външната страна на хрущялните пръстени. Дебелината му е 10-20 пъти по-малка отколкото при човека.</a:t>
            </a:r>
            <a:endParaRPr lang="en-US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Трахеалните жлези са локализирани във вентралната стена на  шийната и гръдната част на трахеята при плъха. Броят на жлезните ацини и тяхната дълбочина намаляват в гръдната част на трахеята при всички възрасти.</a:t>
            </a:r>
            <a:r>
              <a:rPr lang="bg-BG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При плъховете дълбочината на трахеалните жлези е десетократно по-малка отколкото при човека.</a:t>
            </a:r>
            <a:endParaRPr lang="en-US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6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674" y="42809"/>
            <a:ext cx="8991600" cy="697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g-BG" sz="2200" b="1" dirty="0">
                <a:solidFill>
                  <a:srgbClr val="FF0000"/>
                </a:solidFill>
                <a:latin typeface="Times New Roman"/>
                <a:ea typeface="Times New Roman"/>
              </a:rPr>
              <a:t>Оригинални приноси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bg-BG" sz="2200" dirty="0">
                <a:solidFill>
                  <a:prstClr val="black"/>
                </a:solidFill>
                <a:latin typeface="Times New Roman"/>
                <a:ea typeface="Calibri"/>
              </a:rPr>
              <a:t>Настоящото изследване представи оригинални данни относно дебелината </a:t>
            </a:r>
            <a:r>
              <a:rPr lang="bg-BG" sz="2200" i="1" dirty="0">
                <a:solidFill>
                  <a:prstClr val="black"/>
                </a:solidFill>
                <a:latin typeface="Times New Roman"/>
                <a:ea typeface="Calibri"/>
              </a:rPr>
              <a:t>на </a:t>
            </a:r>
            <a:r>
              <a:rPr lang="en-US" sz="2200" i="1" dirty="0">
                <a:solidFill>
                  <a:prstClr val="black"/>
                </a:solidFill>
                <a:latin typeface="Times New Roman"/>
                <a:ea typeface="Calibri"/>
              </a:rPr>
              <a:t>tunica mucosa + </a:t>
            </a:r>
            <a:r>
              <a:rPr lang="en-US" sz="2200" i="1" dirty="0" err="1">
                <a:solidFill>
                  <a:prstClr val="black"/>
                </a:solidFill>
                <a:latin typeface="Times New Roman"/>
                <a:ea typeface="Calibri"/>
              </a:rPr>
              <a:t>tela</a:t>
            </a:r>
            <a:r>
              <a:rPr lang="en-US" sz="22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/>
                <a:ea typeface="Calibri"/>
              </a:rPr>
              <a:t>submucosa</a:t>
            </a:r>
            <a:r>
              <a:rPr lang="bg-BG" sz="2200" dirty="0">
                <a:solidFill>
                  <a:prstClr val="black"/>
                </a:solidFill>
                <a:latin typeface="Times New Roman"/>
                <a:ea typeface="Calibri"/>
              </a:rPr>
              <a:t> между трахеалните пръстени, откъм вътрешната повърхност на трахеалните пръстени и откъм вътрешната повърхност на трахеалния мускул, дебелината на </a:t>
            </a:r>
            <a:r>
              <a:rPr lang="en-US" sz="2200" i="1" dirty="0">
                <a:solidFill>
                  <a:prstClr val="black"/>
                </a:solidFill>
                <a:latin typeface="Times New Roman"/>
                <a:ea typeface="Calibri"/>
              </a:rPr>
              <a:t>lamina </a:t>
            </a:r>
            <a:r>
              <a:rPr lang="en-US" sz="2200" i="1" dirty="0" err="1">
                <a:solidFill>
                  <a:prstClr val="black"/>
                </a:solidFill>
                <a:latin typeface="Times New Roman"/>
                <a:ea typeface="Calibri"/>
              </a:rPr>
              <a:t>propria</a:t>
            </a:r>
            <a:r>
              <a:rPr lang="en-US" sz="2200" i="1" dirty="0">
                <a:solidFill>
                  <a:prstClr val="black"/>
                </a:solidFill>
                <a:latin typeface="Times New Roman"/>
                <a:ea typeface="Calibri"/>
              </a:rPr>
              <a:t> + </a:t>
            </a:r>
            <a:r>
              <a:rPr lang="en-US" sz="2200" i="1" dirty="0" err="1">
                <a:solidFill>
                  <a:prstClr val="black"/>
                </a:solidFill>
                <a:latin typeface="Times New Roman"/>
                <a:ea typeface="Calibri"/>
              </a:rPr>
              <a:t>tela</a:t>
            </a:r>
            <a:r>
              <a:rPr lang="en-US" sz="22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/>
                <a:ea typeface="Calibri"/>
              </a:rPr>
              <a:t>submucosa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bg-BG" sz="2200" dirty="0">
                <a:solidFill>
                  <a:prstClr val="black"/>
                </a:solidFill>
                <a:latin typeface="Times New Roman"/>
                <a:ea typeface="Calibri"/>
              </a:rPr>
              <a:t>откъм вътрешната повърхност на трахеалните пръстени и откъм вътрешната повърхност на трахеалния мускул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bg-BG" sz="2200" dirty="0">
                <a:solidFill>
                  <a:prstClr val="black"/>
                </a:solidFill>
                <a:latin typeface="Times New Roman"/>
                <a:ea typeface="Calibri"/>
              </a:rPr>
              <a:t>дебелината на </a:t>
            </a:r>
            <a:r>
              <a:rPr lang="en-US" sz="2200" i="1" dirty="0">
                <a:solidFill>
                  <a:prstClr val="black"/>
                </a:solidFill>
                <a:latin typeface="Times New Roman"/>
                <a:ea typeface="Calibri"/>
              </a:rPr>
              <a:t>lamina </a:t>
            </a:r>
            <a:r>
              <a:rPr lang="en-US" sz="2200" i="1" dirty="0" err="1">
                <a:solidFill>
                  <a:prstClr val="black"/>
                </a:solidFill>
                <a:latin typeface="Times New Roman"/>
                <a:ea typeface="Calibri"/>
              </a:rPr>
              <a:t>epithelialis</a:t>
            </a:r>
            <a:r>
              <a:rPr lang="en-US" sz="2200" i="1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200" i="1" dirty="0" err="1">
                <a:solidFill>
                  <a:prstClr val="black"/>
                </a:solidFill>
                <a:latin typeface="Times New Roman"/>
                <a:ea typeface="Calibri"/>
              </a:rPr>
              <a:t>musculus</a:t>
            </a:r>
            <a:r>
              <a:rPr lang="en-US" sz="22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/>
                <a:ea typeface="Calibri"/>
              </a:rPr>
              <a:t>trachealis</a:t>
            </a:r>
            <a:r>
              <a:rPr lang="en-US" sz="2200" i="1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200" i="1" dirty="0" err="1">
                <a:solidFill>
                  <a:prstClr val="black"/>
                </a:solidFill>
                <a:latin typeface="Times New Roman"/>
                <a:ea typeface="Calibri"/>
              </a:rPr>
              <a:t>cartilago</a:t>
            </a:r>
            <a:r>
              <a:rPr lang="en-US" sz="22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/>
                <a:ea typeface="Calibri"/>
              </a:rPr>
              <a:t>trachealis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bg-BG" sz="2200" dirty="0">
                <a:solidFill>
                  <a:prstClr val="black"/>
                </a:solidFill>
                <a:latin typeface="Times New Roman"/>
                <a:ea typeface="Calibri"/>
              </a:rPr>
              <a:t>цялата стена на трахеята срещуположно на хранопровода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bg-BG" sz="2200" dirty="0">
                <a:solidFill>
                  <a:prstClr val="black"/>
                </a:solidFill>
                <a:latin typeface="Times New Roman"/>
                <a:ea typeface="Calibri"/>
              </a:rPr>
              <a:t>на хранопроводната страна на трахеалната стена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bg-BG" sz="2200" dirty="0">
                <a:solidFill>
                  <a:prstClr val="black"/>
                </a:solidFill>
                <a:latin typeface="Times New Roman"/>
                <a:ea typeface="Calibri"/>
              </a:rPr>
              <a:t>дълбочината на жлезите и броят на жлезните ацини в шийната и гръдната част на трахеята при 15 дневни, 90 дневни и 1 годишни</a:t>
            </a:r>
            <a:r>
              <a:rPr lang="en-US" sz="2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bg-BG" sz="2200" dirty="0">
                <a:solidFill>
                  <a:prstClr val="black"/>
                </a:solidFill>
                <a:latin typeface="Times New Roman"/>
                <a:ea typeface="Calibri"/>
              </a:rPr>
              <a:t>плъхове.</a:t>
            </a:r>
            <a:endParaRPr lang="en-US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bg-BG" sz="2200" dirty="0">
                <a:solidFill>
                  <a:prstClr val="black"/>
                </a:solidFill>
                <a:latin typeface="Times New Roman"/>
                <a:ea typeface="Calibri"/>
              </a:rPr>
              <a:t>При всички възрасти вентралната стена на шийната и гръдната част на трахеята е по-дебела от дорзална стена в съседство с хранопровода.</a:t>
            </a:r>
            <a:endParaRPr lang="en-US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bg-BG" sz="2200" dirty="0">
                <a:solidFill>
                  <a:prstClr val="black"/>
                </a:solidFill>
                <a:latin typeface="Times New Roman"/>
                <a:ea typeface="Calibri"/>
              </a:rPr>
              <a:t>Височината на повърхностния епител е по-голяма в гръдната отколкото в шийната част на трахеята</a:t>
            </a:r>
            <a:endParaRPr lang="en-US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54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82" y="17124"/>
            <a:ext cx="8991600" cy="7613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4.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При 15 дневните животни измерената дълбочина на жлезите в шийната и гръдната част на трахеята нарастваше и достигаше максимални размери при 90 дневните плъхове, докато при 12 месечните плъхове стойностите на този параметър намаляваха.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bg-BG" sz="2400" dirty="0">
                <a:solidFill>
                  <a:prstClr val="black"/>
                </a:solidFill>
                <a:latin typeface="Times New Roman"/>
                <a:ea typeface="Calibri"/>
              </a:rPr>
              <a:t>5. Броят на жлезните ацини и тяхната дълбочина намаляваше в гръдната част на трахеята при всички възрасти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bg-BG" sz="2400" i="1" dirty="0">
                <a:solidFill>
                  <a:prstClr val="black"/>
                </a:solidFill>
                <a:latin typeface="Times New Roman"/>
                <a:ea typeface="Calibri"/>
              </a:rPr>
              <a:t>6.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</a:rPr>
              <a:t>Musculus</a:t>
            </a:r>
            <a:r>
              <a:rPr lang="en-US" sz="24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/>
                <a:ea typeface="Calibri"/>
              </a:rPr>
              <a:t>trachealis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Calibri"/>
              </a:rPr>
              <a:t>в шийната и гръдната част на трахеята се залавя както за външната страна на трахеалните пръстени така и за тяхната вътрешна страна.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Calibri"/>
              </a:rPr>
              <a:t>При човека трахеалният мускул се залавя за вътрешната повърхност на хрущялните пръстени.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Calibri"/>
              </a:rPr>
              <a:t>Дебелината му при плъха е 10-20 пъти по-малка отколкото при човека.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bg-BG" sz="2400" dirty="0">
                <a:solidFill>
                  <a:prstClr val="black"/>
                </a:solidFill>
                <a:latin typeface="Times New Roman"/>
                <a:ea typeface="Calibri"/>
              </a:rPr>
              <a:t>7. Дебелината на хрущялните пръстени при 15 дневни, 90 дневни и 12 месечни плъхове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се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увеличаваше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с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възрастта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и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показваше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по-високи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стойности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в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шийната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част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в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сравнение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с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гръдната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час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Calibri"/>
              </a:rPr>
              <a:t>т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на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трахеята</a:t>
            </a:r>
            <a:r>
              <a:rPr lang="bg-BG" sz="2400" dirty="0">
                <a:solidFill>
                  <a:prstClr val="black"/>
                </a:solidFill>
                <a:latin typeface="Times New Roman"/>
                <a:ea typeface="Calibri"/>
              </a:rPr>
              <a:t> и е 4-5 пъти по-малка от тази при човека.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b="1" dirty="0">
                <a:latin typeface="Times New Roman"/>
                <a:ea typeface="Times New Roman"/>
              </a:rPr>
              <a:t> 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220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28014"/>
              </p:ext>
            </p:extLst>
          </p:nvPr>
        </p:nvGraphicFramePr>
        <p:xfrm>
          <a:off x="228600" y="533400"/>
          <a:ext cx="8763000" cy="58694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g-BG" sz="2400" b="1" dirty="0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Публикации:</a:t>
                      </a:r>
                    </a:p>
                    <a:p>
                      <a:pPr marL="228600" marR="0" indent="-2286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AutoNum type="arabicPeriod"/>
                      </a:pPr>
                      <a:r>
                        <a:rPr lang="bg-BG" sz="1800" dirty="0">
                          <a:effectLst/>
                          <a:latin typeface="Times New Roman"/>
                          <a:ea typeface="Times New Roman"/>
                        </a:rPr>
                        <a:t>„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bg-BG" sz="2000" b="1" dirty="0">
                          <a:effectLst/>
                          <a:latin typeface="Times New Roman"/>
                          <a:ea typeface="Times New Roman"/>
                        </a:rPr>
                        <a:t>icromorphometric study on the rat trachea of different ages</a:t>
                      </a:r>
                      <a:r>
                        <a:rPr lang="bg-BG" sz="1800" dirty="0">
                          <a:effectLst/>
                          <a:latin typeface="Times New Roman"/>
                          <a:ea typeface="Times New Roman"/>
                        </a:rPr>
                        <a:t>“</a:t>
                      </a:r>
                      <a:r>
                        <a:rPr lang="bg-BG" sz="1800" baseline="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bg-BG" sz="1800" baseline="0" dirty="0">
                          <a:effectLst/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bg-BG" sz="1800" i="1" dirty="0">
                          <a:effectLst/>
                          <a:latin typeface="Times New Roman"/>
                          <a:ea typeface="Times New Roman"/>
                        </a:rPr>
                        <a:t>R.D. Nenkova, I.S. Stefanov, M. Hoirov, M.S. Dineva</a:t>
                      </a:r>
                    </a:p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bg-BG" sz="1800" dirty="0">
                          <a:effectLst/>
                          <a:latin typeface="Times New Roman"/>
                          <a:ea typeface="Times New Roman"/>
                        </a:rPr>
                        <a:t>     - 11.09.24г. Egyptian Journal of Histology, реферирано в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Scopus, SJR=0.198</a:t>
                      </a:r>
                      <a:r>
                        <a:rPr lang="bg-BG" sz="1800" dirty="0">
                          <a:effectLst/>
                          <a:latin typeface="Times New Roman"/>
                          <a:ea typeface="Times New Roman"/>
                        </a:rPr>
                        <a:t>, с номер на ръкописа   EJH-2409-2141 (R1)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bg-BG" sz="1800" b="1" dirty="0">
                        <a:solidFill>
                          <a:srgbClr val="FF0000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bg-BG" sz="2400" b="1" dirty="0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Участие в научни форуми:</a:t>
                      </a: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bg-BG" sz="2000" b="1" dirty="0">
                          <a:effectLst/>
                          <a:latin typeface="Times New Roman"/>
                          <a:ea typeface="Times New Roman"/>
                        </a:rPr>
                        <a:t>XII Международен симпозиум по клинична анатомия и III Европейски студентски симпозиум по анатомични изследвания</a:t>
                      </a:r>
                    </a:p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  <a:tabLst>
                          <a:tab pos="180340" algn="l"/>
                        </a:tabLst>
                      </a:pPr>
                      <a:r>
                        <a:rPr lang="bg-BG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Организатори: </a:t>
                      </a:r>
                    </a:p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  <a:tabLst>
                          <a:tab pos="180340" algn="l"/>
                        </a:tabLst>
                      </a:pPr>
                      <a:r>
                        <a:rPr lang="bg-BG" sz="1800" dirty="0">
                          <a:effectLst/>
                          <a:latin typeface="Times New Roman"/>
                          <a:ea typeface="Times New Roman"/>
                        </a:rPr>
                        <a:t>Катедрата по анатомия и клетъчна биология при МУ-Варна, съвместно с Българскотo Анатомично Дружество.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bg-BG" sz="18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bg-B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„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</a:t>
                      </a:r>
                      <a:r>
                        <a:rPr kumimoji="0" lang="bg-BG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icromorphometric study on the rat trachea of different ages</a:t>
                      </a:r>
                      <a:r>
                        <a:rPr kumimoji="0" lang="bg-B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“.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     </a:t>
                      </a:r>
                      <a:r>
                        <a:rPr kumimoji="0" lang="bg-BG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R.D. Nenkova, I.S. Stefanov, M. Hoirov, M.S. Dineva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60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526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bg-BG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Предстои</a:t>
            </a:r>
            <a:r>
              <a:rPr lang="bg-BG" sz="2400" dirty="0">
                <a:latin typeface="Times New Roman"/>
                <a:ea typeface="Times New Roman"/>
              </a:rPr>
              <a:t> да бъде изготвена нова научна разработка на базата на обработените статистически данни от </a:t>
            </a:r>
            <a:r>
              <a:rPr lang="bg-BG" sz="2400" dirty="0">
                <a:solidFill>
                  <a:srgbClr val="FF0000"/>
                </a:solidFill>
                <a:latin typeface="Times New Roman"/>
                <a:ea typeface="Times New Roman"/>
              </a:rPr>
              <a:t>макроморфометричните изследвания </a:t>
            </a:r>
            <a:r>
              <a:rPr lang="bg-BG" sz="2400" dirty="0">
                <a:latin typeface="Times New Roman"/>
                <a:ea typeface="Times New Roman"/>
              </a:rPr>
              <a:t>и задълбочен анализ на възрастовите особености и наличната литература по проблема. </a:t>
            </a:r>
            <a:endParaRPr lang="en-US" sz="2400" dirty="0">
              <a:latin typeface="Times New Roman"/>
              <a:ea typeface="Times New Roman"/>
            </a:endParaRPr>
          </a:p>
          <a:p>
            <a:pPr algn="just"/>
            <a:r>
              <a:rPr lang="bg-BG" sz="2400" dirty="0">
                <a:latin typeface="Times New Roman"/>
                <a:ea typeface="Times New Roman"/>
              </a:rPr>
              <a:t> </a:t>
            </a: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213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91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g-BG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Предложения</a:t>
            </a:r>
            <a:r>
              <a:rPr lang="bg-BG" sz="2400" dirty="0">
                <a:solidFill>
                  <a:srgbClr val="FF0000"/>
                </a:solidFill>
                <a:latin typeface="Times New Roman"/>
                <a:ea typeface="Times New Roman"/>
              </a:rPr>
              <a:t> за използване на резултатите</a:t>
            </a:r>
          </a:p>
          <a:p>
            <a:r>
              <a:rPr lang="bg-BG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bg-BG" dirty="0">
                <a:latin typeface="Times New Roman"/>
                <a:ea typeface="Times New Roman"/>
              </a:rPr>
              <a:t> </a:t>
            </a:r>
            <a:endParaRPr lang="en-US" dirty="0">
              <a:latin typeface="Times New Roman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>
                <a:latin typeface="Times New Roman"/>
                <a:ea typeface="Times New Roman"/>
              </a:rPr>
              <a:t>Настоящото изследване представи оригинални данни за възрастовите характеристики на изследваните микро- и макроморфометрични параметри на шийната и гръдната част на трахеята при клинично здрави плъхове </a:t>
            </a:r>
            <a:r>
              <a:rPr lang="en-US" sz="2000" dirty="0" err="1">
                <a:latin typeface="Times New Roman"/>
                <a:ea typeface="Times New Roman"/>
              </a:rPr>
              <a:t>Wistar</a:t>
            </a:r>
            <a:r>
              <a:rPr lang="bg-BG" sz="2000" dirty="0">
                <a:latin typeface="Times New Roman"/>
                <a:ea typeface="Times New Roman"/>
              </a:rPr>
              <a:t>, които могат да служат като референтни стойности в различни експериментални изследвания. 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2000" dirty="0">
              <a:latin typeface="Times New Roman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>
                <a:latin typeface="Times New Roman"/>
                <a:ea typeface="Times New Roman"/>
              </a:rPr>
              <a:t>Морфометричните данни в това изследване дават възможност те да бъдат екстраполирани от плъхове на хора в експериментални проучвания</a:t>
            </a:r>
            <a:r>
              <a:rPr lang="bg-BG" dirty="0">
                <a:latin typeface="Times New Roman"/>
                <a:ea typeface="Times New Roman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pPr indent="449580"/>
            <a:endParaRPr lang="bg-BG" dirty="0">
              <a:latin typeface="Times New Roman"/>
              <a:ea typeface="Times New Roman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bg-BG" sz="2400" dirty="0">
                <a:solidFill>
                  <a:srgbClr val="FF0000"/>
                </a:solidFill>
                <a:latin typeface="Times New Roman"/>
                <a:ea typeface="Times New Roman"/>
              </a:rPr>
              <a:t>Виждания за </a:t>
            </a:r>
            <a:r>
              <a:rPr lang="bg-BG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насоките</a:t>
            </a:r>
            <a:r>
              <a:rPr lang="bg-BG" sz="2400" dirty="0">
                <a:solidFill>
                  <a:srgbClr val="FF0000"/>
                </a:solidFill>
                <a:latin typeface="Times New Roman"/>
                <a:ea typeface="Times New Roman"/>
              </a:rPr>
              <a:t> на по-нататъшната работа.</a:t>
            </a:r>
            <a:endParaRPr lang="en-US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449580"/>
            <a:endParaRPr lang="bg-BG" dirty="0">
              <a:latin typeface="Times New Roman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>
                <a:latin typeface="Times New Roman"/>
                <a:ea typeface="Times New Roman"/>
              </a:rPr>
              <a:t>Насоките на по-нататъшната работа са свързани с установяване на възрастовите особености на нервноендокринните структури на трахеята. 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9079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438400"/>
            <a:ext cx="81759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>
                <a:solidFill>
                  <a:prstClr val="black"/>
                </a:solidFill>
              </a:rPr>
              <a:t>Благодаря за вниманието!</a:t>
            </a:r>
            <a:endParaRPr lang="en-US" sz="5400" i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3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8686800" cy="838200"/>
          </a:xfrm>
        </p:spPr>
        <p:txBody>
          <a:bodyPr/>
          <a:lstStyle/>
          <a:p>
            <a:r>
              <a:rPr lang="bg-BG" dirty="0"/>
              <a:t>Научен колектив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32" y="1371600"/>
            <a:ext cx="8686800" cy="4525963"/>
          </a:xfrm>
        </p:spPr>
        <p:txBody>
          <a:bodyPr/>
          <a:lstStyle/>
          <a:p>
            <a:pPr algn="just"/>
            <a:r>
              <a:rPr lang="bg-BG" sz="2800" dirty="0">
                <a:latin typeface="Arial" pitchFamily="34" charset="0"/>
                <a:ea typeface="Times New Roman"/>
                <a:cs typeface="Arial" pitchFamily="34" charset="0"/>
              </a:rPr>
              <a:t>проф. д-р Ивайло Стефанов Стефанов</a:t>
            </a:r>
            <a:r>
              <a:rPr lang="en-US" sz="2800" dirty="0">
                <a:latin typeface="Arial" pitchFamily="34" charset="0"/>
                <a:ea typeface="Times New Roman"/>
                <a:cs typeface="Arial" pitchFamily="34" charset="0"/>
              </a:rPr>
              <a:t> - </a:t>
            </a:r>
            <a:r>
              <a:rPr lang="bg-BG" sz="2400" dirty="0">
                <a:latin typeface="Arial" pitchFamily="34" charset="0"/>
                <a:cs typeface="Arial" pitchFamily="34" charset="0"/>
              </a:rPr>
              <a:t>ръководител на проекта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bg-BG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bg-BG" sz="2800" dirty="0">
                <a:latin typeface="Arial" pitchFamily="34" charset="0"/>
                <a:ea typeface="Times New Roman"/>
                <a:cs typeface="Arial" pitchFamily="34" charset="0"/>
              </a:rPr>
              <a:t>гл. ас. Руска Димова Ненкова</a:t>
            </a:r>
            <a:endParaRPr lang="en-US" sz="28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ас. Меджит Асан Хойров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– </a:t>
            </a:r>
            <a:r>
              <a:rPr lang="bg-BG" sz="2800" dirty="0">
                <a:latin typeface="Arial" pitchFamily="34" charset="0"/>
                <a:cs typeface="Arial" pitchFamily="34" charset="0"/>
              </a:rPr>
              <a:t>млад учен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студент Мариета Станчева Динева</a:t>
            </a:r>
          </a:p>
          <a:p>
            <a:pPr algn="just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4572000"/>
            <a:ext cx="7288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q"/>
            </a:pPr>
            <a:r>
              <a:rPr lang="bg-BG" sz="24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Катедра</a:t>
            </a:r>
            <a:r>
              <a:rPr lang="en-US" sz="2400" dirty="0">
                <a:solidFill>
                  <a:srgbClr val="4E3B3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bg-BG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Анатомия, хистология и ембриология, патология, съдебна медицина и деонтология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02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B0368A-EF1E-49D1-855B-06D395E8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94" y="0"/>
            <a:ext cx="399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8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3621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g-BG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</a:t>
            </a:r>
            <a:r>
              <a:rPr lang="bg-BG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3200" dirty="0">
                <a:latin typeface="Arial" pitchFamily="34" charset="0"/>
                <a:cs typeface="Arial" pitchFamily="34" charset="0"/>
              </a:rPr>
              <a:t>на проекта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>
                <a:latin typeface="Calibri"/>
                <a:ea typeface="Times New Roman"/>
                <a:cs typeface="Times New Roman"/>
              </a:rPr>
              <a:t> </a:t>
            </a:r>
            <a:r>
              <a:rPr lang="bg-BG" sz="2800" b="1" dirty="0">
                <a:latin typeface="Calibri"/>
                <a:ea typeface="Times New Roman"/>
                <a:cs typeface="Times New Roman"/>
              </a:rPr>
              <a:t>Целта</a:t>
            </a:r>
            <a:r>
              <a:rPr lang="bg-BG" sz="2800" dirty="0">
                <a:latin typeface="Calibri"/>
                <a:ea typeface="Times New Roman"/>
                <a:cs typeface="Times New Roman"/>
              </a:rPr>
              <a:t> на настоящия проект е сравнително изследване на макро- и микроморфометрични параметри на трахеята при плъхове </a:t>
            </a:r>
            <a:r>
              <a:rPr lang="en-US" sz="2800" i="1" dirty="0" err="1">
                <a:latin typeface="Calibri"/>
                <a:ea typeface="Times New Roman"/>
                <a:cs typeface="Times New Roman"/>
              </a:rPr>
              <a:t>Wistar</a:t>
            </a:r>
            <a:r>
              <a:rPr lang="en-US" sz="2800" dirty="0">
                <a:latin typeface="Calibri"/>
                <a:ea typeface="Times New Roman"/>
                <a:cs typeface="Times New Roman"/>
              </a:rPr>
              <a:t> </a:t>
            </a:r>
            <a:r>
              <a:rPr lang="bg-BG" sz="2800" dirty="0">
                <a:latin typeface="Calibri"/>
                <a:ea typeface="Times New Roman"/>
                <a:cs typeface="Times New Roman"/>
              </a:rPr>
              <a:t>на различни възрасти </a:t>
            </a:r>
            <a:r>
              <a:rPr lang="en-US" sz="2800" dirty="0">
                <a:latin typeface="Calibri"/>
                <a:ea typeface="Times New Roman"/>
                <a:cs typeface="Times New Roman"/>
              </a:rPr>
              <a:t>(</a:t>
            </a:r>
            <a:r>
              <a:rPr lang="bg-BG" sz="2800" dirty="0">
                <a:latin typeface="Calibri"/>
                <a:ea typeface="Times New Roman"/>
                <a:cs typeface="Times New Roman"/>
              </a:rPr>
              <a:t>полово незрели </a:t>
            </a:r>
            <a:r>
              <a:rPr lang="en-US" sz="2800" dirty="0">
                <a:latin typeface="Calibri"/>
                <a:ea typeface="Times New Roman"/>
                <a:cs typeface="Times New Roman"/>
              </a:rPr>
              <a:t>15 </a:t>
            </a:r>
            <a:r>
              <a:rPr lang="bg-BG" sz="2800" dirty="0">
                <a:latin typeface="Calibri"/>
                <a:ea typeface="Times New Roman"/>
                <a:cs typeface="Times New Roman"/>
              </a:rPr>
              <a:t>дневни, полово зрели 3 месечни и 1 годишни</a:t>
            </a:r>
            <a:r>
              <a:rPr lang="en-US" sz="2800" dirty="0">
                <a:latin typeface="Calibri"/>
                <a:ea typeface="Times New Roman"/>
                <a:cs typeface="Times New Roman"/>
              </a:rPr>
              <a:t>)</a:t>
            </a:r>
            <a:r>
              <a:rPr lang="bg-BG" sz="2800" dirty="0">
                <a:latin typeface="Calibri"/>
                <a:ea typeface="Times New Roman"/>
                <a:cs typeface="Times New Roman"/>
              </a:rPr>
              <a:t>, предоставящо референтни стойности, които да бъдат използвани при различни експериментелни изследвания, свързани със заболявания на дихателните пътища.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18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89472"/>
            <a:ext cx="84582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bg-BG" sz="2800" b="1" dirty="0">
                <a:latin typeface="Times New Roman"/>
                <a:ea typeface="Times New Roman"/>
              </a:rPr>
              <a:t>Задачи:</a:t>
            </a:r>
          </a:p>
          <a:p>
            <a:pPr indent="449580"/>
            <a:endParaRPr lang="en-US" dirty="0">
              <a:latin typeface="Times New Roman"/>
              <a:ea typeface="Times New 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bg-BG" sz="2000" dirty="0">
                <a:latin typeface="Times New Roman"/>
                <a:ea typeface="Times New Roman"/>
              </a:rPr>
              <a:t>1.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Макроморфометрично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изследване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дължината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диаметърът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и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масата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bg-BG" sz="2000" dirty="0">
                <a:latin typeface="Arial" pitchFamily="34" charset="0"/>
                <a:ea typeface="Times New Roman"/>
                <a:cs typeface="Arial" pitchFamily="34" charset="0"/>
              </a:rPr>
              <a:t>шийната и гръдната част на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трахеята</a:t>
            </a:r>
            <a:r>
              <a:rPr lang="bg-BG" sz="2000" dirty="0">
                <a:latin typeface="Arial" pitchFamily="34" charset="0"/>
                <a:ea typeface="Times New Roman"/>
                <a:cs typeface="Arial" pitchFamily="34" charset="0"/>
              </a:rPr>
              <a:t> във възрастов аспект 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ea typeface="Times New Roman"/>
                <a:cs typeface="Arial" pitchFamily="34" charset="0"/>
              </a:rPr>
              <a:t>15 дневни, 90 дневни и 1 годишни животни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).</a:t>
            </a:r>
            <a:r>
              <a:rPr lang="bg-BG" sz="2000" dirty="0">
                <a:latin typeface="Arial" pitchFamily="34" charset="0"/>
                <a:ea typeface="Times New Roman"/>
                <a:cs typeface="Arial" pitchFamily="34" charset="0"/>
              </a:rPr>
              <a:t> Статистически анализ на данните.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bg-BG" sz="2000" dirty="0">
                <a:latin typeface="Arial" pitchFamily="34" charset="0"/>
                <a:ea typeface="Times New Roman"/>
                <a:cs typeface="Arial" pitchFamily="34" charset="0"/>
              </a:rPr>
              <a:t>2.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Измерване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дебелината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слоевете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и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цялата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стена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bg-BG" sz="2000" dirty="0">
                <a:latin typeface="Arial" pitchFamily="34" charset="0"/>
                <a:ea typeface="Times New Roman"/>
                <a:cs typeface="Arial" pitchFamily="34" charset="0"/>
              </a:rPr>
              <a:t>шийната и гръдната част на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трахеят</a:t>
            </a:r>
            <a:r>
              <a:rPr lang="bg-BG" sz="2000" dirty="0">
                <a:latin typeface="Arial" pitchFamily="34" charset="0"/>
                <a:ea typeface="Times New Roman"/>
                <a:cs typeface="Arial" pitchFamily="34" charset="0"/>
              </a:rPr>
              <a:t>а във възрастов аспект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Статистически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анализ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данните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bg-BG" sz="2000" dirty="0">
                <a:latin typeface="Arial" pitchFamily="34" charset="0"/>
                <a:ea typeface="Times New Roman"/>
                <a:cs typeface="Arial" pitchFamily="34" charset="0"/>
              </a:rPr>
              <a:t>3.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Измерване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на</a:t>
            </a:r>
            <a:r>
              <a:rPr lang="bg-BG" sz="2000" dirty="0">
                <a:latin typeface="Arial" pitchFamily="34" charset="0"/>
                <a:ea typeface="Times New Roman"/>
                <a:cs typeface="Arial" pitchFamily="34" charset="0"/>
              </a:rPr>
              <a:t> дълбочината на трахеалните жлези, техният брой и диаметър в шийната и гръдната част на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трахеят</a:t>
            </a:r>
            <a:r>
              <a:rPr lang="bg-BG" sz="2000" dirty="0">
                <a:latin typeface="Arial" pitchFamily="34" charset="0"/>
                <a:ea typeface="Times New Roman"/>
                <a:cs typeface="Arial" pitchFamily="34" charset="0"/>
              </a:rPr>
              <a:t>а във възрастов аспект.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Статистически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анализ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/>
                <a:cs typeface="Arial" pitchFamily="34" charset="0"/>
              </a:rPr>
              <a:t>данните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en-US" sz="20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272" y="3124200"/>
            <a:ext cx="9067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dirty="0">
                <a:latin typeface="Arial" pitchFamily="34" charset="0"/>
                <a:ea typeface="Calibri"/>
                <a:cs typeface="Arial" pitchFamily="34" charset="0"/>
              </a:rPr>
              <a:t>Плъхове от линията Wistar са едни от най-популярните модели на експериментално индуцирани заболявания на респираторния тракт, както и</a:t>
            </a:r>
            <a:r>
              <a:rPr lang="bg-BG" sz="1600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bg-BG" dirty="0">
                <a:latin typeface="Arial" pitchFamily="34" charset="0"/>
                <a:ea typeface="Calibri"/>
                <a:cs typeface="Arial" pitchFamily="34" charset="0"/>
              </a:rPr>
              <a:t>за оценка на опасността за човешкото здраве след излагане на вдишване на аерозоли.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0811" y="228600"/>
            <a:ext cx="6895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Анализ на състоянието на проблема</a:t>
            </a:r>
            <a:endParaRPr lang="en-US" sz="3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066799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Наличните метрични данни за диаметъра на трахеята при възрастни плъхове варират в широки граници.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707824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Топографските характеристики, анатомичните части и </a:t>
            </a:r>
            <a:r>
              <a:rPr lang="en-US" dirty="0" err="1">
                <a:latin typeface="Arial" pitchFamily="34" charset="0"/>
                <a:ea typeface="Times New Roman"/>
                <a:cs typeface="Arial" pitchFamily="34" charset="0"/>
              </a:rPr>
              <a:t>хистологичната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Times New Roman"/>
                <a:cs typeface="Arial" pitchFamily="34" charset="0"/>
              </a:rPr>
              <a:t>структура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на </a:t>
            </a:r>
            <a:r>
              <a:rPr lang="en-US" dirty="0" err="1">
                <a:latin typeface="Arial" pitchFamily="34" charset="0"/>
                <a:ea typeface="Times New Roman"/>
                <a:cs typeface="Arial" pitchFamily="34" charset="0"/>
              </a:rPr>
              <a:t>стената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Times New Roman"/>
                <a:cs typeface="Arial" pitchFamily="34" charset="0"/>
              </a:rPr>
              <a:t>на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Times New Roman"/>
                <a:cs typeface="Arial" pitchFamily="34" charset="0"/>
              </a:rPr>
              <a:t>трахеята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при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Times New Roman"/>
                <a:cs typeface="Arial" pitchFamily="34" charset="0"/>
              </a:rPr>
              <a:t>плъх</a:t>
            </a: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а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е </a:t>
            </a:r>
            <a:r>
              <a:rPr lang="en-US" dirty="0" err="1">
                <a:latin typeface="Arial" pitchFamily="34" charset="0"/>
                <a:ea typeface="Times New Roman"/>
                <a:cs typeface="Arial" pitchFamily="34" charset="0"/>
              </a:rPr>
              <a:t>близка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Times New Roman"/>
                <a:cs typeface="Arial" pitchFamily="34" charset="0"/>
              </a:rPr>
              <a:t>до</a:t>
            </a:r>
            <a:r>
              <a:rPr lang="en-US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Times New Roman"/>
                <a:cs typeface="Arial" pitchFamily="34" charset="0"/>
              </a:rPr>
              <a:t>човешката</a:t>
            </a:r>
            <a:r>
              <a:rPr lang="bg-BG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023" y="1773125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Проведените до този момент микроморфометрични изследвания предоставят данни за дебелината на слоевете на трахеалната стена, за гъстотата и размерите на трахеалните жлези предимно при полово зрели плъхове.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632305"/>
            <a:ext cx="8895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Познаването на структурните особености на трахеята при плъхове Wistar прави възможно използването им за моделиране на трахеална патология и разработване на хирургични техники.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6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050" y="-58418"/>
            <a:ext cx="456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</a:rPr>
              <a:t>Материал за изследване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30" y="709878"/>
            <a:ext cx="8839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Взет е материал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bg-BG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трахея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– </a:t>
            </a:r>
            <a:r>
              <a:rPr lang="bg-BG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шийна и гръдна част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) </a:t>
            </a:r>
            <a:r>
              <a:rPr lang="bg-BG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за изследване от </a:t>
            </a:r>
            <a:r>
              <a:rPr lang="bg-BG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8</a:t>
            </a:r>
            <a:r>
              <a:rPr lang="bg-BG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мъжки плъха </a:t>
            </a:r>
            <a:r>
              <a:rPr lang="bg-BG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на </a:t>
            </a:r>
            <a:r>
              <a:rPr lang="bg-BG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възраст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15</a:t>
            </a:r>
            <a:r>
              <a:rPr lang="bg-BG" sz="2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дни, 90 дни и 1 година</a:t>
            </a:r>
            <a:r>
              <a:rPr lang="bg-BG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след евтаназия с ксилазин и китамин и последвала дисекция на коремната и гръдната кухина с разрез по предната медианна линия, за да бъдат извършени морфометрични изследвания.</a:t>
            </a:r>
          </a:p>
          <a:p>
            <a:pPr algn="just"/>
            <a:endParaRPr lang="bg-BG" sz="24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G:\KOMPIUTAR KABINET 2020\И СТЕФАНОВ\NP DR PILICHEVA 2023\proekt 2023\SNIMKI\Makrosnimki 2023\Makrosnimki pluhove 12 dnevni\20230802_1338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r="5092"/>
          <a:stretch/>
        </p:blipFill>
        <p:spPr bwMode="auto">
          <a:xfrm>
            <a:off x="5163877" y="3200400"/>
            <a:ext cx="3697653" cy="34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853435" y="3641529"/>
            <a:ext cx="978408" cy="107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877034" y="3941856"/>
            <a:ext cx="978408" cy="104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425812"/>
            <a:ext cx="47681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dirty="0"/>
              <a:t>Разрешително за ползване на животни </a:t>
            </a:r>
          </a:p>
          <a:p>
            <a:r>
              <a:rPr lang="bg-BG" sz="2000" dirty="0"/>
              <a:t>в опити </a:t>
            </a:r>
            <a:r>
              <a:rPr lang="bg-BG" sz="2000" b="1" dirty="0"/>
              <a:t>№362 от 24.10.2023 </a:t>
            </a:r>
            <a:r>
              <a:rPr lang="bg-BG" sz="2000" dirty="0"/>
              <a:t>към проект</a:t>
            </a:r>
          </a:p>
          <a:p>
            <a:r>
              <a:rPr lang="bg-BG" sz="2000" dirty="0"/>
              <a:t>НИХ-493/2023г. от 14.06.2023г.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896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135" y="228600"/>
            <a:ext cx="9067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b="1" dirty="0">
                <a:latin typeface="Calibri" pitchFamily="34" charset="0"/>
                <a:ea typeface="Calibri"/>
                <a:cs typeface="Calibri" pitchFamily="34" charset="0"/>
              </a:rPr>
              <a:t>Таблица 1.</a:t>
            </a:r>
            <a:r>
              <a:rPr lang="bg-B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g-BG" sz="20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</a:rPr>
              <a:t>Макроморфометрични</a:t>
            </a:r>
            <a:r>
              <a:rPr lang="bg-BG" sz="2000" dirty="0">
                <a:latin typeface="Calibri" pitchFamily="34" charset="0"/>
                <a:ea typeface="Calibri"/>
                <a:cs typeface="Calibri" pitchFamily="34" charset="0"/>
              </a:rPr>
              <a:t> данни относно дължината </a:t>
            </a:r>
            <a:r>
              <a:rPr lang="en-US" sz="2000" dirty="0">
                <a:latin typeface="Calibri" pitchFamily="34" charset="0"/>
                <a:ea typeface="Calibri"/>
                <a:cs typeface="Calibri" pitchFamily="34" charset="0"/>
              </a:rPr>
              <a:t>(mm)</a:t>
            </a:r>
            <a:r>
              <a:rPr lang="bg-BG" sz="2000" dirty="0">
                <a:latin typeface="Calibri" pitchFamily="34" charset="0"/>
                <a:ea typeface="Calibri"/>
                <a:cs typeface="Calibri" pitchFamily="34" charset="0"/>
              </a:rPr>
              <a:t>, външният </a:t>
            </a:r>
            <a:r>
              <a:rPr lang="en-US" sz="2000" dirty="0">
                <a:latin typeface="Calibri" pitchFamily="34" charset="0"/>
                <a:ea typeface="Calibri"/>
                <a:cs typeface="Calibri" pitchFamily="34" charset="0"/>
              </a:rPr>
              <a:t>(mm)</a:t>
            </a:r>
            <a:r>
              <a:rPr lang="bg-BG" sz="2000" dirty="0">
                <a:latin typeface="Calibri" pitchFamily="34" charset="0"/>
                <a:ea typeface="Calibri"/>
                <a:cs typeface="Calibri" pitchFamily="34" charset="0"/>
              </a:rPr>
              <a:t> и вътрешният </a:t>
            </a:r>
            <a:r>
              <a:rPr lang="en-US" sz="2000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µm</a:t>
            </a:r>
            <a:r>
              <a:rPr lang="en-US" sz="2000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bg-BG" sz="2000" dirty="0">
                <a:latin typeface="Calibri" pitchFamily="34" charset="0"/>
                <a:ea typeface="Calibri"/>
                <a:cs typeface="Calibri" pitchFamily="34" charset="0"/>
              </a:rPr>
              <a:t>диаметърът на цялата трахея, на шийната и гръдната част на трахеята, и масата</a:t>
            </a:r>
            <a:r>
              <a:rPr lang="en-US" sz="2000" dirty="0">
                <a:latin typeface="Calibri" pitchFamily="34" charset="0"/>
                <a:ea typeface="Calibri"/>
                <a:cs typeface="Calibri" pitchFamily="34" charset="0"/>
              </a:rPr>
              <a:t> (g)</a:t>
            </a:r>
            <a:r>
              <a:rPr lang="bg-BG" sz="2000" dirty="0">
                <a:latin typeface="Calibri" pitchFamily="34" charset="0"/>
                <a:ea typeface="Calibri"/>
                <a:cs typeface="Calibri" pitchFamily="34" charset="0"/>
              </a:rPr>
              <a:t> на трахеята при </a:t>
            </a:r>
            <a:r>
              <a:rPr lang="bg-BG" sz="2000" b="1" dirty="0">
                <a:latin typeface="Calibri" pitchFamily="34" charset="0"/>
                <a:ea typeface="Calibri"/>
                <a:cs typeface="Calibri" pitchFamily="34" charset="0"/>
              </a:rPr>
              <a:t>15 дневни, 90 дневни и 1 годишни плъхове</a:t>
            </a:r>
            <a:endParaRPr lang="en-US" sz="2000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517" y="5486400"/>
            <a:ext cx="8371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Данните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са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представени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като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средн</a:t>
            </a:r>
            <a:r>
              <a:rPr lang="bg-BG" sz="1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и стойности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± </a:t>
            </a:r>
            <a:r>
              <a:rPr lang="bg-BG" sz="1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стандартно отклонение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(SD).</a:t>
            </a:r>
            <a:endParaRPr lang="bg-BG" sz="12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*/**/***/****- Статистически значима разлика между стойностите на шийната и 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гръдната част на трахеята, съответно при  Р˂0.5, 0.01, 0.001, 0.0001 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а1, 2,3,4 - Статистически значима разлика между стойностите на параметрите при 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сравняване на трите възрасти, съответно при Р˂0.5, 0.01, 0.001, 0.0001</a:t>
            </a:r>
          </a:p>
          <a:p>
            <a:pPr algn="just"/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01096" y="953119"/>
            <a:ext cx="234360" cy="324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bg-BG" sz="1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58194"/>
              </p:ext>
            </p:extLst>
          </p:nvPr>
        </p:nvGraphicFramePr>
        <p:xfrm>
          <a:off x="609600" y="1662123"/>
          <a:ext cx="7772403" cy="3802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0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6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287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Възраст на плъхове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Дължина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на шийна част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Дължина на гръдна част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Външен</a:t>
                      </a:r>
                      <a:r>
                        <a:rPr lang="bg-BG" sz="1100" baseline="0" dirty="0">
                          <a:effectLst/>
                        </a:rPr>
                        <a:t> диаметър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(mm)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вътрешен диаметър</a:t>
                      </a:r>
                      <a:r>
                        <a:rPr lang="en-US" sz="1100" dirty="0">
                          <a:effectLst/>
                        </a:rPr>
                        <a:t> (µm)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на шийна част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Външен диаметър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(mm)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bg-BG" sz="1100" dirty="0">
                          <a:effectLst/>
                        </a:rPr>
                        <a:t>вътрешен диаметър</a:t>
                      </a:r>
                      <a:r>
                        <a:rPr lang="en-US" sz="1100" dirty="0">
                          <a:effectLst/>
                        </a:rPr>
                        <a:t> (µm)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 на гръдна част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Дължина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на цяла трахея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Трахея -цяла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абсолютна маса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Жива маса на плъховете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Относи</a:t>
                      </a: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bg-BG" sz="1100" dirty="0">
                          <a:effectLst/>
                        </a:rPr>
                        <a:t>телна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маса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на трахеята 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15 дневни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****а4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6.72±0.04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а4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9.22 ±0.11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**** а4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2.42± 0.05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**** а4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927.9</a:t>
                      </a:r>
                      <a:r>
                        <a:rPr lang="en-US" sz="1050" dirty="0">
                          <a:effectLst/>
                        </a:rPr>
                        <a:t>±</a:t>
                      </a:r>
                      <a:r>
                        <a:rPr lang="bg-BG" sz="1050" dirty="0">
                          <a:effectLst/>
                        </a:rPr>
                        <a:t>139.8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а4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1.39± 0.03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643.7±80.42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а4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15.93±0.13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а4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0.069±0.006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а4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24.59 ±0.40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0.28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 </a:t>
                      </a:r>
                      <a:r>
                        <a:rPr lang="bg-BG" sz="1100" dirty="0">
                          <a:effectLst/>
                        </a:rPr>
                        <a:t>дневни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****а4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10.14</a:t>
                      </a:r>
                      <a:r>
                        <a:rPr lang="en-US" sz="1050">
                          <a:effectLst/>
                        </a:rPr>
                        <a:t>±</a:t>
                      </a:r>
                      <a:r>
                        <a:rPr lang="bg-BG" sz="1050">
                          <a:effectLst/>
                        </a:rPr>
                        <a:t>0.07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а4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15.21</a:t>
                      </a:r>
                      <a:r>
                        <a:rPr lang="en-US" sz="1050">
                          <a:effectLst/>
                        </a:rPr>
                        <a:t>±</a:t>
                      </a:r>
                      <a:r>
                        <a:rPr lang="bg-BG" sz="1050">
                          <a:effectLst/>
                        </a:rPr>
                        <a:t>0.10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**** а4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3.75</a:t>
                      </a:r>
                      <a:r>
                        <a:rPr lang="en-US" sz="1050">
                          <a:effectLst/>
                        </a:rPr>
                        <a:t>±</a:t>
                      </a:r>
                      <a:r>
                        <a:rPr lang="bg-BG" sz="1050">
                          <a:effectLst/>
                        </a:rPr>
                        <a:t> 0.04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* а4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1847±99.38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а1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2.55 </a:t>
                      </a:r>
                      <a:r>
                        <a:rPr lang="en-US" sz="1050">
                          <a:effectLst/>
                        </a:rPr>
                        <a:t>±</a:t>
                      </a:r>
                      <a:r>
                        <a:rPr lang="bg-BG" sz="1050">
                          <a:effectLst/>
                        </a:rPr>
                        <a:t>0.03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1771±70.99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а4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25.29</a:t>
                      </a:r>
                      <a:r>
                        <a:rPr lang="en-US" sz="1050" dirty="0">
                          <a:effectLst/>
                        </a:rPr>
                        <a:t>±</a:t>
                      </a:r>
                      <a:r>
                        <a:rPr lang="bg-BG" sz="1050" dirty="0">
                          <a:effectLst/>
                        </a:rPr>
                        <a:t>0.16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а4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0.328</a:t>
                      </a:r>
                      <a:r>
                        <a:rPr lang="en-US" sz="1050" dirty="0">
                          <a:effectLst/>
                        </a:rPr>
                        <a:t>±</a:t>
                      </a:r>
                      <a:r>
                        <a:rPr lang="bg-BG" sz="1050" dirty="0">
                          <a:effectLst/>
                        </a:rPr>
                        <a:t>009 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а4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214.8</a:t>
                      </a:r>
                      <a:r>
                        <a:rPr lang="en-US" sz="1050">
                          <a:effectLst/>
                        </a:rPr>
                        <a:t>±</a:t>
                      </a:r>
                      <a:r>
                        <a:rPr lang="bg-BG" sz="1050">
                          <a:effectLst/>
                        </a:rPr>
                        <a:t>19.58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0.15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12 месеца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****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11.46</a:t>
                      </a:r>
                      <a:r>
                        <a:rPr lang="en-US" sz="1050" dirty="0">
                          <a:effectLst/>
                        </a:rPr>
                        <a:t>±</a:t>
                      </a:r>
                      <a:r>
                        <a:rPr lang="bg-BG" sz="1050" dirty="0">
                          <a:effectLst/>
                        </a:rPr>
                        <a:t>0.04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 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16.57</a:t>
                      </a:r>
                      <a:r>
                        <a:rPr lang="en-US" sz="1050">
                          <a:effectLst/>
                        </a:rPr>
                        <a:t>±</a:t>
                      </a:r>
                      <a:r>
                        <a:rPr lang="bg-BG" sz="1050">
                          <a:effectLst/>
                        </a:rPr>
                        <a:t>0.02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****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3.95</a:t>
                      </a:r>
                      <a:r>
                        <a:rPr lang="en-US" sz="1050">
                          <a:effectLst/>
                        </a:rPr>
                        <a:t>±</a:t>
                      </a:r>
                      <a:r>
                        <a:rPr lang="bg-BG" sz="1050">
                          <a:effectLst/>
                        </a:rPr>
                        <a:t> 0.03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*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2295±78.11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2.69</a:t>
                      </a:r>
                      <a:r>
                        <a:rPr lang="en-US" sz="1050" dirty="0">
                          <a:effectLst/>
                        </a:rPr>
                        <a:t>±</a:t>
                      </a:r>
                      <a:r>
                        <a:rPr lang="bg-BG" sz="1050" dirty="0">
                          <a:effectLst/>
                        </a:rPr>
                        <a:t>0.01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2201±79.31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 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</a:rPr>
                        <a:t>28.03</a:t>
                      </a:r>
                      <a:r>
                        <a:rPr lang="en-US" sz="1050">
                          <a:effectLst/>
                        </a:rPr>
                        <a:t>±</a:t>
                      </a:r>
                      <a:r>
                        <a:rPr lang="bg-BG" sz="1050">
                          <a:effectLst/>
                        </a:rPr>
                        <a:t>0.12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0.508</a:t>
                      </a:r>
                      <a:r>
                        <a:rPr lang="en-US" sz="1050" dirty="0">
                          <a:effectLst/>
                        </a:rPr>
                        <a:t>±</a:t>
                      </a:r>
                      <a:r>
                        <a:rPr lang="bg-BG" sz="1050" dirty="0">
                          <a:effectLst/>
                        </a:rPr>
                        <a:t>0.005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325.6</a:t>
                      </a:r>
                      <a:r>
                        <a:rPr lang="en-US" sz="1050" dirty="0">
                          <a:effectLst/>
                        </a:rPr>
                        <a:t>±</a:t>
                      </a:r>
                      <a:r>
                        <a:rPr lang="bg-BG" sz="1050" dirty="0">
                          <a:effectLst/>
                        </a:rPr>
                        <a:t>46.21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0.15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95345" y="-127575"/>
            <a:ext cx="1656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sz="2800" b="1" dirty="0">
                <a:solidFill>
                  <a:srgbClr val="FF0000"/>
                </a:solidFill>
              </a:rPr>
              <a:t>Резултати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2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08179"/>
              </p:ext>
            </p:extLst>
          </p:nvPr>
        </p:nvGraphicFramePr>
        <p:xfrm>
          <a:off x="2045179" y="1676400"/>
          <a:ext cx="4648200" cy="4038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Възраст на плъхове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Съотношение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дължина/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външен</a:t>
                      </a:r>
                      <a:r>
                        <a:rPr lang="bg-BG" sz="1400" baseline="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baseline="0" dirty="0">
                          <a:effectLst/>
                        </a:rPr>
                        <a:t>диаметър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на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трахеята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15 дневни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6.6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 </a:t>
                      </a:r>
                      <a:r>
                        <a:rPr lang="bg-BG" sz="1400">
                          <a:effectLst/>
                        </a:rPr>
                        <a:t>дневни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6.7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12 месеца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7.1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540685"/>
            <a:ext cx="957532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bg-BG" sz="2400" dirty="0">
                <a:latin typeface="Times New Roman"/>
                <a:ea typeface="Calibri"/>
              </a:rPr>
              <a:t>Данни относно съотношението дължина/диаметър на трахеята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5754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1124</TotalTime>
  <Words>2174</Words>
  <Application>Microsoft Office PowerPoint</Application>
  <PresentationFormat>On-screen Show (4:3)</PresentationFormat>
  <Paragraphs>389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Cooper Black</vt:lpstr>
      <vt:lpstr>Franklin Gothic Book</vt:lpstr>
      <vt:lpstr>Franklin Gothic Medium</vt:lpstr>
      <vt:lpstr>Times New Roman</vt:lpstr>
      <vt:lpstr>Wingdings</vt:lpstr>
      <vt:lpstr>Wingdings 2</vt:lpstr>
      <vt:lpstr>Trek</vt:lpstr>
      <vt:lpstr>Университет „Проф. д-р Асен Златаров“, гр. Бургас Отчет за първа година</vt:lpstr>
      <vt:lpstr>Научен колектив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 „Проф. д-р Асен Златаров“, гр. Бургас Отчет за първа година</dc:title>
  <dc:creator>Prof.Stefanov</dc:creator>
  <cp:lastModifiedBy>User</cp:lastModifiedBy>
  <cp:revision>80</cp:revision>
  <dcterms:created xsi:type="dcterms:W3CDTF">2006-08-16T00:00:00Z</dcterms:created>
  <dcterms:modified xsi:type="dcterms:W3CDTF">2024-12-10T12:49:40Z</dcterms:modified>
</cp:coreProperties>
</file>