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9" r:id="rId4"/>
  </p:sldMasterIdLst>
  <p:notesMasterIdLst>
    <p:notesMasterId r:id="rId16"/>
  </p:notesMasterIdLst>
  <p:handoutMasterIdLst>
    <p:handoutMasterId r:id="rId17"/>
  </p:handoutMasterIdLst>
  <p:sldIdLst>
    <p:sldId id="307" r:id="rId5"/>
    <p:sldId id="283" r:id="rId6"/>
    <p:sldId id="282" r:id="rId7"/>
    <p:sldId id="321" r:id="rId8"/>
    <p:sldId id="323" r:id="rId9"/>
    <p:sldId id="325" r:id="rId10"/>
    <p:sldId id="327" r:id="rId11"/>
    <p:sldId id="318" r:id="rId12"/>
    <p:sldId id="334" r:id="rId13"/>
    <p:sldId id="329" r:id="rId14"/>
    <p:sldId id="332" r:id="rId15"/>
  </p:sldIdLst>
  <p:sldSz cx="9144000" cy="6858000" type="screen4x3"/>
  <p:notesSz cx="6934200" cy="92202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0" autoAdjust="0"/>
    <p:restoredTop sz="94660"/>
  </p:normalViewPr>
  <p:slideViewPr>
    <p:cSldViewPr>
      <p:cViewPr varScale="1">
        <p:scale>
          <a:sx n="129" d="100"/>
          <a:sy n="129" d="100"/>
        </p:scale>
        <p:origin x="99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83E132-B3F2-4F65-AE76-4FFF0F56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1AA65E5-EF93-465E-9E3C-67396C2AF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26E0196-C736-4582-8306-709EE16CEF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568E4C5-327F-47A3-9126-1B89E7A650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anose="020B0A04020102020204" pitchFamily="34" charset="0"/>
              </a:defRPr>
            </a:lvl1pPr>
          </a:lstStyle>
          <a:p>
            <a:fld id="{D9BEC05E-BFAF-4310-AC41-ADBFA8DC75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8F50D6-C327-4347-8681-2173E16A2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8B230D-23F2-4C0E-90ED-432164392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ADF973-B4B0-4FB7-A886-0312AAF6A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B228DE-6798-42DD-9EDB-0642D33849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A8154D-1589-4335-9FF4-AE1BF06B9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E8C972D-7FD8-41FE-9EF7-028C277C5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anose="020B0A04020102020204" pitchFamily="34" charset="0"/>
              </a:defRPr>
            </a:lvl1pPr>
          </a:lstStyle>
          <a:p>
            <a:fld id="{32D83F28-F387-4D2E-B1FE-6B124E40833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085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8145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28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8077200" cy="3200400"/>
          </a:xfrm>
        </p:spPr>
        <p:txBody>
          <a:bodyPr lIns="0" tIns="0" rIns="0" bIns="0" anchor="ctr" anchorCtr="0"/>
          <a:lstStyle>
            <a:lvl1pPr algn="ctr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D3EB85C-E679-3960-8855-0B3F5CDD160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141E13-901C-2F15-F62C-06709E7ECC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FCE07F-06FB-6BAF-4057-7F36854A3F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017F6C9-A630-CE4A-BA72-92DFAC4CC14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2F2DCE7-028D-B906-F551-AAA38D2AF44C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046B3B2-328E-0ABA-F902-D6446E797019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37744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DDAF51-2027-D2A6-9D5A-DE9BCF66A4B3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75488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3EE0550-A4C4-D072-1751-9148EB12049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7132320" y="54254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006011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920240"/>
            <a:ext cx="4251960" cy="4087368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96466D9-F97F-64FE-887F-AE10E02A100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A15D9F0-81B8-9FB2-8CCC-BBCECC3600A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98D4065-D4A1-743E-12F7-2AF68120C96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9106E6-641C-30A1-38BC-4BC70B70D8E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52A84-1CAC-47BD-3BD6-A4CF9E2FC39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4880" y="1920240"/>
            <a:ext cx="4069080" cy="4087368"/>
          </a:xfrm>
        </p:spPr>
        <p:txBody>
          <a:bodyPr anchor="ctr"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E310C-9E8F-25AD-11F4-8C43AF54468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26F81-C16B-FE77-EAFF-B36EC23DFC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6FF76-6967-69FA-2A08-ACB711E7A03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34373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320040"/>
            <a:ext cx="4681946" cy="20116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20040" y="320039"/>
            <a:ext cx="3489960" cy="5699759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687BE-8C54-79A6-23F3-4F6EE386122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60520" y="2651760"/>
            <a:ext cx="4663440" cy="3364992"/>
          </a:xfrm>
        </p:spPr>
        <p:txBody>
          <a:bodyPr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6716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013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738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4004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5994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48716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5992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366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311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20XX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501042BB-826C-4D00-81FD-D22BD9F05E5F}"/>
              </a:ext>
            </a:extLst>
          </p:cNvPr>
          <p:cNvCxnSpPr/>
          <p:nvPr userDrawn="1"/>
        </p:nvCxnSpPr>
        <p:spPr bwMode="auto">
          <a:xfrm>
            <a:off x="0" y="63246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74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BC36-E1E8-B28D-E995-D5CAD6307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365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bg-BG" sz="2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 „Проф. д-р </a:t>
            </a:r>
            <a:r>
              <a:rPr lang="bg-BG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bg-BG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златаров</a:t>
            </a:r>
            <a:r>
              <a:rPr lang="bg-BG" sz="2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bg-BG" sz="24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бургас</a:t>
            </a:r>
            <a:br>
              <a:rPr lang="bg-BG" sz="2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Факултет по обществено здраве и здравни грижи</a:t>
            </a:r>
            <a:br>
              <a:rPr lang="bg-BG" sz="2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</a:t>
            </a:r>
            <a:br>
              <a:rPr lang="bg-B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20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br>
              <a:rPr lang="bg-B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по них№507/2024</a:t>
            </a:r>
            <a:br>
              <a:rPr lang="bg-BG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ИНТЕГРИРАНИ ДЕЙНОСТИ НА </a:t>
            </a:r>
            <a:br>
              <a:rPr lang="bg-BG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СТУДЕНТИ И УЧЕНИЦИ ЗА ОКАЗВАНЕ ПЪРВА ПОМОЩ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приоритетната област на проекта 6. Обществено здраве и здравни грижи </a:t>
            </a:r>
            <a:br>
              <a:rPr lang="bg-BG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преходен отчет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XII</a:t>
            </a:r>
            <a:r>
              <a:rPr lang="bg-BG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bg-BG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24г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Право на спешна помощ - tvstz.com">
            <a:extLst>
              <a:ext uri="{FF2B5EF4-FFF2-40B4-BE49-F238E27FC236}">
                <a16:creationId xmlns:a16="http://schemas.microsoft.com/office/drawing/2014/main" id="{5333DA5F-0160-4162-AB68-7022744D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2290696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ТА :: Хеликоптерът за оказване на спешна помощ по въздуха кацна успешно на  площадката на болница „Света Екатерина“">
            <a:extLst>
              <a:ext uri="{FF2B5EF4-FFF2-40B4-BE49-F238E27FC236}">
                <a16:creationId xmlns:a16="http://schemas.microsoft.com/office/drawing/2014/main" id="{11E388DF-EACE-4E40-9BD7-322AF2FF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21361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ои състояние изискват спешна медицинска помощ? - Medrax">
            <a:extLst>
              <a:ext uri="{FF2B5EF4-FFF2-40B4-BE49-F238E27FC236}">
                <a16:creationId xmlns:a16="http://schemas.microsoft.com/office/drawing/2014/main" id="{7972277D-3919-46E3-B567-4344B4B2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120" y="152400"/>
            <a:ext cx="417576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449D335C-D18A-42AC-A68A-1E68F3A52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76" y="5257800"/>
            <a:ext cx="3709168" cy="1501140"/>
          </a:xfrm>
          <a:prstGeom prst="rect">
            <a:avLst/>
          </a:prstGeom>
        </p:spPr>
      </p:pic>
      <p:pic>
        <p:nvPicPr>
          <p:cNvPr id="22" name="Картина 21">
            <a:extLst>
              <a:ext uri="{FF2B5EF4-FFF2-40B4-BE49-F238E27FC236}">
                <a16:creationId xmlns:a16="http://schemas.microsoft.com/office/drawing/2014/main" id="{18F611B7-D9CA-4676-9CA3-A63222754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274" y="5257800"/>
            <a:ext cx="4095750" cy="1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224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52401"/>
            <a:ext cx="5334000" cy="2057400"/>
          </a:xfrm>
          <a:ln>
            <a:noFill/>
          </a:ln>
        </p:spPr>
        <p:txBody>
          <a:bodyPr anchor="ctr" anchorCtr="0">
            <a:normAutofit/>
          </a:bodyPr>
          <a:lstStyle/>
          <a:p>
            <a:pPr marL="177800" indent="357188" algn="just" defTabSz="404813">
              <a:lnSpc>
                <a:spcPct val="100000"/>
              </a:lnSpc>
              <a:tabLst>
                <a:tab pos="714375" algn="l"/>
                <a:tab pos="981075" algn="l"/>
                <a:tab pos="2330450" algn="l"/>
                <a:tab pos="2954338" algn="l"/>
              </a:tabLst>
            </a:pPr>
            <a:r>
              <a:rPr lang="bg-BG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НАУЧНИ-ФОРУМИ</a:t>
            </a:r>
            <a:br>
              <a:rPr lang="en-US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odorova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r., </a:t>
            </a: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breykova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training of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schcoolchildren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cardiopulmonary resuscitation - need or obligation” need or obligation </a:t>
            </a: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nowledge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international  conference,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Bansko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xii, 2024</a:t>
            </a: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br>
              <a:rPr lang="bg-BG" sz="1600" dirty="0"/>
            </a:b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9189B-464E-260F-FAAB-0D3842594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718561" y="2133600"/>
            <a:ext cx="5425439" cy="3883152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bg-BG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ПО ТЕМАТА:</a:t>
            </a:r>
          </a:p>
          <a:p>
            <a:pPr algn="just"/>
            <a:r>
              <a:rPr lang="en-US" dirty="0"/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Стефанова П., М.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Обрейкова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„Учителите и необходимостта от обучение за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оказваване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първа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долекарска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 в населени места с отдалечен достъп за спешна медицинска помощ в област Бургас“ Сп. "Здравни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гиржи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бр. 4 2024 г.</a:t>
            </a:r>
          </a:p>
          <a:p>
            <a:pPr algn="just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Todorova Kr.,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Obreykova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 Review of measures for direct support and first aid among students“,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Burgas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Bulgaria, 2024, v. liii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Todorova Kr.,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Obreykova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“The training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schcoolchildren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cardiopulmonary resuscitation - need or obligation“ publication in Knowledge – International Journal Vol. 67 - 47th International Scientific Conference KNOWLEDGE IN PRACTICE, XII, 2024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E5EA1-2680-16A9-E59F-1B4BED7FD4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3E16C2DF-F9B9-492D-8593-C040B7046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489961" cy="56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9687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C7CBF4-8928-4CF5-9E85-8FB6A061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b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ВНИМАНИЕТО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9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EE023-E0B1-DA04-19E8-DC69C63B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76400"/>
            <a:ext cx="4419600" cy="4331208"/>
          </a:xfrm>
          <a:ln>
            <a:noFill/>
          </a:ln>
        </p:spPr>
        <p:txBody>
          <a:bodyPr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bg-BG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cap="none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0C90502-D518-4B30-BB9C-46440704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8392"/>
            <a:ext cx="8001000" cy="1130808"/>
          </a:xfrm>
          <a:prstGeom prst="rect">
            <a:avLst/>
          </a:prstGeom>
        </p:spPr>
      </p:pic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5DA0CB29-65EA-46BA-9859-98B9DC218A39}"/>
              </a:ext>
            </a:extLst>
          </p:cNvPr>
          <p:cNvSpPr txBox="1"/>
          <p:nvPr/>
        </p:nvSpPr>
        <p:spPr>
          <a:xfrm>
            <a:off x="611459" y="1219200"/>
            <a:ext cx="838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 НА ПРОЕКТА:</a:t>
            </a:r>
          </a:p>
          <a:p>
            <a:r>
              <a:rPr lang="bg-BG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 проект:</a:t>
            </a:r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доц. Моника Русева </a:t>
            </a:r>
            <a:r>
              <a:rPr lang="bg-B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Обрейкова</a:t>
            </a:r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endParaRPr lang="bg-B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проф. д-р Христо Стоянов Бозов, 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bg-BG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доц. Галина Янкова Терзиева, 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endParaRPr lang="bg-BG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доц.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Снежанка Стефанова 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Драгушева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 Пловдив</a:t>
            </a:r>
            <a:endParaRPr lang="bg-BG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л.ас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д-р Борис Петров Ангелов, 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g-BG" sz="18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постдокторант</a:t>
            </a:r>
            <a:endParaRPr lang="bg-BG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Петя Стефанова </a:t>
            </a:r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Стефанова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g-BG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постдокторант</a:t>
            </a:r>
            <a:endParaRPr lang="bg-BG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Кръстина  Минкова Тодорова - </a:t>
            </a:r>
            <a:r>
              <a:rPr lang="bg-BG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докторант в </a:t>
            </a:r>
            <a:r>
              <a:rPr lang="bg-BG" sz="18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</a:t>
            </a:r>
            <a:r>
              <a:rPr lang="bg-BG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Стара Загора</a:t>
            </a:r>
          </a:p>
          <a:p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туд. Диана Тодорова Николова – Ф№ 280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студ.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Николета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Георгиева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Николова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Ф№ 271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туд. Мартина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Здравкова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Марчева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Ф№ 272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туд. Христина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Николова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Янева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Ф№ 275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туд.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Росица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Йорданова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Проданова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Ф№ 96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туд.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Красимир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Пенков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Пенев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Ф№ 90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туд.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Аксиния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Тодорова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Николова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Ф№98</a:t>
            </a:r>
          </a:p>
          <a:p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студ. 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Гергана Георгиева Николаева – Ф№ 22401042</a:t>
            </a:r>
          </a:p>
          <a:p>
            <a:r>
              <a:rPr lang="bg-B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bg-BG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туд. Фатме Хасан Баки - Ф№ 22401009</a:t>
            </a:r>
            <a:endParaRPr lang="bg-BG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5057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84" y="-304800"/>
            <a:ext cx="5013916" cy="2362200"/>
          </a:xfrm>
          <a:ln>
            <a:noFill/>
          </a:ln>
        </p:spPr>
        <p:txBody>
          <a:bodyPr anchor="ctr" anchorCtr="0">
            <a:noAutofit/>
          </a:bodyPr>
          <a:lstStyle/>
          <a:p>
            <a:pPr indent="180340" algn="ctr">
              <a:lnSpc>
                <a:spcPct val="100000"/>
              </a:lnSpc>
            </a:pPr>
            <a:r>
              <a:rPr lang="bg-BG" sz="1600" b="1" u="sng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 НА ПРОЕКТА</a:t>
            </a:r>
            <a:br>
              <a:rPr lang="bg-BG" sz="16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bg-BG" sz="16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изследване и установяване нивото на знанията на гимназистите за оказване на първа помощ и реагиране при спешни състояния, както и формиране компетенции на студентите да мотивират младите хора за усвояване на специфични умения</a:t>
            </a:r>
            <a:r>
              <a:rPr lang="bg-BG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600" dirty="0"/>
          </a:p>
        </p:txBody>
      </p:sp>
      <p:pic>
        <p:nvPicPr>
          <p:cNvPr id="18" name="Picture Placeholder 17" descr="A group of people sitting at a table">
            <a:extLst>
              <a:ext uri="{FF2B5EF4-FFF2-40B4-BE49-F238E27FC236}">
                <a16:creationId xmlns:a16="http://schemas.microsoft.com/office/drawing/2014/main" id="{52E48942-125C-6413-1311-A498A8EBA26F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" b="40"/>
          <a:stretch/>
        </p:blipFill>
        <p:spPr>
          <a:xfrm>
            <a:off x="145312" y="320040"/>
            <a:ext cx="3489960" cy="569975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9189B-464E-260F-FAAB-0D3842594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49450" y="1533010"/>
            <a:ext cx="5494550" cy="5326849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algn="ctr">
              <a:spcBef>
                <a:spcPts val="0"/>
              </a:spcBef>
            </a:pPr>
            <a:r>
              <a:rPr lang="bg-BG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ИЗСЛЕДОВАТЕЛСКИ ЗАДАЧИ</a:t>
            </a:r>
            <a:endParaRPr lang="en-US" sz="2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</a:t>
            </a:r>
            <a:r>
              <a:rPr lang="bg-BG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 се оцени здравната култура сред ученици за оказване на </a:t>
            </a:r>
            <a:r>
              <a:rPr lang="bg-BG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долекарска</a:t>
            </a: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помощ и утвърждаване компетенциите на студентите относно работа на терен се определиха следните задачи:</a:t>
            </a:r>
            <a:endParaRPr lang="en-US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 се проучат и анализират от работния екип теоретичните постановки и практически опит по проблема;</a:t>
            </a:r>
            <a:endParaRPr lang="en-US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 се проведе анкетно проучване за определяне нивото на здравни умения при спешни ситуации сред учениците;</a:t>
            </a:r>
            <a:endParaRPr lang="en-US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 се формира мотивация у студентите за повишаване знанията на ученици за </a:t>
            </a:r>
            <a:r>
              <a:rPr lang="bg-BG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долекарска</a:t>
            </a: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помощ;</a:t>
            </a:r>
            <a:endParaRPr lang="en-US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 се стимулира субектна позиция на студентите в изследователския процес;</a:t>
            </a:r>
            <a:endParaRPr lang="en-US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 се проучи мнението на студентите за изграждане на система от продължаващо обучение на учениците за </a:t>
            </a:r>
            <a:r>
              <a:rPr lang="bg-BG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долекарска</a:t>
            </a:r>
            <a:r>
              <a:rPr lang="bg-BG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помощ в рамките на образователния процес.</a:t>
            </a:r>
            <a:endParaRPr lang="en-US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E5EA1-2680-16A9-E59F-1B4BED7FD4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39F00280-6B08-44D2-96CB-D6914E59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52401"/>
            <a:ext cx="3489960" cy="59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030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685799"/>
            <a:ext cx="4681946" cy="4953001"/>
          </a:xfrm>
          <a:ln>
            <a:noFill/>
          </a:ln>
        </p:spPr>
        <p:txBody>
          <a:bodyPr anchor="ctr" anchorCtr="0">
            <a:noAutofit/>
          </a:bodyPr>
          <a:lstStyle/>
          <a:p>
            <a:pPr algn="just">
              <a:lnSpc>
                <a:spcPct val="100000"/>
              </a:lnSpc>
            </a:pP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3306785-96D0-45EF-ADEE-6554E23443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48637"/>
            <a:ext cx="8458200" cy="4810390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FD607648-9C0E-453B-B753-805A962BA07D}"/>
              </a:ext>
            </a:extLst>
          </p:cNvPr>
          <p:cNvSpPr txBox="1"/>
          <p:nvPr/>
        </p:nvSpPr>
        <p:spPr>
          <a:xfrm>
            <a:off x="0" y="188090"/>
            <a:ext cx="8915400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Организира се теоретична подготовка на гимназистите, чрез презентация за „Оказване на първа помощ при спешни състояния“ проведена от проф. д-р Хр. Бозов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дм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член на екипа на проекта.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711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685799"/>
            <a:ext cx="4681946" cy="4953001"/>
          </a:xfrm>
          <a:ln>
            <a:noFill/>
          </a:ln>
        </p:spPr>
        <p:txBody>
          <a:bodyPr anchor="ctr" anchorCtr="0">
            <a:noAutofit/>
          </a:bodyPr>
          <a:lstStyle/>
          <a:p>
            <a:pPr algn="just">
              <a:lnSpc>
                <a:spcPct val="100000"/>
              </a:lnSpc>
            </a:pP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E5EA1-2680-16A9-E59F-1B4BED7FD4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0"/>
            <a:ext cx="9067800" cy="1302551"/>
          </a:xfrm>
        </p:spPr>
        <p:txBody>
          <a:bodyPr/>
          <a:lstStyle/>
          <a:p>
            <a:pPr indent="180340" algn="just"/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</a:t>
            </a:r>
            <a:r>
              <a:rPr lang="bg-BG" sz="18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ъществено</a:t>
            </a:r>
            <a:r>
              <a:rPr lang="bg-BG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 взаимодействие и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сътрудничество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 ръководствата на пет училища в град Бургас с цел провеждане на анкетно проучване за установяване желанието на учениците за повишаване компетенциите им при ситуации на спешни случаи:</a:t>
            </a:r>
            <a:r>
              <a:rPr lang="bg-BG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АЕГ „Гео Милев“; СУ „</a:t>
            </a:r>
            <a:r>
              <a:rPr lang="bg-BG" sz="18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Св.Св.</a:t>
            </a:r>
            <a:r>
              <a:rPr lang="bg-BG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Кирил и Методий“; НЕГ „Гьоте“; СУ „Иван Вазов“; ГЧЕ „Васил Левски“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alt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415180E-1969-4F3F-84C2-A2DFBA322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839200" cy="46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630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685799"/>
            <a:ext cx="4681946" cy="4953001"/>
          </a:xfrm>
          <a:ln>
            <a:noFill/>
          </a:ln>
        </p:spPr>
        <p:txBody>
          <a:bodyPr anchor="ctr" anchorCtr="0">
            <a:noAutofit/>
          </a:bodyPr>
          <a:lstStyle/>
          <a:p>
            <a:pPr algn="just">
              <a:lnSpc>
                <a:spcPct val="100000"/>
              </a:lnSpc>
            </a:pP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E5EA1-2680-16A9-E59F-1B4BED7FD4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BF104DC-0819-471D-AA30-CCDF3974B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0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3177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685799"/>
            <a:ext cx="4681946" cy="4953001"/>
          </a:xfrm>
          <a:ln>
            <a:noFill/>
          </a:ln>
        </p:spPr>
        <p:txBody>
          <a:bodyPr anchor="ctr" anchorCtr="0">
            <a:noAutofit/>
          </a:bodyPr>
          <a:lstStyle/>
          <a:p>
            <a:pPr algn="just">
              <a:lnSpc>
                <a:spcPct val="100000"/>
              </a:lnSpc>
            </a:pP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E5EA1-2680-16A9-E59F-1B4BED7FD4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2EA59D8-D217-4362-8D45-E580816D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9"/>
            <a:ext cx="8839200" cy="59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8773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>
            <a:extLst>
              <a:ext uri="{FF2B5EF4-FFF2-40B4-BE49-F238E27FC236}">
                <a16:creationId xmlns:a16="http://schemas.microsoft.com/office/drawing/2014/main" id="{F7FD66AA-F81E-44CA-8EB0-3463FB88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5D999-F182-4F4F-ABA0-94A96553E2C0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0EF4406-B33B-4244-A6CE-0ADCC7F78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"/>
            <a:ext cx="11125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3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52400"/>
            <a:ext cx="5334000" cy="2194561"/>
          </a:xfrm>
          <a:ln>
            <a:noFill/>
          </a:ln>
        </p:spPr>
        <p:txBody>
          <a:bodyPr anchor="ctr" anchorCtr="0">
            <a:normAutofit/>
          </a:bodyPr>
          <a:lstStyle/>
          <a:p>
            <a:pPr marL="177800" indent="357188" algn="just" defTabSz="404813">
              <a:lnSpc>
                <a:spcPct val="100000"/>
              </a:lnSpc>
              <a:tabLst>
                <a:tab pos="714375" algn="l"/>
                <a:tab pos="981075" algn="l"/>
                <a:tab pos="2330450" algn="l"/>
                <a:tab pos="2954338" algn="l"/>
              </a:tabLst>
            </a:pPr>
            <a:b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9189B-464E-260F-FAAB-0D3842594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2799" y="-228600"/>
            <a:ext cx="5791201" cy="6245352"/>
          </a:xfrm>
          <a:ln>
            <a:noFill/>
          </a:ln>
        </p:spPr>
        <p:txBody>
          <a:bodyPr>
            <a:normAutofit/>
          </a:bodyPr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E5EA1-2680-16A9-E59F-1B4BED7FD4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5D999-F182-4F4F-ABA0-94A96553E2C0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3E16C2DF-F9B9-492D-8593-C040B7046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038599" cy="5696713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02E03970-F44B-4767-88F5-B042D3264356}"/>
              </a:ext>
            </a:extLst>
          </p:cNvPr>
          <p:cNvSpPr txBox="1"/>
          <p:nvPr/>
        </p:nvSpPr>
        <p:spPr>
          <a:xfrm>
            <a:off x="4339684" y="1728777"/>
            <a:ext cx="4583150" cy="199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bg-BG" sz="2100" b="0" i="0" u="none" strike="noStrike" kern="1200" cap="none" spc="0" normalizeH="0" baseline="0" noProof="0" dirty="0">
                <a:ln>
                  <a:noFill/>
                </a:ln>
                <a:solidFill>
                  <a:srgbClr val="586EA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Екипът си постави за задача да внедри в училищната среда регулярно провеждане на часове по оказване първа </a:t>
            </a:r>
            <a:r>
              <a:rPr kumimoji="0" lang="bg-BG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586EA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долекарска</a:t>
            </a:r>
            <a:r>
              <a:rPr kumimoji="0" lang="bg-BG" sz="2100" b="0" i="0" u="none" strike="noStrike" kern="1200" cap="none" spc="0" normalizeH="0" baseline="0" noProof="0" dirty="0">
                <a:ln>
                  <a:noFill/>
                </a:ln>
                <a:solidFill>
                  <a:srgbClr val="586EA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помощ, което ще има важен научно-приложен принос.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586EA6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47351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Галерия">
  <a:themeElements>
    <a:clrScheme name="Галери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и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и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22C732-9262-453C-A01E-CA41B2CFD21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4EE5D45-60EC-4C9D-BECC-B96ABD9DC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61762-A346-4266-BFA6-119CBBCF5D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365</TotalTime>
  <Words>698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Gill Sans MT</vt:lpstr>
      <vt:lpstr>Times New Roman</vt:lpstr>
      <vt:lpstr>Галерия</vt:lpstr>
      <vt:lpstr>Университет „Проф. д-р асен златаров“ бургас Факултет по обществено здраве и здравни грижи отчет  на  Проект по них№507/2024 ИНТЕГРИРАНИ ДЕЙНОСТИ НА  СТУДЕНТИ И УЧЕНИЦИ ЗА ОКАЗВАНЕ ПЪРВА ПОМОЩ  приоритетната област на проекта 6. Обществено здраве и здравни грижи  преходен отчет - XII 2024г.</vt:lpstr>
      <vt:lpstr> </vt:lpstr>
      <vt:lpstr>ЦЕЛ НА ПРОЕКТА  изследване и установяване нивото на знанията на гимназистите за оказване на първа помощ и реагиране при спешни състояния, както и формиране компетенции на студентите да мотивират младите хора за усвояване на специфични умения.  </vt:lpstr>
      <vt:lpstr> </vt:lpstr>
      <vt:lpstr> </vt:lpstr>
      <vt:lpstr> </vt:lpstr>
      <vt:lpstr> </vt:lpstr>
      <vt:lpstr>PowerPoint Presentation</vt:lpstr>
      <vt:lpstr> </vt:lpstr>
      <vt:lpstr> НАУЧНИ-ФОРУМИ   1.Тodorova Кr., М. Оbreykova, “Тhe training of schcoolchildren in cardiopulmonary resuscitation - need or obligation” need or obligation Кnowledge – international  conference, Bansko xii, 2024г. </vt:lpstr>
      <vt:lpstr>БЛАГОДАРЯ  ЗА ВНИМАНИЕТО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proposal  for project python</dc:title>
  <dc:subject/>
  <dc:creator>HP</dc:creator>
  <cp:keywords/>
  <dc:description/>
  <cp:lastModifiedBy>Iliana Ishmerieva</cp:lastModifiedBy>
  <cp:revision>37</cp:revision>
  <dcterms:created xsi:type="dcterms:W3CDTF">2024-08-29T15:33:31Z</dcterms:created>
  <dcterms:modified xsi:type="dcterms:W3CDTF">2025-04-23T11:24:51Z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