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5" r:id="rId8"/>
    <p:sldId id="266" r:id="rId9"/>
    <p:sldId id="267" r:id="rId10"/>
    <p:sldId id="262" r:id="rId11"/>
    <p:sldId id="260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8289-97E5-45BA-8B6F-D970B8CF031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F2F6-6F93-4D0A-9672-492A112D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3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8289-97E5-45BA-8B6F-D970B8CF031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F2F6-6F93-4D0A-9672-492A112D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418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8289-97E5-45BA-8B6F-D970B8CF031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F2F6-6F93-4D0A-9672-492A112D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81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8289-97E5-45BA-8B6F-D970B8CF031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F2F6-6F93-4D0A-9672-492A112D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6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8289-97E5-45BA-8B6F-D970B8CF031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F2F6-6F93-4D0A-9672-492A112D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0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8289-97E5-45BA-8B6F-D970B8CF031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F2F6-6F93-4D0A-9672-492A112D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61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8289-97E5-45BA-8B6F-D970B8CF031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F2F6-6F93-4D0A-9672-492A112D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89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8289-97E5-45BA-8B6F-D970B8CF031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F2F6-6F93-4D0A-9672-492A112D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86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8289-97E5-45BA-8B6F-D970B8CF031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F2F6-6F93-4D0A-9672-492A112D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4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8289-97E5-45BA-8B6F-D970B8CF031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B73F2F6-6F93-4D0A-9672-492A112D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69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8289-97E5-45BA-8B6F-D970B8CF031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F2F6-6F93-4D0A-9672-492A112D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720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8289-97E5-45BA-8B6F-D970B8CF031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F2F6-6F93-4D0A-9672-492A112D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040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8289-97E5-45BA-8B6F-D970B8CF031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F2F6-6F93-4D0A-9672-492A112D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29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8289-97E5-45BA-8B6F-D970B8CF031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F2F6-6F93-4D0A-9672-492A112D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57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8289-97E5-45BA-8B6F-D970B8CF031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F2F6-6F93-4D0A-9672-492A112D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15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8289-97E5-45BA-8B6F-D970B8CF031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F2F6-6F93-4D0A-9672-492A112D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172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8289-97E5-45BA-8B6F-D970B8CF031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F2F6-6F93-4D0A-9672-492A112D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47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4A48289-97E5-45BA-8B6F-D970B8CF031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B73F2F6-6F93-4D0A-9672-492A112D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0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0B03E-2EB4-41A8-9DAC-596FC49515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5812" y="1380068"/>
            <a:ext cx="10814045" cy="2616199"/>
          </a:xfrm>
        </p:spPr>
        <p:txBody>
          <a:bodyPr>
            <a:normAutofit fontScale="90000"/>
          </a:bodyPr>
          <a:lstStyle/>
          <a:p>
            <a:r>
              <a:rPr lang="bg-BG" dirty="0"/>
              <a:t>НИХ 508</a:t>
            </a:r>
            <a:r>
              <a:rPr lang="en-US" dirty="0"/>
              <a:t>/2</a:t>
            </a:r>
            <a:r>
              <a:rPr lang="bg-BG" dirty="0"/>
              <a:t>024</a:t>
            </a:r>
            <a:br>
              <a:rPr lang="bg-BG" dirty="0"/>
            </a:br>
            <a:r>
              <a:rPr lang="ru-RU" sz="4000" dirty="0"/>
              <a:t>„</a:t>
            </a:r>
            <a:r>
              <a:rPr lang="bg-BG" sz="4000" dirty="0"/>
              <a:t>Усъвършенстване организацията</a:t>
            </a:r>
            <a:r>
              <a:rPr lang="ru-RU" sz="4000" dirty="0"/>
              <a:t> и </a:t>
            </a:r>
            <a:r>
              <a:rPr lang="bg-BG" sz="4000" dirty="0"/>
              <a:t>управлението</a:t>
            </a:r>
            <a:r>
              <a:rPr lang="ru-RU" sz="4000" dirty="0"/>
              <a:t> на </a:t>
            </a:r>
            <a:r>
              <a:rPr lang="bg-BG" sz="4000" dirty="0"/>
              <a:t>дългосрочната</a:t>
            </a:r>
            <a:r>
              <a:rPr lang="ru-RU" sz="4000" dirty="0"/>
              <a:t> </a:t>
            </a:r>
            <a:r>
              <a:rPr lang="bg-BG" sz="4000" dirty="0"/>
              <a:t>грижа за гериатрични пациенти </a:t>
            </a:r>
            <a:br>
              <a:rPr lang="ru-RU" sz="4000" dirty="0"/>
            </a:br>
            <a:r>
              <a:rPr lang="ru-RU" sz="4000" dirty="0"/>
              <a:t>(на примера на хоспис "Света Анна")“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3AF4B4-F68A-421C-BC3E-E575F36D4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32212" y="4248058"/>
            <a:ext cx="6987645" cy="2401098"/>
          </a:xfrm>
        </p:spPr>
        <p:txBody>
          <a:bodyPr/>
          <a:lstStyle/>
          <a:p>
            <a:r>
              <a:rPr lang="bg-BG" b="1" dirty="0"/>
              <a:t>Ръководител: </a:t>
            </a:r>
          </a:p>
          <a:p>
            <a:r>
              <a:rPr lang="bg-BG" dirty="0"/>
              <a:t>гл. ас. д-р Сотир </a:t>
            </a:r>
            <a:r>
              <a:rPr lang="bg-BG" dirty="0" err="1"/>
              <a:t>Богословов</a:t>
            </a:r>
            <a:endParaRPr lang="bg-BG" dirty="0"/>
          </a:p>
          <a:p>
            <a:r>
              <a:rPr lang="bg-BG" b="1" dirty="0"/>
              <a:t>Изследователски екип: </a:t>
            </a:r>
            <a:r>
              <a:rPr lang="bg-BG" dirty="0"/>
              <a:t>Проф. д-р </a:t>
            </a:r>
            <a:r>
              <a:rPr lang="bg-BG" dirty="0" err="1"/>
              <a:t>С.Петкова</a:t>
            </a:r>
            <a:r>
              <a:rPr lang="bg-BG" dirty="0"/>
              <a:t>-Георгиева, Проф. д-р </a:t>
            </a:r>
            <a:r>
              <a:rPr lang="bg-BG" dirty="0" err="1"/>
              <a:t>Зл</a:t>
            </a:r>
            <a:r>
              <a:rPr lang="bg-BG" dirty="0"/>
              <a:t>. Караджова, Доц. д-р А. Янакиева, Доц. д-р В. Георгиева, </a:t>
            </a:r>
            <a:r>
              <a:rPr lang="bg-BG" dirty="0" err="1"/>
              <a:t>д.м</a:t>
            </a:r>
            <a:r>
              <a:rPr lang="bg-BG" dirty="0"/>
              <a:t>., ас. Й. Янчева, студенти спец. ЗМ Т. Стоянова, М. Дамянова, П. Петрова, Й. Андреева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73600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8D74E-AC9B-40A5-A5C1-FA3D9D68D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bg-BG" dirty="0"/>
              <a:t>Публикации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19C0F-38F7-49ED-8257-40E1DCAB2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988820"/>
            <a:ext cx="10323377" cy="4650520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bg-BG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Като част от проекта има две публикации в </a:t>
            </a:r>
            <a:r>
              <a:rPr lang="bg-BG" sz="2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Annual</a:t>
            </a:r>
            <a:r>
              <a:rPr lang="bg-BG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bg-BG" sz="2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bg-BG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bg-BG" sz="2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Assen</a:t>
            </a:r>
            <a:r>
              <a:rPr lang="bg-BG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bg-BG" sz="2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Zlatarov</a:t>
            </a:r>
            <a:r>
              <a:rPr lang="bg-BG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bg-BG" sz="2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University</a:t>
            </a:r>
            <a:r>
              <a:rPr lang="bg-BG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за текущата година със заглавия: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spcBef>
                <a:spcPts val="1800"/>
              </a:spcBef>
            </a:pPr>
            <a:r>
              <a:rPr lang="en-U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“Opportunities for application of telemedicine services in geriatric patients – tourists” </a:t>
            </a:r>
            <a:r>
              <a:rPr lang="bg-BG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с автори проф. д-р </a:t>
            </a:r>
            <a:r>
              <a:rPr lang="bg-BG" sz="2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Зл</a:t>
            </a:r>
            <a:r>
              <a:rPr lang="bg-BG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Караджова и магистър М. Стоянова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spcBef>
                <a:spcPts val="1800"/>
              </a:spcBef>
            </a:pPr>
            <a:r>
              <a:rPr lang="en-U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“Ethical Considerations of Using AI in Geriatric Care Management” </a:t>
            </a:r>
            <a:r>
              <a:rPr lang="bg-BG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с автор гл. ас. д-р С. </a:t>
            </a:r>
            <a:r>
              <a:rPr lang="bg-BG" sz="2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Богословов</a:t>
            </a:r>
            <a:r>
              <a:rPr lang="bg-BG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800"/>
              </a:spcBef>
            </a:pPr>
            <a:r>
              <a:rPr lang="bg-BG" sz="2600" dirty="0">
                <a:latin typeface="Calibri" panose="020F0502020204030204" pitchFamily="34" charset="0"/>
                <a:ea typeface="Times New Roman" panose="02020603050405020304" pitchFamily="18" charset="0"/>
              </a:rPr>
              <a:t>М</a:t>
            </a:r>
            <a:r>
              <a:rPr lang="bg-BG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онография със заглавие „Усъвършенстване управлението на гериатричните грижи в хоспис чрез използване възможностите на изкуствения интелект“ с автор гл. ас. д-р С. </a:t>
            </a:r>
            <a:r>
              <a:rPr lang="bg-BG" sz="2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Богословов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13374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2408B-912D-46FC-BD2C-09B1898C2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bg-BG" dirty="0"/>
              <a:t>Финансов отчет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7B17B-E257-4997-9B8A-20DFE242F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508761"/>
            <a:ext cx="10018713" cy="4282440"/>
          </a:xfrm>
        </p:spPr>
        <p:txBody>
          <a:bodyPr>
            <a:normAutofit/>
          </a:bodyPr>
          <a:lstStyle/>
          <a:p>
            <a:r>
              <a:rPr lang="bg-BG" sz="2800" dirty="0"/>
              <a:t>Заложените средства за първата година на проекта са частично усвоени. Направените разходи включват:</a:t>
            </a:r>
          </a:p>
          <a:p>
            <a:pPr lvl="1"/>
            <a:r>
              <a:rPr lang="bg-BG" sz="2400" dirty="0"/>
              <a:t>Закупуване на преносим компютър (1620 лв.)</a:t>
            </a:r>
          </a:p>
          <a:p>
            <a:pPr lvl="1"/>
            <a:r>
              <a:rPr lang="bg-BG" sz="2400" dirty="0"/>
              <a:t>Отпечатване на научен труд - монография (720 лв.)</a:t>
            </a:r>
          </a:p>
          <a:p>
            <a:pPr lvl="1"/>
            <a:r>
              <a:rPr lang="bg-BG" sz="2400" dirty="0"/>
              <a:t>Възнаграждение за рецензент (65 лв.)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4021159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B982D30-4F41-46B5-A54D-0AFD5ACB5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4000" dirty="0"/>
              <a:t>Благодаря за вниманието!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47864536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FE25E-2662-4AE4-AD35-7F4B1818A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/>
          <a:lstStyle/>
          <a:p>
            <a:r>
              <a:rPr lang="bg-BG" dirty="0"/>
              <a:t>Защо „грижи за гериатрични пациенти“?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AE561-37AD-44D3-B76E-DDA940292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616765"/>
            <a:ext cx="10018713" cy="4441136"/>
          </a:xfrm>
        </p:spPr>
        <p:txBody>
          <a:bodyPr>
            <a:normAutofit lnSpcReduction="10000"/>
          </a:bodyPr>
          <a:lstStyle/>
          <a:p>
            <a:r>
              <a:rPr lang="bg-BG" sz="2800" dirty="0"/>
              <a:t>Населението на България застарява:</a:t>
            </a:r>
          </a:p>
          <a:p>
            <a:pPr lvl="1"/>
            <a:r>
              <a:rPr lang="bg-BG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23.5% от населението</a:t>
            </a:r>
            <a:r>
              <a:rPr lang="bg-B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е на възраст </a:t>
            </a:r>
            <a:r>
              <a:rPr lang="bg-BG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65 години и повече</a:t>
            </a:r>
            <a:r>
              <a:rPr lang="bg-B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bg-BG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bg-BG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аселението намалява: </a:t>
            </a:r>
            <a:r>
              <a:rPr lang="bg-B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-11.5% отрицателен прираст за 10 години</a:t>
            </a:r>
          </a:p>
          <a:p>
            <a:pPr lvl="1"/>
            <a:r>
              <a:rPr lang="bg-B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Коефициентът на демографско заместване (съотношението между влизащите и излизащите от трудоспособна възраст) е </a:t>
            </a:r>
            <a:r>
              <a:rPr lang="bg-BG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61</a:t>
            </a:r>
            <a:r>
              <a:rPr lang="bg-B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през 2021 г. (за сравнение: 70 през 2011 г. и 124 през 2001 г.)</a:t>
            </a:r>
          </a:p>
          <a:p>
            <a:r>
              <a:rPr lang="bg-B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Тези тенденции изискват стратегии за подобряване на демографското развитие, както подкрепа за младите поколения, така и устойчиви мерки за стареещото население.</a:t>
            </a:r>
            <a:r>
              <a:rPr lang="bg-BG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bg-BG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Грижата за гериатрични пациенти</a:t>
            </a:r>
            <a:r>
              <a:rPr lang="bg-B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представлява значителни предизвикателства за здравните специалисти. </a:t>
            </a:r>
            <a:endParaRPr lang="en-US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446856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2E076-07CA-4B71-8757-537228879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/>
          <a:lstStyle/>
          <a:p>
            <a:r>
              <a:rPr lang="bg-BG" dirty="0"/>
              <a:t>Цел и задачи на проекта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46734-872E-4AD8-A9F4-9CE53F5C5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234440"/>
            <a:ext cx="10018713" cy="5623561"/>
          </a:xfrm>
        </p:spPr>
        <p:txBody>
          <a:bodyPr>
            <a:normAutofit/>
          </a:bodyPr>
          <a:lstStyle/>
          <a:p>
            <a:r>
              <a:rPr lang="bg-BG" b="1" dirty="0">
                <a:effectLst/>
                <a:ea typeface="Times New Roman" panose="02020603050405020304" pitchFamily="18" charset="0"/>
              </a:rPr>
              <a:t>Главна цел на проекта</a:t>
            </a:r>
            <a:r>
              <a:rPr lang="bg-BG" dirty="0">
                <a:effectLst/>
                <a:ea typeface="Times New Roman" panose="02020603050405020304" pitchFamily="18" charset="0"/>
              </a:rPr>
              <a:t> е да се проведе научно-практическо изследване на възможностите за усъвършенстване и оптимизация на управлението на дългосрочната грижа за гериатрични пациенти, настанени в хоспис.</a:t>
            </a:r>
          </a:p>
          <a:p>
            <a:r>
              <a:rPr lang="bg-BG" b="1" dirty="0"/>
              <a:t>Изследователски задачи:</a:t>
            </a:r>
          </a:p>
          <a:p>
            <a:pPr marL="971550" lvl="1" indent="-514350">
              <a:buFont typeface="+mj-lt"/>
              <a:buAutoNum type="arabicPeriod"/>
            </a:pPr>
            <a:r>
              <a:rPr lang="bg-BG" dirty="0">
                <a:effectLst/>
                <a:ea typeface="Times New Roman" panose="02020603050405020304" pitchFamily="18" charset="0"/>
              </a:rPr>
              <a:t>Оценка на текущото състояние на грижите за гериатрични пациенти. </a:t>
            </a:r>
            <a:endParaRPr lang="bg-BG" b="1" dirty="0">
              <a:effectLst/>
              <a:ea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bg-BG" dirty="0">
                <a:effectLst/>
                <a:ea typeface="Times New Roman" panose="02020603050405020304" pitchFamily="18" charset="0"/>
              </a:rPr>
              <a:t>Идентифициране на ключови нужди на гериатричните пациенти. </a:t>
            </a:r>
            <a:endParaRPr lang="bg-BG" b="1" dirty="0">
              <a:ea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bg-BG" dirty="0">
                <a:effectLst/>
                <a:ea typeface="Times New Roman" panose="02020603050405020304" pitchFamily="18" charset="0"/>
              </a:rPr>
              <a:t>Разработване на модели за по-добро управление на грижите. </a:t>
            </a:r>
          </a:p>
          <a:p>
            <a:pPr marL="971550" lvl="1" indent="-514350">
              <a:buFont typeface="+mj-lt"/>
              <a:buAutoNum type="arabicPeriod"/>
            </a:pPr>
            <a:r>
              <a:rPr lang="bg-BG" dirty="0">
                <a:effectLst/>
                <a:ea typeface="Times New Roman" panose="02020603050405020304" pitchFamily="18" charset="0"/>
              </a:rPr>
              <a:t>Подобряване на качеството на живот на гериатричните пациенти.</a:t>
            </a:r>
            <a:endParaRPr lang="bg-BG" dirty="0">
              <a:ea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bg-BG" dirty="0">
                <a:effectLst/>
                <a:ea typeface="Times New Roman" panose="02020603050405020304" pitchFamily="18" charset="0"/>
              </a:rPr>
              <a:t>Изследване на ефективността на технологични иновации. </a:t>
            </a:r>
          </a:p>
          <a:p>
            <a:pPr marL="971550" lvl="1" indent="-514350">
              <a:buFont typeface="+mj-lt"/>
              <a:buAutoNum type="arabicPeriod"/>
            </a:pPr>
            <a:r>
              <a:rPr lang="bg-BG" dirty="0">
                <a:effectLst/>
                <a:ea typeface="Times New Roman" panose="02020603050405020304" pitchFamily="18" charset="0"/>
              </a:rPr>
              <a:t>Изследване на финансовите и организационни аспекти на грижите за гериатрични пациенти.</a:t>
            </a:r>
            <a:endParaRPr lang="bg-BG" dirty="0">
              <a:ea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bg-BG" dirty="0">
                <a:effectLst/>
                <a:ea typeface="Times New Roman" panose="02020603050405020304" pitchFamily="18" charset="0"/>
              </a:rPr>
              <a:t>Оценка на въздействието на културни и етични аспекти върху грижите за гериатрични пациенти. </a:t>
            </a:r>
            <a:endParaRPr lang="bg-BG" b="1" dirty="0">
              <a:effectLst/>
              <a:ea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49506204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8D74E-AC9B-40A5-A5C1-FA3D9D68D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bg-BG" dirty="0"/>
              <a:t>Изследване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19C0F-38F7-49ED-8257-40E1DCAB2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554481"/>
            <a:ext cx="10018713" cy="5303520"/>
          </a:xfrm>
        </p:spPr>
        <p:txBody>
          <a:bodyPr>
            <a:normAutofit/>
          </a:bodyPr>
          <a:lstStyle/>
          <a:p>
            <a:r>
              <a:rPr lang="bg-BG" dirty="0"/>
              <a:t>Основното научно изследване е свързано с ефекта от приложението на система с изкуствен интелект (ИИ) за усъвършенстване управлението на хоспис.</a:t>
            </a:r>
          </a:p>
          <a:p>
            <a:r>
              <a:rPr lang="bg-BG" dirty="0"/>
              <a:t>За целта бяха проучени </a:t>
            </a:r>
          </a:p>
          <a:p>
            <a:pPr lvl="1"/>
            <a:r>
              <a:rPr lang="bg-BG" dirty="0"/>
              <a:t>Предизвикателствата пред гериатричната грижа в хоспис</a:t>
            </a:r>
            <a:r>
              <a:rPr lang="en-US" dirty="0"/>
              <a:t>.</a:t>
            </a:r>
            <a:endParaRPr lang="bg-BG" dirty="0"/>
          </a:p>
          <a:p>
            <a:pPr lvl="1"/>
            <a:r>
              <a:rPr lang="bg-BG" dirty="0"/>
              <a:t>Използваните инструменти с ИИ в управлението на гериатричните грижи</a:t>
            </a:r>
            <a:r>
              <a:rPr lang="en-US" dirty="0"/>
              <a:t>.</a:t>
            </a:r>
            <a:endParaRPr lang="bg-BG" dirty="0"/>
          </a:p>
          <a:p>
            <a:pPr lvl="1"/>
            <a:r>
              <a:rPr lang="bg-BG" dirty="0"/>
              <a:t>Етични съображения и предизвикателства при прилагането на ИИ в здравните грижи</a:t>
            </a:r>
            <a:r>
              <a:rPr lang="en-US" dirty="0"/>
              <a:t>.</a:t>
            </a:r>
            <a:endParaRPr lang="bg-BG" dirty="0"/>
          </a:p>
          <a:p>
            <a:pPr lvl="1"/>
            <a:r>
              <a:rPr lang="bg-BG" dirty="0"/>
              <a:t>Проблеми и предизвикателства в процеса на въвеждане на система с ИИ</a:t>
            </a:r>
            <a:r>
              <a:rPr lang="en-US" dirty="0"/>
              <a:t>.</a:t>
            </a:r>
            <a:endParaRPr lang="bg-BG" dirty="0"/>
          </a:p>
          <a:p>
            <a:pPr lvl="1"/>
            <a:r>
              <a:rPr lang="bg-BG" dirty="0"/>
              <a:t>Международни стандарти за използването на ИИ в здравеопазването</a:t>
            </a:r>
            <a:r>
              <a:rPr lang="en-US" dirty="0"/>
              <a:t>.</a:t>
            </a:r>
            <a:endParaRPr lang="bg-B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156749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8D74E-AC9B-40A5-A5C1-FA3D9D68D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bg-BG" dirty="0"/>
              <a:t>Изследване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19C0F-38F7-49ED-8257-40E1DCAB2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914400"/>
            <a:ext cx="10416142" cy="5760719"/>
          </a:xfrm>
        </p:spPr>
        <p:txBody>
          <a:bodyPr/>
          <a:lstStyle/>
          <a:p>
            <a:pPr marL="0" indent="0">
              <a:buNone/>
            </a:pPr>
            <a:r>
              <a:rPr lang="bg-BG" dirty="0"/>
              <a:t>Емпиричното изследване е проведено в хоспис „Света Анна“</a:t>
            </a:r>
          </a:p>
          <a:p>
            <a:r>
              <a:rPr lang="bg-BG" dirty="0"/>
              <a:t>Изследването е проведено на база инструмента </a:t>
            </a:r>
            <a:r>
              <a:rPr lang="en-US" dirty="0"/>
              <a:t>Microsoft Azure </a:t>
            </a:r>
            <a:r>
              <a:rPr lang="bg-BG" dirty="0"/>
              <a:t> и </a:t>
            </a:r>
            <a:r>
              <a:rPr lang="en-US" dirty="0"/>
              <a:t>Health Bot</a:t>
            </a:r>
            <a:r>
              <a:rPr lang="bg-BG" dirty="0"/>
              <a:t>.</a:t>
            </a:r>
            <a:r>
              <a:rPr lang="en-US" dirty="0"/>
              <a:t> </a:t>
            </a:r>
          </a:p>
          <a:p>
            <a:r>
              <a:rPr lang="bg-BG" dirty="0"/>
              <a:t>Създаден е план за въвеждане на инструмента като част от управлението на хосписа.</a:t>
            </a:r>
          </a:p>
          <a:p>
            <a:r>
              <a:rPr lang="bg-BG" dirty="0"/>
              <a:t>Оценени са трудностите в процеса на интеграция на системата и мениджърските подходи за преодоляването им.</a:t>
            </a:r>
          </a:p>
          <a:p>
            <a:r>
              <a:rPr lang="bg-BG" dirty="0"/>
              <a:t>Оценен е ефекта върху дългосрочната грижа за пациентите от въвеждането на </a:t>
            </a:r>
            <a:r>
              <a:rPr lang="en-US" dirty="0"/>
              <a:t>Microsoft Azure </a:t>
            </a:r>
            <a:r>
              <a:rPr lang="bg-BG" dirty="0"/>
              <a:t>и </a:t>
            </a:r>
            <a:r>
              <a:rPr lang="en-US" dirty="0"/>
              <a:t>Health Bot </a:t>
            </a:r>
            <a:r>
              <a:rPr lang="bg-BG" dirty="0"/>
              <a:t> чрез две анкетни проучвания:</a:t>
            </a:r>
          </a:p>
          <a:p>
            <a:pPr lvl="1"/>
            <a:r>
              <a:rPr lang="bg-BG" dirty="0"/>
              <a:t>Сред пациентите на хосписа </a:t>
            </a:r>
          </a:p>
          <a:p>
            <a:pPr lvl="1"/>
            <a:r>
              <a:rPr lang="bg-BG" dirty="0"/>
              <a:t>Сред служителите на хосписа</a:t>
            </a:r>
          </a:p>
          <a:p>
            <a:r>
              <a:rPr lang="bg-BG" dirty="0"/>
              <a:t>Оценен е ефекта според управленския екип на хосписа чрез интервю.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06982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8D74E-AC9B-40A5-A5C1-FA3D9D68D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bg-BG" dirty="0"/>
              <a:t>Резултати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19C0F-38F7-49ED-8257-40E1DCAB2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914400"/>
            <a:ext cx="10310125" cy="5760719"/>
          </a:xfrm>
        </p:spPr>
        <p:txBody>
          <a:bodyPr/>
          <a:lstStyle/>
          <a:p>
            <a:pPr marL="0" indent="0" algn="just">
              <a:buNone/>
            </a:pPr>
            <a:r>
              <a:rPr lang="bg-BG" sz="2400" dirty="0">
                <a:effectLst/>
                <a:ea typeface="Times New Roman" panose="02020603050405020304" pitchFamily="18" charset="0"/>
              </a:rPr>
              <a:t>Внедряването на Microsoft </a:t>
            </a:r>
            <a:r>
              <a:rPr lang="bg-BG" sz="2400" dirty="0" err="1">
                <a:effectLst/>
                <a:ea typeface="Times New Roman" panose="02020603050405020304" pitchFamily="18" charset="0"/>
              </a:rPr>
              <a:t>Azure</a:t>
            </a:r>
            <a:r>
              <a:rPr lang="bg-BG" sz="2400" dirty="0">
                <a:effectLst/>
                <a:ea typeface="Times New Roman" panose="02020603050405020304" pitchFamily="18" charset="0"/>
              </a:rPr>
              <a:t> Health </a:t>
            </a:r>
            <a:r>
              <a:rPr lang="bg-BG" sz="2400" dirty="0" err="1">
                <a:effectLst/>
                <a:ea typeface="Times New Roman" panose="02020603050405020304" pitchFamily="18" charset="0"/>
              </a:rPr>
              <a:t>Bot</a:t>
            </a:r>
            <a:r>
              <a:rPr lang="bg-BG" sz="2400" dirty="0">
                <a:effectLst/>
                <a:ea typeface="Times New Roman" panose="02020603050405020304" pitchFamily="18" charset="0"/>
              </a:rPr>
              <a:t> в хосписа води до значителни подобрения в качеството на грижите и удовлетвореността на пациентите. </a:t>
            </a:r>
          </a:p>
          <a:p>
            <a:pPr algn="just"/>
            <a:r>
              <a:rPr lang="bg-BG" sz="2400" dirty="0">
                <a:effectLst/>
                <a:ea typeface="Times New Roman" panose="02020603050405020304" pitchFamily="18" charset="0"/>
              </a:rPr>
              <a:t>Пациентите особено оценяват възможността за постоянен мониторинг на здравословното си състояние, което дава усещане за сигурност и спокойствие. </a:t>
            </a:r>
          </a:p>
          <a:p>
            <a:pPr algn="just"/>
            <a:r>
              <a:rPr lang="bg-BG" sz="2400" dirty="0">
                <a:effectLst/>
                <a:ea typeface="Times New Roman" panose="02020603050405020304" pitchFamily="18" charset="0"/>
              </a:rPr>
              <a:t>Бързата реакция при влошаване на състоянието е също високо оценена, както и достъпът до навременна и точна информация, която улеснява информираните решения от страна на пациентите и техните близки.</a:t>
            </a:r>
            <a:endParaRPr lang="bg-BG" sz="2800" dirty="0">
              <a:ea typeface="Times New Roman" panose="02020603050405020304" pitchFamily="18" charset="0"/>
            </a:endParaRPr>
          </a:p>
          <a:p>
            <a:pPr algn="just"/>
            <a:r>
              <a:rPr lang="bg-BG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Друго предимство е подобрената комуникация с медицинския персонал, благодарение на възможността пациентите да взаимодействат с чат бота и да получават бързи отговори на въпросите си. Това води до по-висока информираност и по-лесна комуникация.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233063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8D74E-AC9B-40A5-A5C1-FA3D9D68D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bg-BG" dirty="0"/>
              <a:t>Резултати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19C0F-38F7-49ED-8257-40E1DCAB2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914400"/>
            <a:ext cx="10389638" cy="57607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2400" dirty="0">
                <a:effectLst/>
                <a:ea typeface="Times New Roman" panose="02020603050405020304" pitchFamily="18" charset="0"/>
              </a:rPr>
              <a:t>Въпреки тези успехи, има области, където системата получава по-слаба оценка: </a:t>
            </a:r>
          </a:p>
          <a:p>
            <a:pPr algn="just"/>
            <a:r>
              <a:rPr lang="bg-BG" sz="2400" dirty="0">
                <a:effectLst/>
                <a:ea typeface="Times New Roman" panose="02020603050405020304" pitchFamily="18" charset="0"/>
              </a:rPr>
              <a:t>Доверието в автоматизираните препоръки, особено сред по-възрастните пациенти, които са по-малко технически подготвени.</a:t>
            </a:r>
          </a:p>
          <a:p>
            <a:pPr algn="just"/>
            <a:r>
              <a:rPr lang="bg-BG" dirty="0"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bg-B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 по-сериозни здравословни проблеми пациентите все още предпочитат директен контакт с медицинския персонал.</a:t>
            </a:r>
          </a:p>
          <a:p>
            <a:pPr algn="just"/>
            <a:r>
              <a:rPr lang="bg-BG" sz="2400" dirty="0">
                <a:effectLst/>
                <a:ea typeface="Times New Roman" panose="02020603050405020304" pitchFamily="18" charset="0"/>
              </a:rPr>
              <a:t>Ролята на Health </a:t>
            </a:r>
            <a:r>
              <a:rPr lang="bg-BG" sz="2400" dirty="0" err="1">
                <a:effectLst/>
                <a:ea typeface="Times New Roman" panose="02020603050405020304" pitchFamily="18" charset="0"/>
              </a:rPr>
              <a:t>Bot</a:t>
            </a:r>
            <a:r>
              <a:rPr lang="bg-BG" sz="2400" dirty="0">
                <a:effectLst/>
                <a:ea typeface="Times New Roman" panose="02020603050405020304" pitchFamily="18" charset="0"/>
              </a:rPr>
              <a:t> се възприема като мощно помощно средство, а не заместител на човешките грижи, което подчертава необходимостта от хибриден модел на работа, комбиниращ технологии и човешки фактор.</a:t>
            </a:r>
            <a:endParaRPr lang="en-US" sz="28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340819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8D74E-AC9B-40A5-A5C1-FA3D9D68D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bg-BG" dirty="0"/>
              <a:t>Резултати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19C0F-38F7-49ED-8257-40E1DCAB2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914400"/>
            <a:ext cx="10243864" cy="576071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bg-BG" sz="28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800" dirty="0">
                <a:effectLst/>
                <a:ea typeface="Times New Roman" panose="02020603050405020304" pitchFamily="18" charset="0"/>
              </a:rPr>
              <a:t>Анкетата сред служителите на хосписа показва общо положително отношение към внедряването на Microsoft </a:t>
            </a:r>
            <a:r>
              <a:rPr lang="bg-BG" sz="2800" dirty="0" err="1">
                <a:effectLst/>
                <a:ea typeface="Times New Roman" panose="02020603050405020304" pitchFamily="18" charset="0"/>
              </a:rPr>
              <a:t>Azure</a:t>
            </a:r>
            <a:r>
              <a:rPr lang="bg-BG" sz="2800" dirty="0">
                <a:effectLst/>
                <a:ea typeface="Times New Roman" panose="02020603050405020304" pitchFamily="18" charset="0"/>
              </a:rPr>
              <a:t> Health </a:t>
            </a:r>
            <a:r>
              <a:rPr lang="bg-BG" sz="2800" dirty="0" err="1">
                <a:effectLst/>
                <a:ea typeface="Times New Roman" panose="02020603050405020304" pitchFamily="18" charset="0"/>
              </a:rPr>
              <a:t>Bot</a:t>
            </a:r>
            <a:r>
              <a:rPr lang="bg-BG" sz="2800" dirty="0">
                <a:effectLst/>
                <a:ea typeface="Times New Roman" panose="02020603050405020304" pitchFamily="18" charset="0"/>
              </a:rPr>
              <a:t> в управлението на грижите за пациентите. </a:t>
            </a:r>
          </a:p>
          <a:p>
            <a:pPr algn="just"/>
            <a:r>
              <a:rPr lang="bg-BG" sz="2800" dirty="0">
                <a:effectLst/>
                <a:ea typeface="Times New Roman" panose="02020603050405020304" pitchFamily="18" charset="0"/>
              </a:rPr>
              <a:t>Основните резерви са свързани с точността на документиране, скоростта на отговорите и степента на интеграция на системата. Това предполага необходимост от допълнителни подобрения, които да повишат доверието в системата.</a:t>
            </a:r>
          </a:p>
          <a:p>
            <a:pPr algn="just"/>
            <a:r>
              <a:rPr lang="bg-BG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Основните ползи включват намаляване на стреса, подобряване на комуникацията и по-добро планиране на смените. </a:t>
            </a:r>
            <a:r>
              <a:rPr lang="bg-BG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Ботът</a:t>
            </a:r>
            <a:r>
              <a:rPr lang="bg-BG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също така е помогнал за съкращаването на времето за административни задачи и подобрил управлението на данни и мониторинга на пациентите.</a:t>
            </a:r>
          </a:p>
          <a:p>
            <a:pPr algn="just"/>
            <a:r>
              <a:rPr lang="bg-BG" sz="2800" dirty="0"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bg-BG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става нуждата от по-нататъшна персонализация на интерфейса и по-добра подкрепа за тези, които срещат трудности. Продължаващото обучение и оптимизация ще допринесат за още по-ефективна работа и по-широкото възприемане на бота в ежедневната практика.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017096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8D74E-AC9B-40A5-A5C1-FA3D9D68D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bg-BG" dirty="0"/>
              <a:t>Резултати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19C0F-38F7-49ED-8257-40E1DCAB2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914400"/>
            <a:ext cx="10389638" cy="57607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След пълната интеграция на Health </a:t>
            </a:r>
            <a:r>
              <a:rPr lang="bg-B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Bot</a:t>
            </a:r>
            <a:r>
              <a:rPr lang="bg-B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резултатите са значително положителни. </a:t>
            </a:r>
          </a:p>
          <a:p>
            <a:pPr algn="just"/>
            <a:r>
              <a:rPr lang="bg-B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Системата оптимизира планирането на смените, което води до 30% намаление на времето за изготвяне на графици и елиминиране на грешките. </a:t>
            </a:r>
          </a:p>
          <a:p>
            <a:pPr algn="just"/>
            <a:r>
              <a:rPr lang="bg-B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Комуникацията с пациентите и техните семейства също се подобрява, като </a:t>
            </a:r>
            <a:r>
              <a:rPr lang="bg-B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ботът</a:t>
            </a:r>
            <a:r>
              <a:rPr lang="bg-B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осигурява лесен достъп до информация и организиране на консултации. </a:t>
            </a:r>
          </a:p>
          <a:p>
            <a:pPr algn="just"/>
            <a:r>
              <a:rPr lang="bg-B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Персоналът отбелязва намаление на рутинните задачи, което им позволява да отделят до 20% повече време за директна грижа за пациентите. </a:t>
            </a:r>
          </a:p>
          <a:p>
            <a:pPr algn="just"/>
            <a:r>
              <a:rPr lang="bg-B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Грешките в лечението и администрацията също намаляват, като се отбелязва 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bg-B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% спад в грешките, свързани с медикаменти и документация.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736537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331</TotalTime>
  <Words>1041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Corbel</vt:lpstr>
      <vt:lpstr>Times New Roman</vt:lpstr>
      <vt:lpstr>Parallax</vt:lpstr>
      <vt:lpstr>НИХ 508/2024 „Усъвършенстване организацията и управлението на дългосрочната грижа за гериатрични пациенти  (на примера на хоспис "Света Анна")“</vt:lpstr>
      <vt:lpstr>Защо „грижи за гериатрични пациенти“?</vt:lpstr>
      <vt:lpstr>Цел и задачи на проекта</vt:lpstr>
      <vt:lpstr>Изследване</vt:lpstr>
      <vt:lpstr>Изследване</vt:lpstr>
      <vt:lpstr>Резултати</vt:lpstr>
      <vt:lpstr>Резултати</vt:lpstr>
      <vt:lpstr>Резултати</vt:lpstr>
      <vt:lpstr>Резултати</vt:lpstr>
      <vt:lpstr>Публикации</vt:lpstr>
      <vt:lpstr>Финансов отчет</vt:lpstr>
      <vt:lpstr>Благодаря за вниманието!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НИХ 508-2024 „Усъвършенстване организацията и управлението на дългосрочната грижа за гериатрични пациенти  (на примера на Хоспис "Света Анна")“</dc:title>
  <dc:creator>Teacher</dc:creator>
  <cp:lastModifiedBy>Teacher</cp:lastModifiedBy>
  <cp:revision>25</cp:revision>
  <dcterms:created xsi:type="dcterms:W3CDTF">2024-12-09T08:07:58Z</dcterms:created>
  <dcterms:modified xsi:type="dcterms:W3CDTF">2024-12-13T09:17:23Z</dcterms:modified>
</cp:coreProperties>
</file>