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309A1-F74A-4358-851E-117B87F21A7A}" type="datetimeFigureOut">
              <a:rPr lang="en-US" smtClean="0"/>
              <a:t>2021-12-22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049F8-0761-4A0E-9B1D-5B1B29FB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6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049F8-0761-4A0E-9B1D-5B1B29FB21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8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кръглен правоъгъл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0" name="Подзаглавие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19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Контейнер за номер на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кръглен правоъгъл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кръглен правоъгъл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с един заоблен ъгъл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Контейнер за заглавие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22.12.2021 г.</a:t>
            </a:fld>
            <a:endParaRPr lang="bg-BG"/>
          </a:p>
        </p:txBody>
      </p:sp>
      <p:sp>
        <p:nvSpPr>
          <p:cNvPr id="18" name="Контейнер за долния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bg-BG" b="1" dirty="0" smtClean="0"/>
              <a:t> МЕЖДИНЕН О</a:t>
            </a:r>
            <a:r>
              <a:rPr lang="en-US" b="1" dirty="0" smtClean="0"/>
              <a:t>TЧ</a:t>
            </a:r>
            <a:r>
              <a:rPr lang="bg-BG" b="1" dirty="0" smtClean="0"/>
              <a:t>Е</a:t>
            </a:r>
            <a:r>
              <a:rPr lang="en-US" b="1" dirty="0" smtClean="0"/>
              <a:t>T 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136904" cy="4248472"/>
          </a:xfrm>
        </p:spPr>
        <p:txBody>
          <a:bodyPr>
            <a:normAutofit lnSpcReduction="10000"/>
          </a:bodyPr>
          <a:lstStyle/>
          <a:p>
            <a:endParaRPr lang="bg-BG" sz="4000" b="1" i="1" dirty="0" smtClean="0"/>
          </a:p>
          <a:p>
            <a:pPr algn="ctr"/>
            <a:r>
              <a:rPr lang="bg-BG" sz="4000" b="1" dirty="0" smtClean="0"/>
              <a:t>на проект по договор </a:t>
            </a:r>
            <a:r>
              <a:rPr lang="en-US" sz="4000" b="1" dirty="0" smtClean="0"/>
              <a:t>НИХ</a:t>
            </a:r>
            <a:r>
              <a:rPr lang="bg-BG" sz="4000" b="1" dirty="0" smtClean="0"/>
              <a:t>-№455/2021г. на тема</a:t>
            </a:r>
            <a:r>
              <a:rPr lang="bg-BG" sz="4000" dirty="0" smtClean="0"/>
              <a:t>:</a:t>
            </a:r>
          </a:p>
          <a:p>
            <a:pPr algn="ctr"/>
            <a:r>
              <a:rPr lang="bg-BG" sz="4000" dirty="0" smtClean="0"/>
              <a:t> „</a:t>
            </a:r>
            <a:r>
              <a:rPr lang="bg-BG" sz="4000" b="1" dirty="0" smtClean="0"/>
              <a:t>ПРЕВЕНЦИЯ НА РИСКОВИ ФАКТОРИ ЗА ОСТЕОПОРОЗА“ - </a:t>
            </a:r>
            <a:r>
              <a:rPr lang="en-US" sz="4000" b="1" dirty="0" smtClean="0"/>
              <a:t>I</a:t>
            </a:r>
            <a:r>
              <a:rPr lang="bg-BG" sz="4000" b="1" dirty="0" smtClean="0"/>
              <a:t> етап</a:t>
            </a:r>
            <a:endParaRPr lang="bg-BG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317552" cy="1368152"/>
          </a:xfrm>
        </p:spPr>
        <p:txBody>
          <a:bodyPr>
            <a:normAutofit/>
          </a:bodyPr>
          <a:lstStyle/>
          <a:p>
            <a:pPr lvl="0"/>
            <a:r>
              <a:rPr lang="bg-BG" dirty="0" smtClean="0"/>
              <a:t>Осигуряване публичност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резултатите</a:t>
            </a:r>
            <a:r>
              <a:rPr lang="bg-BG" dirty="0" smtClean="0"/>
              <a:t>  по проблема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/>
              <a:t>Студентски научни форуми:</a:t>
            </a:r>
          </a:p>
          <a:p>
            <a:pPr>
              <a:buNone/>
            </a:pPr>
            <a:r>
              <a:rPr lang="bg-BG" sz="2000" dirty="0" smtClean="0"/>
              <a:t>Станислава Стоянова  (втори курс), Радка Генчева (трети курс). Изследване за риска от </a:t>
            </a:r>
            <a:r>
              <a:rPr lang="bg-BG" sz="2000" dirty="0" err="1" smtClean="0"/>
              <a:t>остеопороза</a:t>
            </a:r>
            <a:r>
              <a:rPr lang="bg-BG" sz="2000" dirty="0" smtClean="0"/>
              <a:t> при жени. (</a:t>
            </a:r>
            <a:r>
              <a:rPr lang="bg-BG" sz="2000" b="1" dirty="0" smtClean="0"/>
              <a:t>класиран от научното жури на </a:t>
            </a:r>
            <a:r>
              <a:rPr lang="en-US" sz="2000" b="1" dirty="0" smtClean="0"/>
              <a:t>I </a:t>
            </a:r>
            <a:r>
              <a:rPr lang="bg-BG" sz="2000" b="1" dirty="0" smtClean="0"/>
              <a:t>място</a:t>
            </a:r>
            <a:r>
              <a:rPr lang="bg-BG" sz="2000" dirty="0" smtClean="0"/>
              <a:t>) на </a:t>
            </a:r>
            <a:r>
              <a:rPr lang="en-US" sz="2000" i="1" dirty="0" smtClean="0"/>
              <a:t>III </a:t>
            </a:r>
            <a:r>
              <a:rPr lang="bg-BG" sz="2000" i="1" dirty="0" smtClean="0"/>
              <a:t>н</a:t>
            </a:r>
            <a:r>
              <a:rPr lang="ru-RU" sz="2000" i="1" dirty="0" err="1" smtClean="0"/>
              <a:t>аучна</a:t>
            </a:r>
            <a:r>
              <a:rPr lang="bg-BG" sz="2000" i="1" dirty="0" smtClean="0"/>
              <a:t> студентска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сесия</a:t>
            </a:r>
            <a:r>
              <a:rPr lang="ru-RU" sz="2000" i="1" dirty="0" smtClean="0"/>
              <a:t>  на ФОЗЗГ, </a:t>
            </a:r>
            <a:r>
              <a:rPr lang="bg-BG" sz="2000" i="1" dirty="0" smtClean="0"/>
              <a:t>МФ и </a:t>
            </a:r>
            <a:r>
              <a:rPr lang="ru-RU" sz="2000" i="1" dirty="0" err="1" smtClean="0"/>
              <a:t>Медицински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колеж</a:t>
            </a:r>
            <a:r>
              <a:rPr lang="ru-RU" sz="2000" i="1" dirty="0" smtClean="0"/>
              <a:t> при Университет „Проф. д-р </a:t>
            </a:r>
            <a:r>
              <a:rPr lang="ru-RU" sz="2000" i="1" dirty="0" err="1" smtClean="0"/>
              <a:t>Асен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Златаров</a:t>
            </a:r>
            <a:r>
              <a:rPr lang="ru-RU" sz="2000" i="1" dirty="0" smtClean="0"/>
              <a:t>“-</a:t>
            </a:r>
            <a:r>
              <a:rPr lang="bg-BG" sz="2000" i="1" dirty="0" smtClean="0"/>
              <a:t> Бургас.</a:t>
            </a:r>
            <a:r>
              <a:rPr lang="ru-RU" sz="2000" i="1" dirty="0" smtClean="0"/>
              <a:t>- май 20</a:t>
            </a:r>
            <a:r>
              <a:rPr lang="bg-BG" sz="2000" i="1" dirty="0" smtClean="0"/>
              <a:t>21г</a:t>
            </a:r>
            <a:r>
              <a:rPr lang="bg-BG" sz="2000" dirty="0" smtClean="0"/>
              <a:t>.</a:t>
            </a:r>
          </a:p>
          <a:p>
            <a:pPr>
              <a:buNone/>
            </a:pPr>
            <a:endParaRPr lang="bg-BG" sz="2000" dirty="0" smtClean="0"/>
          </a:p>
          <a:p>
            <a:pPr>
              <a:buNone/>
            </a:pPr>
            <a:r>
              <a:rPr lang="en-US" sz="2000" dirty="0" err="1" smtClean="0"/>
              <a:t>Онлайн</a:t>
            </a:r>
            <a:r>
              <a:rPr lang="en-US" sz="2000" dirty="0" smtClean="0"/>
              <a:t>-</a:t>
            </a:r>
            <a:r>
              <a:rPr lang="bg-BG" sz="2000" dirty="0" smtClean="0"/>
              <a:t>участие с доклад като съавтор на Веселина Райчева (втори курс)</a:t>
            </a:r>
            <a:r>
              <a:rPr lang="bg-BG" sz="2000" b="1" dirty="0" smtClean="0"/>
              <a:t> </a:t>
            </a:r>
            <a:r>
              <a:rPr lang="en-US" sz="2000" dirty="0" smtClean="0"/>
              <a:t>The nutrition as a factor in maintaining quality of life for elderly with functional addictions and chronic diseases</a:t>
            </a:r>
            <a:r>
              <a:rPr lang="bg-BG" sz="2000" dirty="0" smtClean="0"/>
              <a:t>, </a:t>
            </a:r>
            <a:r>
              <a:rPr lang="bg-BG" sz="2000" i="1" dirty="0" smtClean="0"/>
              <a:t>Международна конференция </a:t>
            </a:r>
            <a:r>
              <a:rPr lang="en-US" sz="2000" i="1" dirty="0" smtClean="0"/>
              <a:t>в </a:t>
            </a:r>
            <a:r>
              <a:rPr lang="en-US" sz="2000" dirty="0" err="1" smtClean="0"/>
              <a:t>Ignacy</a:t>
            </a:r>
            <a:r>
              <a:rPr lang="en-US" sz="2000" dirty="0" smtClean="0"/>
              <a:t> </a:t>
            </a:r>
            <a:r>
              <a:rPr lang="en-US" sz="2000" dirty="0" err="1" smtClean="0"/>
              <a:t>Mościcki</a:t>
            </a:r>
            <a:r>
              <a:rPr lang="en-US" sz="2000" dirty="0" smtClean="0"/>
              <a:t> University of Applied Sciences in </a:t>
            </a:r>
            <a:r>
              <a:rPr lang="en-US" sz="2000" dirty="0" err="1" smtClean="0"/>
              <a:t>Ciechanów</a:t>
            </a:r>
            <a:r>
              <a:rPr lang="en-US" sz="2000" dirty="0" smtClean="0"/>
              <a:t>, Poland</a:t>
            </a:r>
            <a:r>
              <a:rPr lang="en-US" sz="2000" i="1" dirty="0" smtClean="0"/>
              <a:t> „</a:t>
            </a:r>
            <a:r>
              <a:rPr lang="en-US" sz="2000" i="1" dirty="0" err="1" smtClean="0"/>
              <a:t>Храненето</a:t>
            </a:r>
            <a:r>
              <a:rPr lang="en-US" sz="2000" i="1" dirty="0" smtClean="0"/>
              <a:t>- </a:t>
            </a:r>
            <a:r>
              <a:rPr lang="en-US" sz="2000" i="1" dirty="0" err="1" smtClean="0"/>
              <a:t>инвестиция</a:t>
            </a:r>
            <a:r>
              <a:rPr lang="en-US" sz="2000" i="1" dirty="0" smtClean="0"/>
              <a:t> в </a:t>
            </a:r>
            <a:r>
              <a:rPr lang="en-US" sz="2000" i="1" dirty="0" err="1" smtClean="0"/>
              <a:t>здравето</a:t>
            </a:r>
            <a:r>
              <a:rPr lang="en-US" sz="2000" i="1" dirty="0" smtClean="0"/>
              <a:t>”</a:t>
            </a:r>
            <a:r>
              <a:rPr lang="en-US" sz="2000" dirty="0" smtClean="0"/>
              <a:t>.</a:t>
            </a:r>
            <a:r>
              <a:rPr lang="en-US" sz="2000" i="1" dirty="0" smtClean="0"/>
              <a:t> </a:t>
            </a:r>
            <a:r>
              <a:rPr lang="bg-BG" sz="2000" i="1" dirty="0" smtClean="0"/>
              <a:t>организирана от Международния съюз на специалистите по здравни грижи</a:t>
            </a:r>
            <a:r>
              <a:rPr lang="en-US" sz="2000" i="1" dirty="0" smtClean="0"/>
              <a:t>- </a:t>
            </a:r>
            <a:r>
              <a:rPr lang="bg-BG" sz="2000" i="1" dirty="0" smtClean="0"/>
              <a:t>22.10.2021.</a:t>
            </a:r>
            <a:endParaRPr lang="bg-BG" sz="2000" dirty="0" smtClean="0"/>
          </a:p>
          <a:p>
            <a:pPr>
              <a:buNone/>
            </a:pPr>
            <a:endParaRPr lang="bg-BG" sz="2000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296144"/>
          </a:xfrm>
        </p:spPr>
        <p:txBody>
          <a:bodyPr>
            <a:normAutofit/>
          </a:bodyPr>
          <a:lstStyle/>
          <a:p>
            <a:r>
              <a:rPr lang="bg-BG" dirty="0" smtClean="0"/>
              <a:t>Осигуряване публичност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резултатите</a:t>
            </a:r>
            <a:r>
              <a:rPr lang="bg-BG" dirty="0" smtClean="0"/>
              <a:t>  по проблема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err="1" smtClean="0"/>
              <a:t>Участие</a:t>
            </a:r>
            <a:r>
              <a:rPr lang="en-US" sz="8000" b="1" dirty="0" smtClean="0"/>
              <a:t> </a:t>
            </a:r>
            <a:r>
              <a:rPr lang="bg-BG" sz="8000" b="1" dirty="0" smtClean="0"/>
              <a:t>на преподаватели от екипа </a:t>
            </a:r>
            <a:r>
              <a:rPr lang="en-US" sz="8000" b="1" dirty="0" smtClean="0"/>
              <a:t>в </a:t>
            </a:r>
            <a:r>
              <a:rPr lang="bg-BG" sz="8000" b="1" dirty="0" smtClean="0"/>
              <a:t>научни </a:t>
            </a:r>
            <a:r>
              <a:rPr lang="en-US" sz="8000" b="1" dirty="0" err="1" smtClean="0"/>
              <a:t>форуми</a:t>
            </a:r>
            <a:r>
              <a:rPr lang="en-US" sz="8000" b="1" dirty="0" smtClean="0"/>
              <a:t> </a:t>
            </a:r>
            <a:endParaRPr lang="bg-BG" sz="8000" b="1" dirty="0" smtClean="0"/>
          </a:p>
          <a:p>
            <a:r>
              <a:rPr lang="bg-BG" sz="6400" dirty="0" smtClean="0"/>
              <a:t>К. Попова, </a:t>
            </a:r>
            <a:r>
              <a:rPr lang="bg-BG" sz="6400" dirty="0" err="1" smtClean="0"/>
              <a:t>Кр</a:t>
            </a:r>
            <a:r>
              <a:rPr lang="bg-BG" sz="6400" dirty="0" smtClean="0"/>
              <a:t>. Тодорова, Превенция на </a:t>
            </a:r>
            <a:r>
              <a:rPr lang="bg-BG" sz="6400" dirty="0" err="1" smtClean="0"/>
              <a:t>остеопороза-</a:t>
            </a:r>
            <a:r>
              <a:rPr lang="bg-BG" sz="6400" dirty="0" smtClean="0"/>
              <a:t> отговорности на здравния екип в доболничната помощ. </a:t>
            </a:r>
            <a:r>
              <a:rPr lang="en-US" sz="6400" i="1" dirty="0" smtClean="0"/>
              <a:t>34th International scientific conference –   KNOWLEDGE IN PRACTICE, Institute of Knowledge Management</a:t>
            </a:r>
            <a:r>
              <a:rPr lang="bg-BG" sz="6400" i="1" dirty="0" smtClean="0"/>
              <a:t>- </a:t>
            </a:r>
            <a:r>
              <a:rPr lang="en-US" sz="6400" i="1" dirty="0" smtClean="0"/>
              <a:t>Skopje</a:t>
            </a:r>
            <a:r>
              <a:rPr lang="bg-BG" sz="6400" i="1" dirty="0" smtClean="0"/>
              <a:t>,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Bansko</a:t>
            </a:r>
            <a:r>
              <a:rPr lang="en-US" sz="6400" i="1" dirty="0" smtClean="0"/>
              <a:t>, Bulgaria</a:t>
            </a:r>
            <a:r>
              <a:rPr lang="en-US" sz="6400" dirty="0" smtClean="0"/>
              <a:t>, 16-19 December, 2021</a:t>
            </a:r>
            <a:endParaRPr lang="bg-BG" sz="6400" dirty="0" smtClean="0"/>
          </a:p>
          <a:p>
            <a:endParaRPr lang="bg-BG" sz="6400" dirty="0" smtClean="0"/>
          </a:p>
          <a:p>
            <a:r>
              <a:rPr lang="bg-BG" sz="6400" dirty="0" smtClean="0"/>
              <a:t>П. Стефанова, Г. Терзиева, Аспекти на поведенческите избори за профилактика на </a:t>
            </a:r>
            <a:r>
              <a:rPr lang="bg-BG" sz="6400" dirty="0" err="1" smtClean="0"/>
              <a:t>остеопороза</a:t>
            </a:r>
            <a:r>
              <a:rPr lang="bg-BG" sz="6400" dirty="0" smtClean="0"/>
              <a:t>. </a:t>
            </a:r>
            <a:r>
              <a:rPr lang="en-US" sz="6400" i="1" dirty="0" smtClean="0"/>
              <a:t>34th International scientific conference –   KNOWLEDGE IN PRACTICE, Institute of Knowledge Management- Skopje</a:t>
            </a:r>
            <a:r>
              <a:rPr lang="bg-BG" sz="6400" i="1" dirty="0" smtClean="0"/>
              <a:t>,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Bansko</a:t>
            </a:r>
            <a:r>
              <a:rPr lang="en-US" sz="6400" i="1" dirty="0" smtClean="0"/>
              <a:t>, Bulgaria</a:t>
            </a:r>
            <a:r>
              <a:rPr lang="en-US" sz="6400" dirty="0" smtClean="0"/>
              <a:t>, 16-19 December, 2021</a:t>
            </a:r>
            <a:endParaRPr lang="bg-BG" sz="6400" dirty="0" smtClean="0"/>
          </a:p>
          <a:p>
            <a:endParaRPr lang="bg-BG" sz="6400" dirty="0" smtClean="0"/>
          </a:p>
          <a:p>
            <a:r>
              <a:rPr lang="en-US" sz="6400" dirty="0" smtClean="0"/>
              <a:t>П</a:t>
            </a:r>
            <a:r>
              <a:rPr lang="bg-BG" sz="6400" dirty="0" smtClean="0"/>
              <a:t>.</a:t>
            </a:r>
            <a:r>
              <a:rPr lang="en-US" sz="6400" dirty="0" smtClean="0"/>
              <a:t> </a:t>
            </a:r>
            <a:r>
              <a:rPr lang="en-US" sz="6400" dirty="0" err="1" smtClean="0"/>
              <a:t>Стефанова</a:t>
            </a:r>
            <a:r>
              <a:rPr lang="en-US" sz="6400" dirty="0" smtClean="0"/>
              <a:t>, Г</a:t>
            </a:r>
            <a:r>
              <a:rPr lang="bg-BG" sz="6400" dirty="0" smtClean="0"/>
              <a:t>.</a:t>
            </a:r>
            <a:r>
              <a:rPr lang="en-US" sz="6400" dirty="0" smtClean="0"/>
              <a:t> </a:t>
            </a:r>
            <a:r>
              <a:rPr lang="en-US" sz="6400" dirty="0" err="1" smtClean="0"/>
              <a:t>Терзиева</a:t>
            </a:r>
            <a:r>
              <a:rPr lang="en-US" sz="6400" dirty="0" smtClean="0"/>
              <a:t>, В</a:t>
            </a:r>
            <a:r>
              <a:rPr lang="bg-BG" sz="6400" dirty="0" smtClean="0"/>
              <a:t>.</a:t>
            </a:r>
            <a:r>
              <a:rPr lang="en-US" sz="6400" dirty="0" smtClean="0"/>
              <a:t> </a:t>
            </a:r>
            <a:r>
              <a:rPr lang="en-US" sz="6400" dirty="0" err="1" smtClean="0"/>
              <a:t>Райчева</a:t>
            </a:r>
            <a:r>
              <a:rPr lang="bg-BG" sz="6400" dirty="0" smtClean="0"/>
              <a:t>, </a:t>
            </a:r>
            <a:r>
              <a:rPr lang="en-US" sz="6400" dirty="0" smtClean="0"/>
              <a:t>The nutrition as a factor in maintaining quality of life for elderly with functional addictions and chronic diseases</a:t>
            </a:r>
            <a:r>
              <a:rPr lang="bg-BG" sz="6400" dirty="0" smtClean="0"/>
              <a:t>, </a:t>
            </a:r>
            <a:r>
              <a:rPr lang="bg-BG" sz="6400" i="1" dirty="0" smtClean="0"/>
              <a:t>Международна конференция </a:t>
            </a:r>
            <a:r>
              <a:rPr lang="en-US" sz="6400" i="1" dirty="0" err="1" smtClean="0"/>
              <a:t>Ignacy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Mościcki</a:t>
            </a:r>
            <a:r>
              <a:rPr lang="en-US" sz="6400" i="1" dirty="0" smtClean="0"/>
              <a:t> University of Applied Sciences in </a:t>
            </a:r>
            <a:r>
              <a:rPr lang="en-US" sz="6400" i="1" dirty="0" err="1" smtClean="0"/>
              <a:t>Ciechanów</a:t>
            </a:r>
            <a:r>
              <a:rPr lang="en-US" sz="6400" i="1" dirty="0" smtClean="0"/>
              <a:t>, Poland „</a:t>
            </a:r>
            <a:r>
              <a:rPr lang="en-US" sz="6400" i="1" dirty="0" err="1" smtClean="0"/>
              <a:t>Храненето</a:t>
            </a:r>
            <a:r>
              <a:rPr lang="en-US" sz="6400" i="1" dirty="0" smtClean="0"/>
              <a:t>- </a:t>
            </a:r>
            <a:r>
              <a:rPr lang="en-US" sz="6400" i="1" dirty="0" err="1" smtClean="0"/>
              <a:t>инвестиция</a:t>
            </a:r>
            <a:r>
              <a:rPr lang="en-US" sz="6400" i="1" dirty="0" smtClean="0"/>
              <a:t> в </a:t>
            </a:r>
            <a:r>
              <a:rPr lang="en-US" sz="6400" i="1" dirty="0" err="1" smtClean="0"/>
              <a:t>здравето</a:t>
            </a:r>
            <a:r>
              <a:rPr lang="en-US" sz="6400" i="1" dirty="0" smtClean="0"/>
              <a:t>”</a:t>
            </a:r>
            <a:r>
              <a:rPr lang="bg-BG" sz="6400" i="1" dirty="0" smtClean="0"/>
              <a:t> организирана от Международния съюз на специалистите по здравни грижи</a:t>
            </a:r>
            <a:r>
              <a:rPr lang="en-US" sz="6400" i="1" dirty="0" smtClean="0"/>
              <a:t>- </a:t>
            </a:r>
            <a:r>
              <a:rPr lang="bg-BG" sz="6400" dirty="0" smtClean="0"/>
              <a:t>22.10.2021</a:t>
            </a:r>
          </a:p>
          <a:p>
            <a:endParaRPr lang="bg-BG" sz="6400" dirty="0" smtClean="0"/>
          </a:p>
          <a:p>
            <a:r>
              <a:rPr lang="bg-BG" sz="6400" dirty="0" smtClean="0"/>
              <a:t>К. Попова, Ст. Стоянова, Р. Генчева, Риск от </a:t>
            </a:r>
            <a:r>
              <a:rPr lang="bg-BG" sz="6400" dirty="0" err="1" smtClean="0"/>
              <a:t>остеопороза</a:t>
            </a:r>
            <a:r>
              <a:rPr lang="bg-BG" sz="6400" dirty="0" smtClean="0"/>
              <a:t> сред жени</a:t>
            </a:r>
            <a:r>
              <a:rPr lang="bg-BG" sz="6400" b="1" dirty="0" smtClean="0"/>
              <a:t>, </a:t>
            </a:r>
            <a:r>
              <a:rPr lang="bg-BG" sz="6400" i="1" dirty="0" smtClean="0"/>
              <a:t>Международна научна конференция „Образование, наука, икономика и технология“, Университет Проф. д-р Асен </a:t>
            </a:r>
            <a:r>
              <a:rPr lang="bg-BG" sz="6400" i="1" dirty="0" err="1" smtClean="0"/>
              <a:t>Златаров-</a:t>
            </a:r>
            <a:r>
              <a:rPr lang="bg-BG" sz="6400" i="1" dirty="0" smtClean="0"/>
              <a:t> Бургас, </a:t>
            </a:r>
            <a:r>
              <a:rPr lang="bg-BG" sz="6400" dirty="0" smtClean="0"/>
              <a:t>24-25. 06. 2021г.</a:t>
            </a:r>
            <a:r>
              <a:rPr lang="bg-BG" sz="6400" i="1" dirty="0" smtClean="0"/>
              <a:t> </a:t>
            </a:r>
            <a:endParaRPr lang="bg-BG" sz="6400" dirty="0" smtClean="0"/>
          </a:p>
          <a:p>
            <a:r>
              <a:rPr lang="bg-BG" sz="6400" i="1" dirty="0" smtClean="0"/>
              <a:t> </a:t>
            </a:r>
            <a:endParaRPr lang="bg-BG" sz="6400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864096"/>
          </a:xfrm>
        </p:spPr>
        <p:txBody>
          <a:bodyPr>
            <a:normAutofit/>
          </a:bodyPr>
          <a:lstStyle/>
          <a:p>
            <a:r>
              <a:rPr lang="en-US" dirty="0" err="1" smtClean="0"/>
              <a:t>Публикации</a:t>
            </a:r>
            <a:r>
              <a:rPr lang="bg-BG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темата</a:t>
            </a:r>
            <a:r>
              <a:rPr lang="en-US" dirty="0" smtClean="0"/>
              <a:t>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dirty="0" smtClean="0"/>
              <a:t> Попова К., </a:t>
            </a:r>
            <a:r>
              <a:rPr lang="bg-BG" dirty="0" err="1" smtClean="0"/>
              <a:t>Кр</a:t>
            </a:r>
            <a:r>
              <a:rPr lang="bg-BG" dirty="0" smtClean="0"/>
              <a:t>. Тодорова </a:t>
            </a:r>
            <a:r>
              <a:rPr lang="bg-BG" b="1" dirty="0" smtClean="0"/>
              <a:t>(2021)</a:t>
            </a:r>
            <a:r>
              <a:rPr lang="bg-BG" dirty="0" smtClean="0"/>
              <a:t>, Превенция на </a:t>
            </a:r>
            <a:r>
              <a:rPr lang="bg-BG" dirty="0" err="1" smtClean="0"/>
              <a:t>остеопороза-</a:t>
            </a:r>
            <a:r>
              <a:rPr lang="bg-BG" dirty="0" smtClean="0"/>
              <a:t> отговорности на здравния екип в доболничната помощ. В: </a:t>
            </a:r>
            <a:r>
              <a:rPr lang="bg-BG" i="1" dirty="0" smtClean="0"/>
              <a:t>International </a:t>
            </a:r>
            <a:r>
              <a:rPr lang="bg-BG" i="1" dirty="0" err="1" smtClean="0"/>
              <a:t>Journal</a:t>
            </a:r>
            <a:r>
              <a:rPr lang="bg-BG" i="1" dirty="0" smtClean="0"/>
              <a:t> </a:t>
            </a:r>
            <a:r>
              <a:rPr lang="en-US" i="1" dirty="0" err="1" smtClean="0"/>
              <a:t>Kn</a:t>
            </a:r>
            <a:r>
              <a:rPr lang="bg-BG" i="1" dirty="0" err="1" smtClean="0"/>
              <a:t>owledge</a:t>
            </a:r>
            <a:r>
              <a:rPr lang="bg-BG" i="1" dirty="0" smtClean="0"/>
              <a:t>, </a:t>
            </a:r>
            <a:r>
              <a:rPr lang="bg-BG" i="1" dirty="0" err="1" smtClean="0"/>
              <a:t>vo</a:t>
            </a:r>
            <a:r>
              <a:rPr lang="en-US" i="1" dirty="0" smtClean="0"/>
              <a:t>l</a:t>
            </a:r>
            <a:r>
              <a:rPr lang="bg-BG" i="1" dirty="0" smtClean="0"/>
              <a:t>. 49,</a:t>
            </a:r>
            <a:r>
              <a:rPr lang="en-US" dirty="0" smtClean="0"/>
              <a:t> Skopje, 20</a:t>
            </a:r>
            <a:r>
              <a:rPr lang="bg-BG" dirty="0" smtClean="0"/>
              <a:t>21</a:t>
            </a:r>
            <a:r>
              <a:rPr lang="en-US" dirty="0" smtClean="0"/>
              <a:t>, ISSN  </a:t>
            </a:r>
            <a:r>
              <a:rPr lang="bg-BG" dirty="0" smtClean="0"/>
              <a:t>1857-923X (под печат)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Стефанова П., Г. Терзиева </a:t>
            </a:r>
            <a:r>
              <a:rPr lang="bg-BG" b="1" dirty="0" smtClean="0"/>
              <a:t>(2021)</a:t>
            </a:r>
            <a:r>
              <a:rPr lang="bg-BG" dirty="0" smtClean="0"/>
              <a:t>, Аспекти на поведенческите избори за профилактика на </a:t>
            </a:r>
            <a:r>
              <a:rPr lang="bg-BG" dirty="0" err="1" smtClean="0"/>
              <a:t>остеопороза</a:t>
            </a:r>
            <a:r>
              <a:rPr lang="bg-BG" dirty="0" smtClean="0"/>
              <a:t>. В: </a:t>
            </a:r>
            <a:r>
              <a:rPr lang="bg-BG" i="1" dirty="0" smtClean="0"/>
              <a:t>International </a:t>
            </a:r>
            <a:r>
              <a:rPr lang="bg-BG" i="1" dirty="0" err="1" smtClean="0"/>
              <a:t>Journal</a:t>
            </a:r>
            <a:r>
              <a:rPr lang="bg-BG" i="1" dirty="0" smtClean="0"/>
              <a:t> </a:t>
            </a:r>
            <a:r>
              <a:rPr lang="en-US" i="1" dirty="0" err="1" smtClean="0"/>
              <a:t>Kn</a:t>
            </a:r>
            <a:r>
              <a:rPr lang="bg-BG" i="1" dirty="0" err="1" smtClean="0"/>
              <a:t>owledge</a:t>
            </a:r>
            <a:r>
              <a:rPr lang="bg-BG" i="1" dirty="0" smtClean="0"/>
              <a:t>, </a:t>
            </a:r>
            <a:r>
              <a:rPr lang="bg-BG" i="1" dirty="0" err="1" smtClean="0"/>
              <a:t>vo</a:t>
            </a:r>
            <a:r>
              <a:rPr lang="en-US" i="1" dirty="0" smtClean="0"/>
              <a:t>l</a:t>
            </a:r>
            <a:r>
              <a:rPr lang="bg-BG" i="1" dirty="0" smtClean="0"/>
              <a:t>. 49,</a:t>
            </a:r>
            <a:r>
              <a:rPr lang="en-US" dirty="0" smtClean="0"/>
              <a:t> Skopje, 20</a:t>
            </a:r>
            <a:r>
              <a:rPr lang="bg-BG" dirty="0" smtClean="0"/>
              <a:t>2</a:t>
            </a:r>
            <a:r>
              <a:rPr lang="en-US" dirty="0" smtClean="0"/>
              <a:t>1, ISSN  </a:t>
            </a:r>
            <a:r>
              <a:rPr lang="bg-BG" dirty="0" smtClean="0"/>
              <a:t>1857-923X (под печат)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Попова К., Ст. Стоянова, Р. Генчева </a:t>
            </a:r>
            <a:r>
              <a:rPr lang="bg-BG" b="1" dirty="0" smtClean="0"/>
              <a:t>(2021)</a:t>
            </a:r>
            <a:r>
              <a:rPr lang="bg-BG" dirty="0" smtClean="0"/>
              <a:t>, Риск от </a:t>
            </a:r>
            <a:r>
              <a:rPr lang="bg-BG" dirty="0" err="1" smtClean="0"/>
              <a:t>остеопороза</a:t>
            </a:r>
            <a:r>
              <a:rPr lang="bg-BG" dirty="0" smtClean="0"/>
              <a:t> сред жени</a:t>
            </a:r>
            <a:r>
              <a:rPr lang="bg-BG" b="1" dirty="0" smtClean="0"/>
              <a:t>, </a:t>
            </a:r>
            <a:r>
              <a:rPr lang="bg-BG" dirty="0" smtClean="0"/>
              <a:t>В: </a:t>
            </a:r>
            <a:r>
              <a:rPr lang="bg-BG" i="1" dirty="0" smtClean="0"/>
              <a:t>Академично списание „Управление и образование“, том XVII, </a:t>
            </a:r>
            <a:r>
              <a:rPr lang="bg-BG" i="1" dirty="0" err="1" smtClean="0"/>
              <a:t>кн</a:t>
            </a:r>
            <a:r>
              <a:rPr lang="bg-BG" i="1" dirty="0" smtClean="0"/>
              <a:t>. 5 Здравни грижи, с</a:t>
            </a:r>
            <a:r>
              <a:rPr lang="en-US" i="1" dirty="0" smtClean="0"/>
              <a:t>. 92-96,</a:t>
            </a:r>
            <a:r>
              <a:rPr lang="bg-BG" i="1" dirty="0" smtClean="0"/>
              <a:t> Бургас.</a:t>
            </a:r>
            <a:r>
              <a:rPr lang="bg-BG" dirty="0" smtClean="0"/>
              <a:t> </a:t>
            </a:r>
            <a:r>
              <a:rPr lang="en-US" dirty="0" smtClean="0"/>
              <a:t>ISSN 13126121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Autofit/>
          </a:bodyPr>
          <a:lstStyle/>
          <a:p>
            <a:r>
              <a:rPr lang="bg-BG" sz="5400" dirty="0" smtClean="0"/>
              <a:t>Финансов резултат</a:t>
            </a:r>
            <a:endParaRPr lang="bg-BG" sz="5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/>
          <a:lstStyle/>
          <a:p>
            <a:pPr lvl="0"/>
            <a:r>
              <a:rPr lang="bg-BG" dirty="0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такси</a:t>
            </a:r>
            <a:r>
              <a:rPr lang="en-US" dirty="0" smtClean="0"/>
              <a:t> </a:t>
            </a:r>
            <a:r>
              <a:rPr lang="en-US" dirty="0" err="1" smtClean="0"/>
              <a:t>участие</a:t>
            </a:r>
            <a:r>
              <a:rPr lang="en-US" dirty="0" smtClean="0"/>
              <a:t> в </a:t>
            </a:r>
            <a:r>
              <a:rPr lang="en-US" dirty="0" err="1" smtClean="0"/>
              <a:t>конференция</a:t>
            </a:r>
            <a:r>
              <a:rPr lang="bg-BG" dirty="0" smtClean="0"/>
              <a:t> и публикации-</a:t>
            </a:r>
            <a:r>
              <a:rPr lang="en-US" dirty="0" smtClean="0"/>
              <a:t> 336,40 </a:t>
            </a:r>
            <a:r>
              <a:rPr lang="bg-BG" dirty="0" smtClean="0"/>
              <a:t>лв.</a:t>
            </a:r>
          </a:p>
          <a:p>
            <a:pPr lvl="0"/>
            <a:r>
              <a:rPr lang="en-US" dirty="0" err="1" smtClean="0"/>
              <a:t>Комплект</a:t>
            </a:r>
            <a:r>
              <a:rPr lang="en-US" dirty="0" smtClean="0"/>
              <a:t> </a:t>
            </a:r>
            <a:r>
              <a:rPr lang="en-US" dirty="0" err="1" smtClean="0"/>
              <a:t>тонер</a:t>
            </a:r>
            <a:r>
              <a:rPr lang="en-US" dirty="0" smtClean="0"/>
              <a:t> </a:t>
            </a:r>
            <a:r>
              <a:rPr lang="en-US" dirty="0" err="1" smtClean="0"/>
              <a:t>касети</a:t>
            </a:r>
            <a:r>
              <a:rPr lang="bg-BG" dirty="0" smtClean="0"/>
              <a:t>- цветни, черен- 398,48 лв.</a:t>
            </a:r>
          </a:p>
          <a:p>
            <a:pPr lvl="0"/>
            <a:r>
              <a:rPr lang="bg-BG" dirty="0" smtClean="0"/>
              <a:t>Комбинирана м</a:t>
            </a:r>
            <a:r>
              <a:rPr lang="en-US" dirty="0" err="1" smtClean="0"/>
              <a:t>асажна</a:t>
            </a:r>
            <a:r>
              <a:rPr lang="en-US" dirty="0" smtClean="0"/>
              <a:t> </a:t>
            </a:r>
            <a:r>
              <a:rPr lang="en-US" dirty="0" err="1" smtClean="0"/>
              <a:t>постелка</a:t>
            </a:r>
            <a:r>
              <a:rPr lang="en-US" dirty="0" smtClean="0"/>
              <a:t> CASADA “QUATTROMED 3“ </a:t>
            </a:r>
            <a:r>
              <a:rPr lang="bg-BG" dirty="0" smtClean="0"/>
              <a:t>-519,20 лв.</a:t>
            </a:r>
          </a:p>
          <a:p>
            <a:r>
              <a:rPr lang="bg-BG" dirty="0" smtClean="0"/>
              <a:t>Комбинирана м</a:t>
            </a:r>
            <a:r>
              <a:rPr lang="en-US" dirty="0" err="1" smtClean="0"/>
              <a:t>асажна</a:t>
            </a:r>
            <a:r>
              <a:rPr lang="en-US" dirty="0" smtClean="0"/>
              <a:t> </a:t>
            </a:r>
            <a:r>
              <a:rPr lang="en-US" dirty="0" err="1" smtClean="0"/>
              <a:t>възглавница</a:t>
            </a:r>
            <a:r>
              <a:rPr lang="en-US" dirty="0" smtClean="0"/>
              <a:t> „</a:t>
            </a:r>
            <a:r>
              <a:rPr lang="en-US" dirty="0" err="1" smtClean="0"/>
              <a:t>Miniwell</a:t>
            </a:r>
            <a:r>
              <a:rPr lang="en-US" dirty="0" smtClean="0"/>
              <a:t> Twist 2“</a:t>
            </a:r>
            <a:r>
              <a:rPr lang="bg-BG" dirty="0" smtClean="0"/>
              <a:t>-255,20 </a:t>
            </a:r>
            <a:r>
              <a:rPr lang="bg-BG" dirty="0" err="1" smtClean="0"/>
              <a:t>лв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183880" cy="4752528"/>
          </a:xfrm>
        </p:spPr>
        <p:txBody>
          <a:bodyPr>
            <a:normAutofit/>
          </a:bodyPr>
          <a:lstStyle/>
          <a:p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g-BG" dirty="0" smtClean="0"/>
              <a:t>Проектът продължава с планираните дейности през следващата година:</a:t>
            </a:r>
            <a:endParaRPr lang="bg-BG" sz="3100" dirty="0" smtClean="0"/>
          </a:p>
          <a:p>
            <a:pPr>
              <a:buFont typeface="Wingdings" pitchFamily="2" charset="2"/>
              <a:buChar char="Ø"/>
            </a:pPr>
            <a:r>
              <a:rPr lang="bg-BG" sz="3100" dirty="0" smtClean="0"/>
              <a:t>профилактика и превенция на остеопорозата;</a:t>
            </a:r>
          </a:p>
          <a:p>
            <a:pPr>
              <a:buFont typeface="Wingdings" pitchFamily="2" charset="2"/>
              <a:buChar char="Ø"/>
            </a:pPr>
            <a:endParaRPr lang="bg-BG" sz="3100" dirty="0" smtClean="0"/>
          </a:p>
          <a:p>
            <a:pPr>
              <a:buFont typeface="Wingdings" pitchFamily="2" charset="2"/>
              <a:buChar char="Ø"/>
            </a:pPr>
            <a:r>
              <a:rPr lang="bg-BG" sz="3100" dirty="0" smtClean="0"/>
              <a:t>повишаване информираността в застрашените групи; </a:t>
            </a:r>
          </a:p>
          <a:p>
            <a:pPr marL="0" indent="0">
              <a:buNone/>
            </a:pPr>
            <a:endParaRPr lang="bg-BG" sz="3100" dirty="0" smtClean="0"/>
          </a:p>
          <a:p>
            <a:pPr>
              <a:buFont typeface="Wingdings" pitchFamily="2" charset="2"/>
              <a:buChar char="Ø"/>
            </a:pPr>
            <a:r>
              <a:rPr lang="bg-BG" sz="3100" dirty="0" smtClean="0"/>
              <a:t>повишаване компетенциите на студентите от специалност “Медицинска сестра” и “Акушерка” по проблемите с остеопорозата.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endParaRPr lang="bg-BG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endParaRPr lang="bg-BG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bg-BG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Благодарим </a:t>
            </a:r>
            <a:r>
              <a:rPr lang="bg-BG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за предоставената възможност от Университет </a:t>
            </a:r>
            <a:br>
              <a:rPr lang="bg-BG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bg-BG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“Проф. д-р Асен Златаров” да работим по този социално-значим </a:t>
            </a:r>
            <a:r>
              <a:rPr lang="bg-BG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проблем!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6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72008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bg-BG" dirty="0" smtClean="0"/>
              <a:t>Изследователски екип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Autofit/>
          </a:bodyPr>
          <a:lstStyle/>
          <a:p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Гл. 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ас. д-р Катя Ефтимова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Попова- ръководител на проекта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Доц. д-р Галина Янкова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Терзиева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bg-BG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преп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Петя Стефанова </a:t>
            </a:r>
            <a:r>
              <a:rPr lang="bg-BG" sz="17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Стефанова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 докторант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Ас. Кръстина Миткова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Тодорова </a:t>
            </a:r>
          </a:p>
          <a:p>
            <a:pPr marL="0" marR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Студенти: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специалности- Медицинска сестра, Акушерка, Лекарски асистент, Медицина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Елионора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Георгиева 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Райкова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Таня Георгиева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Колева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</a:rPr>
              <a:t> 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Станислава Иванчева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Стоянова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Мариана 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Димитрова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Желязкова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Айше 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Мусова </a:t>
            </a:r>
            <a:r>
              <a:rPr lang="bg-BG" sz="17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Назифова</a:t>
            </a:r>
            <a:endParaRPr lang="bg-BG" sz="1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Силвия Янкова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Харалампиева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Мехмед Хасан </a:t>
            </a:r>
            <a:r>
              <a:rPr lang="bg-BG" sz="1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Мехмед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Ясен </a:t>
            </a:r>
            <a:r>
              <a:rPr lang="bg-BG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Касъмов</a:t>
            </a:r>
            <a:r>
              <a:rPr lang="bg-BG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Алиев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08430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400" dirty="0" err="1" smtClean="0"/>
              <a:t>Цел</a:t>
            </a:r>
            <a:r>
              <a:rPr lang="en-US" sz="4400" dirty="0" smtClean="0"/>
              <a:t> </a:t>
            </a:r>
            <a:r>
              <a:rPr lang="en-US" sz="4400" dirty="0" err="1" smtClean="0"/>
              <a:t>на</a:t>
            </a:r>
            <a:r>
              <a:rPr lang="en-US" sz="4400" dirty="0" smtClean="0"/>
              <a:t> </a:t>
            </a:r>
            <a:r>
              <a:rPr lang="en-US" sz="4400" dirty="0" err="1" smtClean="0"/>
              <a:t>проекта</a:t>
            </a:r>
            <a:endParaRPr lang="bg-BG" sz="4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g-BG" sz="4000" dirty="0" smtClean="0"/>
              <a:t>П</a:t>
            </a:r>
            <a:r>
              <a:rPr lang="en-US" sz="4000" dirty="0" err="1" smtClean="0"/>
              <a:t>овишаване</a:t>
            </a:r>
            <a:r>
              <a:rPr lang="en-US" sz="4000" dirty="0" smtClean="0"/>
              <a:t> </a:t>
            </a:r>
            <a:r>
              <a:rPr lang="en-US" sz="4000" dirty="0" err="1" smtClean="0"/>
              <a:t>осведомеността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обществото</a:t>
            </a:r>
            <a:r>
              <a:rPr lang="en-US" sz="4000" dirty="0" smtClean="0"/>
              <a:t> </a:t>
            </a:r>
            <a:endParaRPr lang="bg-BG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err="1" smtClean="0"/>
              <a:t>улесняване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диагностицирането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пациентите</a:t>
            </a:r>
            <a:r>
              <a:rPr lang="en-US" sz="4000" dirty="0" smtClean="0"/>
              <a:t> в </a:t>
            </a:r>
            <a:r>
              <a:rPr lang="en-US" sz="4000" dirty="0" err="1" smtClean="0"/>
              <a:t>риск</a:t>
            </a:r>
            <a:r>
              <a:rPr lang="en-US" sz="4000" dirty="0" smtClean="0"/>
              <a:t> </a:t>
            </a:r>
            <a:r>
              <a:rPr lang="en-US" sz="4000" dirty="0" err="1" smtClean="0"/>
              <a:t>от</a:t>
            </a:r>
            <a:r>
              <a:rPr lang="en-US" sz="4000" dirty="0" smtClean="0"/>
              <a:t> </a:t>
            </a:r>
            <a:r>
              <a:rPr lang="en-US" sz="4000" dirty="0" err="1" smtClean="0"/>
              <a:t>развитие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остеопороза</a:t>
            </a:r>
            <a:endParaRPr lang="bg-BG" sz="4000" dirty="0" smtClean="0"/>
          </a:p>
          <a:p>
            <a:pPr>
              <a:buFont typeface="Wingdings" pitchFamily="2" charset="2"/>
              <a:buChar char="Ø"/>
            </a:pPr>
            <a:r>
              <a:rPr lang="bg-BG" sz="4000" dirty="0" smtClean="0"/>
              <a:t>съхраняване качеството на живот на индивида.</a:t>
            </a:r>
            <a:endParaRPr lang="bg-BG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83880" cy="18002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g-BG" sz="2400" dirty="0" smtClean="0"/>
              <a:t>П</a:t>
            </a:r>
            <a:r>
              <a:rPr lang="en-US" sz="2400" dirty="0" err="1" smtClean="0"/>
              <a:t>роуч</a:t>
            </a:r>
            <a:r>
              <a:rPr lang="bg-BG" sz="2400" dirty="0" err="1" smtClean="0"/>
              <a:t>вания</a:t>
            </a:r>
            <a:r>
              <a:rPr lang="en-US" sz="2400" dirty="0" smtClean="0"/>
              <a:t> и </a:t>
            </a:r>
            <a:r>
              <a:rPr lang="en-US" sz="2400" dirty="0" err="1" smtClean="0"/>
              <a:t>анализи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dirty="0" err="1" smtClean="0"/>
              <a:t>работния</a:t>
            </a:r>
            <a:r>
              <a:rPr lang="en-US" sz="2400" dirty="0" smtClean="0"/>
              <a:t> </a:t>
            </a:r>
            <a:r>
              <a:rPr lang="en-US" sz="2400" dirty="0" err="1" smtClean="0"/>
              <a:t>екип</a:t>
            </a:r>
            <a:r>
              <a:rPr lang="en-US" sz="2400" dirty="0" smtClean="0"/>
              <a:t> </a:t>
            </a:r>
            <a:r>
              <a:rPr lang="bg-BG" sz="2400" dirty="0" smtClean="0"/>
              <a:t>на </a:t>
            </a:r>
            <a:r>
              <a:rPr lang="en-US" sz="2400" dirty="0" err="1" smtClean="0"/>
              <a:t>теоретичните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постановки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практически</a:t>
            </a:r>
            <a:r>
              <a:rPr lang="bg-BG" sz="2400" dirty="0" smtClean="0"/>
              <a:t>я</a:t>
            </a:r>
            <a:r>
              <a:rPr lang="en-US" sz="2400" dirty="0" smtClean="0"/>
              <a:t> </a:t>
            </a:r>
            <a:r>
              <a:rPr lang="en-US" sz="2400" dirty="0" err="1" smtClean="0"/>
              <a:t>опит</a:t>
            </a:r>
            <a:r>
              <a:rPr lang="en-US" sz="2400" dirty="0" smtClean="0"/>
              <a:t> в </a:t>
            </a:r>
            <a:r>
              <a:rPr lang="en-US" sz="2400" dirty="0" err="1" smtClean="0"/>
              <a:t>национален</a:t>
            </a:r>
            <a:r>
              <a:rPr lang="en-US" sz="2400" dirty="0" smtClean="0"/>
              <a:t> и </a:t>
            </a:r>
            <a:r>
              <a:rPr lang="en-US" sz="2400" dirty="0" err="1" smtClean="0"/>
              <a:t>международен</a:t>
            </a:r>
            <a:r>
              <a:rPr lang="en-US" sz="2400" dirty="0" smtClean="0"/>
              <a:t> </a:t>
            </a:r>
            <a:r>
              <a:rPr lang="en-US" sz="2400" dirty="0" err="1" smtClean="0"/>
              <a:t>мащаб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проблема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347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bg-BG" sz="3200" b="1" dirty="0" smtClean="0">
                <a:solidFill>
                  <a:srgbClr val="FF0000"/>
                </a:solidFill>
              </a:rPr>
              <a:t>сравнителен анализ на честотата от </a:t>
            </a:r>
            <a:r>
              <a:rPr lang="bg-BG" sz="3200" b="1" dirty="0" err="1" smtClean="0">
                <a:solidFill>
                  <a:srgbClr val="FF0000"/>
                </a:solidFill>
              </a:rPr>
              <a:t>остеопорозата</a:t>
            </a:r>
            <a:r>
              <a:rPr lang="bg-BG" sz="3200" b="1" dirty="0" smtClean="0">
                <a:solidFill>
                  <a:srgbClr val="FF0000"/>
                </a:solidFill>
              </a:rPr>
              <a:t> и усложненията от нея- </a:t>
            </a:r>
            <a:r>
              <a:rPr lang="en-US" sz="3200" i="1" dirty="0" err="1" smtClean="0"/>
              <a:t>рискови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фактори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специфика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симптоматика</a:t>
            </a:r>
            <a:r>
              <a:rPr lang="en-US" sz="3200" i="1" dirty="0" smtClean="0"/>
              <a:t> и </a:t>
            </a:r>
            <a:r>
              <a:rPr lang="en-US" sz="3200" i="1" dirty="0" err="1" smtClean="0"/>
              <a:t>качеството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на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живот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със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заболяването</a:t>
            </a:r>
            <a:r>
              <a:rPr lang="en-US" sz="3200" i="1" dirty="0" smtClean="0"/>
              <a:t>.</a:t>
            </a:r>
            <a:endParaRPr lang="bg-BG" sz="3200" i="1" dirty="0" smtClean="0"/>
          </a:p>
          <a:p>
            <a:pPr lvl="0" algn="just"/>
            <a:r>
              <a:rPr lang="bg-BG" sz="3200" b="1" dirty="0" smtClean="0">
                <a:solidFill>
                  <a:srgbClr val="FF0000"/>
                </a:solidFill>
              </a:rPr>
              <a:t>съвременни концепции и политики за превенция на заболяването</a:t>
            </a:r>
            <a:r>
              <a:rPr lang="bg-BG" sz="3200" dirty="0" smtClean="0"/>
              <a:t>, </a:t>
            </a:r>
            <a:r>
              <a:rPr lang="bg-BG" sz="3200" i="1" dirty="0" smtClean="0"/>
              <a:t>намаляване на </a:t>
            </a:r>
            <a:r>
              <a:rPr lang="bg-BG" sz="3200" i="1" dirty="0" err="1" smtClean="0"/>
              <a:t>фрактурния</a:t>
            </a:r>
            <a:r>
              <a:rPr lang="bg-BG" sz="3200" i="1" dirty="0" smtClean="0"/>
              <a:t> риск и приоритети в международен и национален мащаб.</a:t>
            </a:r>
            <a:endParaRPr lang="bg-BG" sz="3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077072"/>
            <a:ext cx="8183880" cy="1800200"/>
          </a:xfrm>
        </p:spPr>
        <p:txBody>
          <a:bodyPr>
            <a:normAutofit/>
          </a:bodyPr>
          <a:lstStyle/>
          <a:p>
            <a:pPr lvl="1"/>
            <a:r>
              <a:rPr lang="bg-BG" sz="2800" b="1" dirty="0" smtClean="0">
                <a:solidFill>
                  <a:srgbClr val="FF0000"/>
                </a:solidFill>
              </a:rPr>
              <a:t>И</a:t>
            </a:r>
            <a:r>
              <a:rPr lang="en-US" sz="2800" b="1" dirty="0" err="1" smtClean="0">
                <a:solidFill>
                  <a:srgbClr val="FF0000"/>
                </a:solidFill>
              </a:rPr>
              <a:t>зработ</a:t>
            </a:r>
            <a:r>
              <a:rPr lang="bg-BG" sz="2800" b="1" dirty="0" err="1" smtClean="0">
                <a:solidFill>
                  <a:srgbClr val="FF0000"/>
                </a:solidFill>
              </a:rPr>
              <a:t>ен</a:t>
            </a:r>
            <a:r>
              <a:rPr lang="en-US" sz="2800" b="1" dirty="0" smtClean="0">
                <a:solidFill>
                  <a:srgbClr val="FF0000"/>
                </a:solidFill>
              </a:rPr>
              <a:t> и </a:t>
            </a:r>
            <a:r>
              <a:rPr lang="en-US" sz="2800" b="1" dirty="0" err="1" smtClean="0">
                <a:solidFill>
                  <a:srgbClr val="FF0000"/>
                </a:solidFill>
              </a:rPr>
              <a:t>прилож</a:t>
            </a:r>
            <a:r>
              <a:rPr lang="bg-BG" sz="2800" b="1" dirty="0" err="1" smtClean="0">
                <a:solidFill>
                  <a:srgbClr val="FF0000"/>
                </a:solidFill>
              </a:rPr>
              <a:t>ен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методически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инструментариум</a:t>
            </a:r>
            <a:r>
              <a:rPr lang="bg-BG" sz="2800" b="1" dirty="0" smtClean="0">
                <a:solidFill>
                  <a:srgbClr val="FF0000"/>
                </a:solidFill>
              </a:rPr>
              <a:t/>
            </a:r>
            <a:br>
              <a:rPr lang="bg-BG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287 </a:t>
            </a:r>
            <a:r>
              <a:rPr lang="en-US" sz="2800" b="1" dirty="0" err="1" smtClean="0">
                <a:solidFill>
                  <a:schemeClr val="tx1"/>
                </a:solidFill>
              </a:rPr>
              <a:t>лица</a:t>
            </a:r>
            <a:r>
              <a:rPr lang="bg-BG" sz="2800" dirty="0" smtClean="0">
                <a:solidFill>
                  <a:schemeClr val="tx1"/>
                </a:solidFill>
              </a:rPr>
              <a:t> в Бургаска област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bg-BG" sz="2800" dirty="0" smtClean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lvl="1" indent="0">
              <a:buNone/>
            </a:pPr>
            <a:r>
              <a:rPr lang="bg-BG" b="1" dirty="0" err="1"/>
              <a:t>А</a:t>
            </a:r>
            <a:r>
              <a:rPr lang="en-US" b="1" dirty="0" err="1" smtClean="0"/>
              <a:t>нкетно</a:t>
            </a:r>
            <a:r>
              <a:rPr lang="en-US" b="1" dirty="0" smtClean="0"/>
              <a:t> </a:t>
            </a:r>
            <a:r>
              <a:rPr lang="en-US" b="1" dirty="0" err="1" smtClean="0"/>
              <a:t>проучване</a:t>
            </a:r>
            <a:r>
              <a:rPr lang="bg-BG" b="1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err="1" smtClean="0"/>
              <a:t>скрининг-тест</a:t>
            </a:r>
            <a:r>
              <a:rPr lang="en-US" b="1" dirty="0" smtClean="0"/>
              <a:t> </a:t>
            </a:r>
            <a:r>
              <a:rPr lang="en-US" b="1" dirty="0" err="1" smtClean="0"/>
              <a:t>одобрен</a:t>
            </a:r>
            <a:r>
              <a:rPr lang="en-US" b="1" dirty="0" smtClean="0"/>
              <a:t> </a:t>
            </a:r>
            <a:r>
              <a:rPr lang="en-US" b="1" dirty="0" err="1" smtClean="0"/>
              <a:t>Международната</a:t>
            </a:r>
            <a:r>
              <a:rPr lang="en-US" b="1" dirty="0" smtClean="0"/>
              <a:t> </a:t>
            </a:r>
            <a:r>
              <a:rPr lang="en-US" b="1" dirty="0" err="1" smtClean="0"/>
              <a:t>федерация</a:t>
            </a:r>
            <a:r>
              <a:rPr lang="en-US" b="1" dirty="0" smtClean="0"/>
              <a:t>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остепороза</a:t>
            </a:r>
            <a:r>
              <a:rPr lang="en-US" b="1" dirty="0" smtClean="0"/>
              <a:t> </a:t>
            </a:r>
            <a:r>
              <a:rPr lang="bg-BG" b="1" dirty="0" err="1"/>
              <a:t>з</a:t>
            </a:r>
            <a:r>
              <a:rPr lang="en-US" b="1" dirty="0" smtClean="0"/>
              <a:t>а</a:t>
            </a:r>
            <a:r>
              <a:rPr lang="en-US" dirty="0" smtClean="0"/>
              <a:t> </a:t>
            </a:r>
            <a:r>
              <a:rPr lang="en-US" b="1" dirty="0" err="1" smtClean="0"/>
              <a:t>определ</a:t>
            </a:r>
            <a:r>
              <a:rPr lang="bg-BG" b="1" dirty="0" smtClean="0"/>
              <a:t>я</a:t>
            </a:r>
            <a:r>
              <a:rPr lang="en-US" b="1" dirty="0" smtClean="0"/>
              <a:t>н</a:t>
            </a:r>
            <a:r>
              <a:rPr lang="bg-BG" b="1" dirty="0" smtClean="0"/>
              <a:t>е</a:t>
            </a:r>
            <a:r>
              <a:rPr lang="en-US" b="1" dirty="0" smtClean="0"/>
              <a:t> </a:t>
            </a:r>
            <a:r>
              <a:rPr lang="en-US" b="1" dirty="0" err="1" smtClean="0"/>
              <a:t>риска</a:t>
            </a:r>
            <a:r>
              <a:rPr lang="en-US" b="1" dirty="0" smtClean="0"/>
              <a:t> </a:t>
            </a:r>
            <a:r>
              <a:rPr lang="en-US" b="1" dirty="0" err="1" smtClean="0"/>
              <a:t>от</a:t>
            </a:r>
            <a:r>
              <a:rPr lang="en-US" b="1" dirty="0" smtClean="0"/>
              <a:t> </a:t>
            </a:r>
            <a:r>
              <a:rPr lang="en-US" b="1" dirty="0" err="1" smtClean="0"/>
              <a:t>остеопороза</a:t>
            </a:r>
            <a:r>
              <a:rPr lang="en-US" b="1" dirty="0" smtClean="0"/>
              <a:t> и </a:t>
            </a:r>
            <a:r>
              <a:rPr lang="en-US" b="1" dirty="0" err="1" smtClean="0"/>
              <a:t>ролята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поведенческите</a:t>
            </a:r>
            <a:r>
              <a:rPr lang="en-US" b="1" dirty="0" smtClean="0"/>
              <a:t> </a:t>
            </a:r>
            <a:r>
              <a:rPr lang="en-US" b="1" dirty="0" err="1" smtClean="0"/>
              <a:t>рискови</a:t>
            </a:r>
            <a:r>
              <a:rPr lang="en-US" b="1" dirty="0" smtClean="0"/>
              <a:t> </a:t>
            </a:r>
            <a:r>
              <a:rPr lang="en-US" b="1" dirty="0" err="1" smtClean="0"/>
              <a:t>фактори</a:t>
            </a:r>
            <a:r>
              <a:rPr lang="en-US" b="1" dirty="0" smtClean="0"/>
              <a:t>. </a:t>
            </a:r>
            <a:endParaRPr lang="bg-BG" b="1" dirty="0" smtClean="0"/>
          </a:p>
          <a:p>
            <a:pPr marL="347472" lvl="1" indent="0">
              <a:buNone/>
            </a:pPr>
            <a:endParaRPr lang="bg-BG" b="1" dirty="0" smtClean="0"/>
          </a:p>
          <a:p>
            <a:pPr lvl="1">
              <a:buFont typeface="Wingdings" pitchFamily="2" charset="2"/>
              <a:buChar char="Ø"/>
            </a:pPr>
            <a:r>
              <a:rPr lang="bg-BG" b="1" dirty="0" smtClean="0"/>
              <a:t>Въпросник за определяне </a:t>
            </a:r>
            <a:r>
              <a:rPr lang="en-US" b="1" dirty="0" err="1" smtClean="0"/>
              <a:t>нивото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превенция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остеопорозата</a:t>
            </a:r>
            <a:r>
              <a:rPr lang="en-US" b="1" dirty="0" smtClean="0"/>
              <a:t> в </a:t>
            </a:r>
            <a:r>
              <a:rPr lang="en-US" b="1" dirty="0" err="1" smtClean="0"/>
              <a:t>доболничната</a:t>
            </a:r>
            <a:r>
              <a:rPr lang="en-US" b="1" dirty="0" smtClean="0"/>
              <a:t> </a:t>
            </a:r>
            <a:r>
              <a:rPr lang="en-US" b="1" dirty="0" err="1" smtClean="0"/>
              <a:t>помощ</a:t>
            </a:r>
            <a:r>
              <a:rPr lang="en-US" b="1" dirty="0" smtClean="0"/>
              <a:t> </a:t>
            </a:r>
            <a:r>
              <a:rPr lang="en-US" b="1" dirty="0" err="1" smtClean="0"/>
              <a:t>от</a:t>
            </a:r>
            <a:r>
              <a:rPr lang="en-US" b="1" dirty="0" smtClean="0"/>
              <a:t> </a:t>
            </a:r>
            <a:r>
              <a:rPr lang="en-US" b="1" dirty="0" err="1" smtClean="0"/>
              <a:t>здравните</a:t>
            </a:r>
            <a:r>
              <a:rPr lang="en-US" b="1" dirty="0" smtClean="0"/>
              <a:t> </a:t>
            </a:r>
            <a:r>
              <a:rPr lang="en-US" b="1" dirty="0" err="1" smtClean="0"/>
              <a:t>екипи</a:t>
            </a:r>
            <a:r>
              <a:rPr lang="bg-BG" b="1" dirty="0" smtClean="0"/>
              <a:t> в Бургаска област</a:t>
            </a:r>
            <a:r>
              <a:rPr lang="en-US" dirty="0" smtClean="0"/>
              <a:t>.</a:t>
            </a:r>
            <a:endParaRPr lang="bg-BG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93610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g-BG" sz="2800" dirty="0"/>
              <a:t>В</a:t>
            </a:r>
            <a:r>
              <a:rPr lang="bg-BG" sz="2800" dirty="0" smtClean="0"/>
              <a:t>заимодействие и</a:t>
            </a:r>
            <a:r>
              <a:rPr lang="en-US" sz="2800" dirty="0" smtClean="0"/>
              <a:t> </a:t>
            </a:r>
            <a:r>
              <a:rPr lang="en-US" sz="2800" dirty="0" err="1" smtClean="0"/>
              <a:t>сътрудничество</a:t>
            </a:r>
            <a:r>
              <a:rPr lang="bg-BG" sz="2800" dirty="0"/>
              <a:t/>
            </a:r>
            <a:br>
              <a:rPr lang="bg-BG" sz="2800" dirty="0"/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bg-BG" sz="3200" dirty="0" smtClean="0"/>
              <a:t>  </a:t>
            </a:r>
            <a:r>
              <a:rPr lang="bg-BG" sz="3200" dirty="0"/>
              <a:t>С</a:t>
            </a:r>
            <a:r>
              <a:rPr lang="en-US" sz="3200" dirty="0" err="1" smtClean="0"/>
              <a:t>ътрудничество</a:t>
            </a:r>
            <a:r>
              <a:rPr lang="en-US" sz="3200" dirty="0" smtClean="0"/>
              <a:t> </a:t>
            </a:r>
            <a:r>
              <a:rPr lang="bg-BG" sz="3200" dirty="0" smtClean="0"/>
              <a:t>между екипа на проекта и</a:t>
            </a:r>
            <a:r>
              <a:rPr lang="en-US" sz="3200" dirty="0" smtClean="0"/>
              <a:t> </a:t>
            </a:r>
            <a:r>
              <a:rPr lang="en-US" sz="3200" dirty="0" err="1" smtClean="0"/>
              <a:t>ръководството</a:t>
            </a:r>
            <a:r>
              <a:rPr lang="en-US" sz="3200" dirty="0" smtClean="0"/>
              <a:t> и </a:t>
            </a:r>
            <a:r>
              <a:rPr lang="en-US" sz="3200" dirty="0" err="1" smtClean="0"/>
              <a:t>членовете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bg-BG" sz="32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bg-BG" sz="3200" dirty="0" smtClean="0"/>
              <a:t>РС</a:t>
            </a:r>
            <a:r>
              <a:rPr lang="en-US" sz="3200" dirty="0" smtClean="0"/>
              <a:t>Н</a:t>
            </a:r>
            <a:r>
              <a:rPr lang="bg-BG" sz="3200" dirty="0" smtClean="0"/>
              <a:t>Ц</a:t>
            </a:r>
            <a:r>
              <a:rPr lang="en-US" sz="3200" dirty="0" smtClean="0"/>
              <a:t> „</a:t>
            </a:r>
            <a:r>
              <a:rPr lang="bg-BG" sz="3200" dirty="0" smtClean="0"/>
              <a:t>Диабетни грижи“ – Бургас</a:t>
            </a:r>
          </a:p>
          <a:p>
            <a:pPr lvl="1">
              <a:buFont typeface="Wingdings" pitchFamily="2" charset="2"/>
              <a:buChar char="Ø"/>
            </a:pPr>
            <a:r>
              <a:rPr lang="bg-BG" sz="3200" dirty="0" smtClean="0"/>
              <a:t>Дом за стари хора- Бургас, </a:t>
            </a:r>
          </a:p>
          <a:p>
            <a:pPr lvl="1">
              <a:buFont typeface="Wingdings" pitchFamily="2" charset="2"/>
              <a:buChar char="Ø"/>
            </a:pPr>
            <a:r>
              <a:rPr lang="bg-BG" sz="3200" dirty="0" smtClean="0"/>
              <a:t>Сдружение „</a:t>
            </a:r>
            <a:r>
              <a:rPr lang="bg-BG" sz="3200" dirty="0" err="1" smtClean="0"/>
              <a:t>Онкоболни</a:t>
            </a:r>
            <a:r>
              <a:rPr lang="bg-BG" sz="3200" dirty="0" smtClean="0"/>
              <a:t> и приятели“-Бургас, КОЦ- Бургас  </a:t>
            </a:r>
          </a:p>
          <a:p>
            <a:pPr lvl="1">
              <a:buFont typeface="Wingdings" pitchFamily="2" charset="2"/>
              <a:buChar char="Ø"/>
            </a:pPr>
            <a:r>
              <a:rPr lang="bg-BG" sz="3200" dirty="0" smtClean="0"/>
              <a:t>социални институции в гр. Бургас и гр. Карнобат</a:t>
            </a:r>
            <a:endParaRPr lang="bg-BG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bg-BG" dirty="0" smtClean="0"/>
              <a:t>септември 2021г.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4770856"/>
          </a:xfrm>
        </p:spPr>
        <p:txBody>
          <a:bodyPr>
            <a:noAutofit/>
          </a:bodyPr>
          <a:lstStyle/>
          <a:p>
            <a:r>
              <a:rPr lang="bg-BG" sz="2400" dirty="0" smtClean="0"/>
              <a:t>обучение на студенти- анкетьори, членове на екипа, с цел точно и обективно провеждане на анкетните проучвания.</a:t>
            </a:r>
          </a:p>
          <a:p>
            <a:pPr algn="just"/>
            <a:r>
              <a:rPr lang="bg-BG" sz="2400" dirty="0" smtClean="0"/>
              <a:t>среща между </a:t>
            </a:r>
            <a:r>
              <a:rPr lang="en-US" sz="2400" dirty="0" err="1" smtClean="0"/>
              <a:t>студенти</a:t>
            </a:r>
            <a:r>
              <a:rPr lang="en-US" sz="2400" dirty="0" smtClean="0"/>
              <a:t> (</a:t>
            </a:r>
            <a:r>
              <a:rPr lang="en-US" sz="2400" dirty="0" err="1" smtClean="0"/>
              <a:t>седем</a:t>
            </a:r>
            <a:r>
              <a:rPr lang="en-US" sz="2400" dirty="0" smtClean="0"/>
              <a:t> </a:t>
            </a:r>
            <a:r>
              <a:rPr lang="en-US" sz="2400" dirty="0" err="1" smtClean="0"/>
              <a:t>участника</a:t>
            </a:r>
            <a:r>
              <a:rPr lang="en-US" sz="2400" dirty="0" smtClean="0"/>
              <a:t>) </a:t>
            </a:r>
            <a:r>
              <a:rPr lang="en-US" sz="2400" dirty="0" err="1" smtClean="0"/>
              <a:t>от</a:t>
            </a:r>
            <a:r>
              <a:rPr lang="en-US" sz="2400" dirty="0" smtClean="0"/>
              <a:t> 3-ти </a:t>
            </a:r>
            <a:r>
              <a:rPr lang="en-US" sz="2400" dirty="0" err="1" smtClean="0"/>
              <a:t>курс</a:t>
            </a:r>
            <a:r>
              <a:rPr lang="en-US" sz="2400" dirty="0" smtClean="0"/>
              <a:t> </a:t>
            </a:r>
            <a:r>
              <a:rPr lang="bg-BG" sz="2400" dirty="0" smtClean="0"/>
              <a:t>с екипа на</a:t>
            </a:r>
            <a:r>
              <a:rPr lang="en-US" sz="2400" dirty="0" smtClean="0"/>
              <a:t> НПО "</a:t>
            </a:r>
            <a:r>
              <a:rPr lang="en-US" sz="2400" dirty="0" err="1" smtClean="0"/>
              <a:t>Онкоболни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приятели</a:t>
            </a:r>
            <a:r>
              <a:rPr lang="en-US" sz="2400" dirty="0" smtClean="0"/>
              <a:t>", </a:t>
            </a:r>
            <a:r>
              <a:rPr lang="en-US" sz="2400" dirty="0" err="1" smtClean="0"/>
              <a:t>Бургас</a:t>
            </a:r>
            <a:endParaRPr lang="bg-BG" sz="2400" dirty="0" smtClean="0"/>
          </a:p>
          <a:p>
            <a:pPr algn="just"/>
            <a:r>
              <a:rPr lang="bg-BG" sz="2400" dirty="0" smtClean="0"/>
              <a:t>обсъдени са съвместни дейности със студенти и преподаватели за подобряване начин на живот (двигателна активност, хранене) на хора с онкологични заболявания и преодоляване на страничните ефекти от лечение на основното заболяване</a:t>
            </a:r>
            <a:endParaRPr lang="bg-BG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Студенти и инициативи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184576"/>
          </a:xfrm>
        </p:spPr>
        <p:txBody>
          <a:bodyPr>
            <a:normAutofit/>
          </a:bodyPr>
          <a:lstStyle/>
          <a:p>
            <a:r>
              <a:rPr lang="bg-BG" dirty="0" smtClean="0"/>
              <a:t>14 студента в </a:t>
            </a:r>
            <a:r>
              <a:rPr lang="en-US" dirty="0" err="1" smtClean="0"/>
              <a:t>инициатива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КОЦ </a:t>
            </a:r>
            <a:r>
              <a:rPr lang="en-US" dirty="0" err="1" smtClean="0"/>
              <a:t>Бургас</a:t>
            </a:r>
            <a:r>
              <a:rPr lang="en-US" dirty="0" smtClean="0"/>
              <a:t>  "</a:t>
            </a:r>
            <a:r>
              <a:rPr lang="en-US" dirty="0" err="1" smtClean="0"/>
              <a:t>Бялата</a:t>
            </a:r>
            <a:r>
              <a:rPr lang="en-US" dirty="0" smtClean="0"/>
              <a:t> </a:t>
            </a:r>
            <a:r>
              <a:rPr lang="en-US" dirty="0" err="1" smtClean="0"/>
              <a:t>лястовица</a:t>
            </a:r>
            <a:r>
              <a:rPr lang="en-US" dirty="0" smtClean="0"/>
              <a:t>" </a:t>
            </a:r>
            <a:r>
              <a:rPr lang="bg-BG" dirty="0" smtClean="0"/>
              <a:t>(символ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борбата</a:t>
            </a:r>
            <a:r>
              <a:rPr lang="en-US" dirty="0" smtClean="0"/>
              <a:t> </a:t>
            </a:r>
            <a:r>
              <a:rPr lang="en-US" dirty="0" err="1" smtClean="0"/>
              <a:t>срещу</a:t>
            </a:r>
            <a:r>
              <a:rPr lang="en-US" dirty="0" smtClean="0"/>
              <a:t> </a:t>
            </a:r>
            <a:r>
              <a:rPr lang="en-US" dirty="0" err="1" smtClean="0"/>
              <a:t>карцинома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гърдата</a:t>
            </a:r>
            <a:r>
              <a:rPr lang="bg-BG" dirty="0" smtClean="0"/>
              <a:t>)</a:t>
            </a:r>
            <a:r>
              <a:rPr lang="en-US" dirty="0" smtClean="0"/>
              <a:t>.</a:t>
            </a:r>
            <a:endParaRPr lang="bg-BG" dirty="0" smtClean="0"/>
          </a:p>
          <a:p>
            <a:endParaRPr lang="bg-BG" dirty="0"/>
          </a:p>
          <a:p>
            <a:r>
              <a:rPr lang="bg-BG" dirty="0" smtClean="0"/>
              <a:t>студенти в научно - приложната дейност (провеждане на проучвания,  разработване на програми за обучение на население, информационни брошури, технически фишове и др.)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080120"/>
          </a:xfrm>
        </p:spPr>
        <p:txBody>
          <a:bodyPr/>
          <a:lstStyle/>
          <a:p>
            <a:r>
              <a:rPr lang="bg-BG" dirty="0" smtClean="0"/>
              <a:t>Компетенции на студентите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разширява знанията им за превантивни и </a:t>
            </a:r>
            <a:r>
              <a:rPr lang="bg-BG" dirty="0" err="1" smtClean="0"/>
              <a:t>промотивни</a:t>
            </a:r>
            <a:r>
              <a:rPr lang="bg-BG" dirty="0" smtClean="0"/>
              <a:t> дейности с цел здравна и социална подкрепа на хора с риск от развитие на водещо социално значимо заболяване- </a:t>
            </a:r>
            <a:r>
              <a:rPr lang="bg-BG" dirty="0" err="1" smtClean="0"/>
              <a:t>остеопороза</a:t>
            </a:r>
            <a:r>
              <a:rPr lang="bg-BG" dirty="0" smtClean="0"/>
              <a:t>; </a:t>
            </a:r>
          </a:p>
          <a:p>
            <a:r>
              <a:rPr lang="bg-BG" dirty="0" smtClean="0"/>
              <a:t>променя нагласите и отношението им към ролята на здравните специалисти за промоция на здравето; </a:t>
            </a:r>
          </a:p>
          <a:p>
            <a:r>
              <a:rPr lang="bg-BG" dirty="0" smtClean="0"/>
              <a:t>формира професионални компетенции и специфични умения за работа в екип при осъществяване на изследователски процес.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836</Words>
  <Application>Microsoft Office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Times New Roman</vt:lpstr>
      <vt:lpstr>Verdana</vt:lpstr>
      <vt:lpstr>Wingdings</vt:lpstr>
      <vt:lpstr>Wingdings 2</vt:lpstr>
      <vt:lpstr>Аспект</vt:lpstr>
      <vt:lpstr> МЕЖДИНЕН ОTЧЕT </vt:lpstr>
      <vt:lpstr>Изследователски екип</vt:lpstr>
      <vt:lpstr>Цел на проекта</vt:lpstr>
      <vt:lpstr>Проучвания и анализи от работния екип на теоретичните постановки и практическия опит в национален и международен мащаб по проблема</vt:lpstr>
      <vt:lpstr>Изработен и приложен  методически инструментариум 287 лица в Бургаска област </vt:lpstr>
      <vt:lpstr>Взаимодействие и сътрудничество </vt:lpstr>
      <vt:lpstr>септември 2021г.</vt:lpstr>
      <vt:lpstr>Студенти и инициативи</vt:lpstr>
      <vt:lpstr>Компетенции на студентите </vt:lpstr>
      <vt:lpstr>Осигуряване публичност на резултатите  по проблема.</vt:lpstr>
      <vt:lpstr>Осигуряване публичност на резултатите  по проблема.</vt:lpstr>
      <vt:lpstr>Публикации по темата:</vt:lpstr>
      <vt:lpstr>Финансов резултат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ОTЧЕT</dc:title>
  <dc:creator>БАПЗГ</dc:creator>
  <cp:lastModifiedBy>Ива В. Гончева</cp:lastModifiedBy>
  <cp:revision>9</cp:revision>
  <dcterms:created xsi:type="dcterms:W3CDTF">2021-12-13T17:26:09Z</dcterms:created>
  <dcterms:modified xsi:type="dcterms:W3CDTF">2021-12-22T10:51:07Z</dcterms:modified>
</cp:coreProperties>
</file>