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9" r:id="rId4"/>
    <p:sldId id="282" r:id="rId5"/>
    <p:sldId id="281" r:id="rId6"/>
    <p:sldId id="280" r:id="rId7"/>
    <p:sldId id="286" r:id="rId8"/>
    <p:sldId id="287" r:id="rId9"/>
    <p:sldId id="284" r:id="rId10"/>
    <p:sldId id="285" r:id="rId11"/>
    <p:sldId id="283" r:id="rId12"/>
    <p:sldId id="288" r:id="rId13"/>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FD6"/>
    <a:srgbClr val="4D4D4D"/>
    <a:srgbClr val="79DFFF"/>
    <a:srgbClr val="8AC5F6"/>
    <a:srgbClr val="91E5F9"/>
    <a:srgbClr val="333333"/>
    <a:srgbClr val="B5DCFD"/>
    <a:srgbClr val="040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10" autoAdjust="0"/>
    <p:restoredTop sz="95295" autoAdjust="0"/>
  </p:normalViewPr>
  <p:slideViewPr>
    <p:cSldViewPr>
      <p:cViewPr varScale="1">
        <p:scale>
          <a:sx n="82" d="100"/>
          <a:sy n="82" d="100"/>
        </p:scale>
        <p:origin x="117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2E49890-EC5E-49C8-93E6-33C8E4E17C54}" type="slidenum">
              <a:rPr lang="en-US" altLang="bg-BG"/>
              <a:pPr/>
              <a:t>‹#›</a:t>
            </a:fld>
            <a:endParaRPr lang="en-US" altLang="bg-B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B679A242-36FA-43C4-BD34-56B99E14BDCE}" type="slidenum">
              <a:rPr lang="en-US" altLang="bg-BG" sz="1200"/>
              <a:pPr eaLnBrk="1" hangingPunct="1"/>
              <a:t>1</a:t>
            </a:fld>
            <a:endParaRPr lang="en-US" altLang="bg-BG"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bg-BG"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DAA11699-34D6-4E22-BAEB-D47CF741C140}" type="slidenum">
              <a:rPr lang="en-US" altLang="bg-BG" sz="1200"/>
              <a:pPr eaLnBrk="1" hangingPunct="1"/>
              <a:t>2</a:t>
            </a:fld>
            <a:endParaRPr lang="en-US" altLang="bg-BG"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bg-BG"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546CF2E-666A-42AA-85D7-FCD88797BA08}" type="slidenum">
              <a:rPr lang="en-US" altLang="bg-BG" sz="1200"/>
              <a:pPr eaLnBrk="1" hangingPunct="1"/>
              <a:t>3</a:t>
            </a:fld>
            <a:endParaRPr lang="en-US" altLang="bg-BG"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bg-BG"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546CF2E-666A-42AA-85D7-FCD88797BA08}" type="slidenum">
              <a:rPr lang="en-US" altLang="bg-BG" sz="1200"/>
              <a:pPr eaLnBrk="1" hangingPunct="1"/>
              <a:t>4</a:t>
            </a:fld>
            <a:endParaRPr lang="en-US" altLang="bg-BG"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bg-BG" smtClean="0">
              <a:latin typeface="Arial" panose="020B0604020202020204" pitchFamily="34" charset="0"/>
            </a:endParaRPr>
          </a:p>
        </p:txBody>
      </p:sp>
    </p:spTree>
    <p:extLst>
      <p:ext uri="{BB962C8B-B14F-4D97-AF65-F5344CB8AC3E}">
        <p14:creationId xmlns:p14="http://schemas.microsoft.com/office/powerpoint/2010/main" val="1065897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546CF2E-666A-42AA-85D7-FCD88797BA08}" type="slidenum">
              <a:rPr lang="en-US" altLang="bg-BG" sz="1200"/>
              <a:pPr eaLnBrk="1" hangingPunct="1"/>
              <a:t>5</a:t>
            </a:fld>
            <a:endParaRPr lang="en-US" altLang="bg-BG"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bg-BG" smtClean="0">
              <a:latin typeface="Arial" panose="020B0604020202020204" pitchFamily="34" charset="0"/>
            </a:endParaRPr>
          </a:p>
        </p:txBody>
      </p:sp>
    </p:spTree>
    <p:extLst>
      <p:ext uri="{BB962C8B-B14F-4D97-AF65-F5344CB8AC3E}">
        <p14:creationId xmlns:p14="http://schemas.microsoft.com/office/powerpoint/2010/main" val="1288939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546CF2E-666A-42AA-85D7-FCD88797BA08}" type="slidenum">
              <a:rPr lang="en-US" altLang="bg-BG" sz="1200"/>
              <a:pPr eaLnBrk="1" hangingPunct="1"/>
              <a:t>6</a:t>
            </a:fld>
            <a:endParaRPr lang="en-US" altLang="bg-BG"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bg-BG" smtClean="0">
              <a:latin typeface="Arial" panose="020B0604020202020204" pitchFamily="34" charset="0"/>
            </a:endParaRPr>
          </a:p>
        </p:txBody>
      </p:sp>
    </p:spTree>
    <p:extLst>
      <p:ext uri="{BB962C8B-B14F-4D97-AF65-F5344CB8AC3E}">
        <p14:creationId xmlns:p14="http://schemas.microsoft.com/office/powerpoint/2010/main" val="1093865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1546CF2E-666A-42AA-85D7-FCD88797BA08}" type="slidenum">
              <a:rPr lang="en-US" altLang="bg-BG" sz="1200"/>
              <a:pPr eaLnBrk="1" hangingPunct="1"/>
              <a:t>7</a:t>
            </a:fld>
            <a:endParaRPr lang="en-US" altLang="bg-BG"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bg-BG" smtClean="0">
              <a:latin typeface="Arial" panose="020B0604020202020204" pitchFamily="34" charset="0"/>
            </a:endParaRPr>
          </a:p>
        </p:txBody>
      </p:sp>
    </p:spTree>
    <p:extLst>
      <p:ext uri="{BB962C8B-B14F-4D97-AF65-F5344CB8AC3E}">
        <p14:creationId xmlns:p14="http://schemas.microsoft.com/office/powerpoint/2010/main" val="2257552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114925" y="2800350"/>
            <a:ext cx="3495675" cy="704850"/>
          </a:xfrm>
        </p:spPr>
        <p:txBody>
          <a:bodyPr/>
          <a:lstStyle>
            <a:lvl1pPr algn="ctr">
              <a:defRPr sz="40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5114925" y="3752850"/>
            <a:ext cx="3495675" cy="685800"/>
          </a:xfrm>
        </p:spPr>
        <p:txBody>
          <a:bodyPr/>
          <a:lstStyle>
            <a:lvl1pPr marL="0" indent="0" algn="ctr">
              <a:buFontTx/>
              <a:buNone/>
              <a:defRPr sz="2400">
                <a:solidFill>
                  <a:schemeClr val="bg1"/>
                </a:solidFill>
              </a:defRPr>
            </a:lvl1pPr>
          </a:lstStyle>
          <a:p>
            <a:r>
              <a:rPr lang="en-US" smtClean="0"/>
              <a:t>Click to edit Master subtitle style</a:t>
            </a:r>
            <a:endParaRPr lang="en-US"/>
          </a:p>
        </p:txBody>
      </p:sp>
    </p:spTree>
    <p:extLst>
      <p:ext uri="{BB962C8B-B14F-4D97-AF65-F5344CB8AC3E}">
        <p14:creationId xmlns:p14="http://schemas.microsoft.com/office/powerpoint/2010/main" val="1150782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850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438150"/>
            <a:ext cx="1887537" cy="5810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33475" y="438150"/>
            <a:ext cx="5513388" cy="58102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5915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33475" y="438150"/>
            <a:ext cx="7553325" cy="58102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5959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359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410879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33475" y="1905000"/>
            <a:ext cx="35814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7275" y="1905000"/>
            <a:ext cx="35814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1201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535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178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4007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22483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0875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438275" y="438150"/>
            <a:ext cx="7248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bg-BG" smtClean="0"/>
              <a:t>Click to edit Master title style</a:t>
            </a:r>
          </a:p>
        </p:txBody>
      </p:sp>
      <p:sp>
        <p:nvSpPr>
          <p:cNvPr id="2051" name="Rectangle 3"/>
          <p:cNvSpPr>
            <a:spLocks noGrp="1" noChangeArrowheads="1"/>
          </p:cNvSpPr>
          <p:nvPr>
            <p:ph type="body" idx="1"/>
          </p:nvPr>
        </p:nvSpPr>
        <p:spPr bwMode="auto">
          <a:xfrm>
            <a:off x="1133475" y="1905000"/>
            <a:ext cx="7315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bg-BG" smtClean="0"/>
              <a:t>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itchFamily="34" charset="0"/>
        </a:defRPr>
      </a:lvl2pPr>
      <a:lvl3pPr algn="l" rtl="0" eaLnBrk="1" fontAlgn="base" hangingPunct="1">
        <a:spcBef>
          <a:spcPct val="0"/>
        </a:spcBef>
        <a:spcAft>
          <a:spcPct val="0"/>
        </a:spcAft>
        <a:defRPr sz="4400">
          <a:solidFill>
            <a:schemeClr val="bg1"/>
          </a:solidFill>
          <a:latin typeface="Microsoft Sans Serif" pitchFamily="34" charset="0"/>
        </a:defRPr>
      </a:lvl3pPr>
      <a:lvl4pPr algn="l" rtl="0" eaLnBrk="1" fontAlgn="base" hangingPunct="1">
        <a:spcBef>
          <a:spcPct val="0"/>
        </a:spcBef>
        <a:spcAft>
          <a:spcPct val="0"/>
        </a:spcAft>
        <a:defRPr sz="4400">
          <a:solidFill>
            <a:schemeClr val="bg1"/>
          </a:solidFill>
          <a:latin typeface="Microsoft Sans Serif" pitchFamily="34" charset="0"/>
        </a:defRPr>
      </a:lvl4pPr>
      <a:lvl5pPr algn="l" rtl="0" eaLnBrk="1" fontAlgn="base" hangingPunct="1">
        <a:spcBef>
          <a:spcPct val="0"/>
        </a:spcBef>
        <a:spcAft>
          <a:spcPct val="0"/>
        </a:spcAft>
        <a:defRPr sz="4400">
          <a:solidFill>
            <a:schemeClr val="bg1"/>
          </a:solidFill>
          <a:latin typeface="Microsoft Sans Serif" pitchFamily="34" charset="0"/>
        </a:defRPr>
      </a:lvl5pPr>
      <a:lvl6pPr marL="457200" algn="l" rtl="0" eaLnBrk="1" fontAlgn="base" hangingPunct="1">
        <a:spcBef>
          <a:spcPct val="0"/>
        </a:spcBef>
        <a:spcAft>
          <a:spcPct val="0"/>
        </a:spcAft>
        <a:defRPr sz="4400">
          <a:solidFill>
            <a:schemeClr val="bg1"/>
          </a:solidFill>
          <a:latin typeface="Microsoft Sans Serif" pitchFamily="34" charset="0"/>
        </a:defRPr>
      </a:lvl6pPr>
      <a:lvl7pPr marL="914400" algn="l" rtl="0" eaLnBrk="1" fontAlgn="base" hangingPunct="1">
        <a:spcBef>
          <a:spcPct val="0"/>
        </a:spcBef>
        <a:spcAft>
          <a:spcPct val="0"/>
        </a:spcAft>
        <a:defRPr sz="4400">
          <a:solidFill>
            <a:schemeClr val="bg1"/>
          </a:solidFill>
          <a:latin typeface="Microsoft Sans Serif" pitchFamily="34" charset="0"/>
        </a:defRPr>
      </a:lvl7pPr>
      <a:lvl8pPr marL="1371600" algn="l" rtl="0" eaLnBrk="1" fontAlgn="base" hangingPunct="1">
        <a:spcBef>
          <a:spcPct val="0"/>
        </a:spcBef>
        <a:spcAft>
          <a:spcPct val="0"/>
        </a:spcAft>
        <a:defRPr sz="4400">
          <a:solidFill>
            <a:schemeClr val="bg1"/>
          </a:solidFill>
          <a:latin typeface="Microsoft Sans Serif" pitchFamily="34" charset="0"/>
        </a:defRPr>
      </a:lvl8pPr>
      <a:lvl9pPr marL="1828800" algn="l" rtl="0" eaLnBrk="1" fontAlgn="base" hangingPunct="1">
        <a:spcBef>
          <a:spcPct val="0"/>
        </a:spcBef>
        <a:spcAft>
          <a:spcPct val="0"/>
        </a:spcAft>
        <a:defRPr sz="4400">
          <a:solidFill>
            <a:schemeClr val="bg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5" name="Rectangle 6"/>
          <p:cNvSpPr>
            <a:spLocks noGrp="1" noChangeArrowheads="1"/>
          </p:cNvSpPr>
          <p:nvPr>
            <p:ph type="ctrTitle"/>
          </p:nvPr>
        </p:nvSpPr>
        <p:spPr>
          <a:xfrm>
            <a:off x="539552" y="2636912"/>
            <a:ext cx="8064896" cy="3168352"/>
          </a:xfrm>
        </p:spPr>
        <p:txBody>
          <a:bodyPr/>
          <a:lstStyle/>
          <a:p>
            <a:pPr algn="l"/>
            <a:r>
              <a:rPr lang="ru-RU" altLang="bg-BG" sz="3200" b="1" dirty="0" smtClean="0"/>
              <a:t>ИЗСЛЕДВАНЕ </a:t>
            </a:r>
            <a:r>
              <a:rPr lang="ru-RU" altLang="bg-BG" sz="3200" b="1" dirty="0"/>
              <a:t>НА РАБОТНИ ХАРАКТЕРИСТИКИ НА СЕНЗОРИ И НАДЕЖДНОСТ НА ГОРИВНИ ДЮЗИ ЗА НОВИ И УПОТРЕБЯВАНИ </a:t>
            </a:r>
            <a:r>
              <a:rPr lang="ru-RU" altLang="bg-BG" sz="3200" b="1" dirty="0" smtClean="0"/>
              <a:t>АВТОМОБИЛИ</a:t>
            </a:r>
          </a:p>
        </p:txBody>
      </p:sp>
      <p:sp>
        <p:nvSpPr>
          <p:cNvPr id="3" name="Rectangle 2"/>
          <p:cNvSpPr/>
          <p:nvPr/>
        </p:nvSpPr>
        <p:spPr>
          <a:xfrm>
            <a:off x="5940152" y="2175247"/>
            <a:ext cx="2766783" cy="461665"/>
          </a:xfrm>
          <a:prstGeom prst="rect">
            <a:avLst/>
          </a:prstGeom>
        </p:spPr>
        <p:txBody>
          <a:bodyPr wrap="none">
            <a:spAutoFit/>
          </a:bodyPr>
          <a:lstStyle/>
          <a:p>
            <a:r>
              <a:rPr lang="bg-BG" b="1" i="1" dirty="0" smtClean="0">
                <a:solidFill>
                  <a:schemeClr val="accent1">
                    <a:lumMod val="75000"/>
                  </a:schemeClr>
                </a:solidFill>
              </a:rPr>
              <a:t>ПРОЕКТ НИХ-464</a:t>
            </a:r>
            <a:endParaRPr lang="bg-BG" b="1" i="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10416732"/>
              </p:ext>
            </p:extLst>
          </p:nvPr>
        </p:nvGraphicFramePr>
        <p:xfrm>
          <a:off x="2411760" y="8"/>
          <a:ext cx="5112569" cy="6857991"/>
        </p:xfrm>
        <a:graphic>
          <a:graphicData uri="http://schemas.openxmlformats.org/drawingml/2006/table">
            <a:tbl>
              <a:tblPr>
                <a:tableStyleId>{5C22544A-7EE6-4342-B048-85BDC9FD1C3A}</a:tableStyleId>
              </a:tblPr>
              <a:tblGrid>
                <a:gridCol w="781848">
                  <a:extLst>
                    <a:ext uri="{9D8B030D-6E8A-4147-A177-3AD203B41FA5}">
                      <a16:colId xmlns:a16="http://schemas.microsoft.com/office/drawing/2014/main" val="550406802"/>
                    </a:ext>
                  </a:extLst>
                </a:gridCol>
                <a:gridCol w="3634323">
                  <a:extLst>
                    <a:ext uri="{9D8B030D-6E8A-4147-A177-3AD203B41FA5}">
                      <a16:colId xmlns:a16="http://schemas.microsoft.com/office/drawing/2014/main" val="2091680749"/>
                    </a:ext>
                  </a:extLst>
                </a:gridCol>
                <a:gridCol w="696398">
                  <a:extLst>
                    <a:ext uri="{9D8B030D-6E8A-4147-A177-3AD203B41FA5}">
                      <a16:colId xmlns:a16="http://schemas.microsoft.com/office/drawing/2014/main" val="1898249318"/>
                    </a:ext>
                  </a:extLst>
                </a:gridCol>
              </a:tblGrid>
              <a:tr h="493709">
                <a:tc gridSpan="3">
                  <a:txBody>
                    <a:bodyPr/>
                    <a:lstStyle/>
                    <a:p>
                      <a:pPr algn="ctr" fontAlgn="ctr"/>
                      <a:r>
                        <a:rPr lang="ru-RU" sz="500" u="none" strike="noStrike" dirty="0" smtClean="0">
                          <a:solidFill>
                            <a:srgbClr val="4D4D4D"/>
                          </a:solidFill>
                          <a:effectLst/>
                        </a:rPr>
                        <a:t>Университет "Проф.д-р Асен Златаров"                                                                                                              Научно-изследователска и художествено творческа дейност                                                                                                 Обобщен финансов отчет на договор НИХ - 464/2022</a:t>
                      </a:r>
                      <a:endParaRPr lang="ru-RU" sz="500" b="1"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322129210"/>
                  </a:ext>
                </a:extLst>
              </a:tr>
              <a:tr h="469728">
                <a:tc>
                  <a:txBody>
                    <a:bodyPr/>
                    <a:lstStyle/>
                    <a:p>
                      <a:pPr algn="l" fontAlgn="b"/>
                      <a:r>
                        <a:rPr lang="bg-BG" sz="400" u="none" strike="noStrike">
                          <a:solidFill>
                            <a:srgbClr val="4D4D4D"/>
                          </a:solidFill>
                          <a:effectLst/>
                        </a:rPr>
                        <a:t> </a:t>
                      </a:r>
                      <a:endParaRPr lang="bg-BG" sz="400" b="0" i="0" u="none" strike="noStrike">
                        <a:solidFill>
                          <a:srgbClr val="4D4D4D"/>
                        </a:solidFill>
                        <a:effectLst/>
                        <a:latin typeface="Arial" panose="020B0604020202020204" pitchFamily="34" charset="0"/>
                      </a:endParaRPr>
                    </a:p>
                  </a:txBody>
                  <a:tcPr marL="0" marR="0" marT="0" marB="0" anchor="ctr"/>
                </a:tc>
                <a:tc>
                  <a:txBody>
                    <a:bodyPr/>
                    <a:lstStyle/>
                    <a:p>
                      <a:pPr algn="ctr" fontAlgn="ctr"/>
                      <a:r>
                        <a:rPr lang="ru-RU" sz="400" u="none" strike="noStrike">
                          <a:solidFill>
                            <a:srgbClr val="4D4D4D"/>
                          </a:solidFill>
                          <a:effectLst/>
                        </a:rPr>
                        <a:t>Изследване на работни характеристики на сензори и надеждност на горивни дюзи за нови и употребявани автомобили</a:t>
                      </a:r>
                      <a:endParaRPr lang="ru-RU" sz="400" b="1" i="0" u="none" strike="noStrike">
                        <a:solidFill>
                          <a:srgbClr val="4D4D4D"/>
                        </a:solidFill>
                        <a:effectLst/>
                        <a:latin typeface="Arial" panose="020B0604020202020204" pitchFamily="34" charset="0"/>
                      </a:endParaRPr>
                    </a:p>
                  </a:txBody>
                  <a:tcPr marL="0" marR="0" marT="0" marB="0" anchor="ctr"/>
                </a:tc>
                <a:tc>
                  <a:txBody>
                    <a:bodyPr/>
                    <a:lstStyle/>
                    <a:p>
                      <a:pPr algn="l" fontAlgn="ctr"/>
                      <a:endParaRPr lang="bg-BG" sz="400" b="0" i="0" u="none" strike="noStrike">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2247761057"/>
                  </a:ext>
                </a:extLst>
              </a:tr>
              <a:tr h="147802">
                <a:tc>
                  <a:txBody>
                    <a:bodyPr/>
                    <a:lstStyle/>
                    <a:p>
                      <a:pPr algn="l" fontAlgn="ctr"/>
                      <a:r>
                        <a:rPr lang="bg-BG" sz="400" u="none" strike="noStrike">
                          <a:solidFill>
                            <a:srgbClr val="4D4D4D"/>
                          </a:solidFill>
                          <a:effectLst/>
                        </a:rPr>
                        <a:t> </a:t>
                      </a:r>
                      <a:endParaRPr lang="bg-BG" sz="400" b="0" i="0" u="none" strike="noStrike">
                        <a:solidFill>
                          <a:srgbClr val="4D4D4D"/>
                        </a:solidFill>
                        <a:effectLst/>
                        <a:latin typeface="Arial" panose="020B0604020202020204" pitchFamily="34" charset="0"/>
                      </a:endParaRPr>
                    </a:p>
                  </a:txBody>
                  <a:tcPr marL="0" marR="0" marT="0" marB="0" anchor="ctr"/>
                </a:tc>
                <a:tc>
                  <a:txBody>
                    <a:bodyPr/>
                    <a:lstStyle/>
                    <a:p>
                      <a:pPr algn="l" fontAlgn="ctr"/>
                      <a:r>
                        <a:rPr lang="ru-RU" sz="400" u="none" strike="noStrike">
                          <a:solidFill>
                            <a:srgbClr val="4D4D4D"/>
                          </a:solidFill>
                          <a:effectLst/>
                        </a:rPr>
                        <a:t>Получени средства: 9005.00 лв                                                       Изразходени средства: 8873,48 лв                                                           Ръководител: доц. д-р Магдалена Дюлгерова                                             Срок на проекта: 2 години</a:t>
                      </a:r>
                      <a:endParaRPr lang="ru-RU" sz="400" b="0" i="1" u="none" strike="noStrike">
                        <a:solidFill>
                          <a:srgbClr val="4D4D4D"/>
                        </a:solidFill>
                        <a:effectLst/>
                        <a:latin typeface="Arial" panose="020B0604020202020204" pitchFamily="34" charset="0"/>
                      </a:endParaRPr>
                    </a:p>
                  </a:txBody>
                  <a:tcPr marL="0" marR="0" marT="0" marB="0" anchor="ctr"/>
                </a:tc>
                <a:tc>
                  <a:txBody>
                    <a:bodyPr/>
                    <a:lstStyle/>
                    <a:p>
                      <a:pPr algn="l" fontAlgn="ctr"/>
                      <a:r>
                        <a:rPr lang="bg-BG" sz="400" u="none" strike="noStrike">
                          <a:solidFill>
                            <a:srgbClr val="4D4D4D"/>
                          </a:solidFill>
                          <a:effectLst/>
                        </a:rPr>
                        <a:t> </a:t>
                      </a:r>
                      <a:endParaRPr lang="bg-BG" sz="400" b="0" i="0" u="none" strike="noStrike">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4214773341"/>
                  </a:ext>
                </a:extLst>
              </a:tr>
              <a:tr h="296225">
                <a:tc>
                  <a:txBody>
                    <a:bodyPr/>
                    <a:lstStyle/>
                    <a:p>
                      <a:pPr algn="ctr" fontAlgn="ctr"/>
                      <a:r>
                        <a:rPr lang="bg-BG" sz="400" u="none" strike="noStrike">
                          <a:solidFill>
                            <a:srgbClr val="4D4D4D"/>
                          </a:solidFill>
                          <a:effectLst/>
                        </a:rPr>
                        <a:t>№ </a:t>
                      </a:r>
                      <a:br>
                        <a:rPr lang="bg-BG" sz="400" u="none" strike="noStrike">
                          <a:solidFill>
                            <a:srgbClr val="4D4D4D"/>
                          </a:solidFill>
                          <a:effectLst/>
                        </a:rPr>
                      </a:br>
                      <a:r>
                        <a:rPr lang="bg-BG" sz="400" u="none" strike="noStrike">
                          <a:solidFill>
                            <a:srgbClr val="4D4D4D"/>
                          </a:solidFill>
                          <a:effectLst/>
                        </a:rPr>
                        <a:t>по ред</a:t>
                      </a:r>
                      <a:endParaRPr lang="bg-BG" sz="400" b="1" i="0" u="none" strike="noStrike">
                        <a:solidFill>
                          <a:srgbClr val="4D4D4D"/>
                        </a:solidFill>
                        <a:effectLst/>
                        <a:latin typeface="Arial" panose="020B0604020202020204" pitchFamily="34" charset="0"/>
                      </a:endParaRPr>
                    </a:p>
                  </a:txBody>
                  <a:tcPr marL="0" marR="0" marT="0" marB="0" anchor="ctr"/>
                </a:tc>
                <a:tc>
                  <a:txBody>
                    <a:bodyPr/>
                    <a:lstStyle/>
                    <a:p>
                      <a:pPr algn="ctr" fontAlgn="ctr"/>
                      <a:r>
                        <a:rPr lang="bg-BG" sz="400" u="none" strike="noStrike">
                          <a:solidFill>
                            <a:srgbClr val="4D4D4D"/>
                          </a:solidFill>
                          <a:effectLst/>
                        </a:rPr>
                        <a:t> </a:t>
                      </a:r>
                      <a:endParaRPr lang="bg-BG" sz="400" b="1" i="0" u="none" strike="noStrike">
                        <a:solidFill>
                          <a:srgbClr val="4D4D4D"/>
                        </a:solidFill>
                        <a:effectLst/>
                        <a:latin typeface="Arial" panose="020B0604020202020204" pitchFamily="34" charset="0"/>
                      </a:endParaRPr>
                    </a:p>
                  </a:txBody>
                  <a:tcPr marL="0" marR="0" marT="0" marB="0" anchor="ctr"/>
                </a:tc>
                <a:tc>
                  <a:txBody>
                    <a:bodyPr/>
                    <a:lstStyle/>
                    <a:p>
                      <a:pPr algn="ctr" fontAlgn="ctr"/>
                      <a:r>
                        <a:rPr lang="bg-BG" sz="400" u="none" strike="noStrike" dirty="0">
                          <a:solidFill>
                            <a:srgbClr val="4D4D4D"/>
                          </a:solidFill>
                          <a:effectLst/>
                        </a:rPr>
                        <a:t>Сума                              </a:t>
                      </a:r>
                      <a:endParaRPr lang="bg-BG" sz="4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219903246"/>
                  </a:ext>
                </a:extLst>
              </a:tr>
              <a:tr h="155165">
                <a:tc gridSpan="3">
                  <a:txBody>
                    <a:bodyPr/>
                    <a:lstStyle/>
                    <a:p>
                      <a:pPr algn="ctr" fontAlgn="t"/>
                      <a:r>
                        <a:rPr lang="ru-RU" sz="400" u="none" strike="noStrike" dirty="0">
                          <a:solidFill>
                            <a:srgbClr val="4D4D4D"/>
                          </a:solidFill>
                          <a:effectLst/>
                        </a:rPr>
                        <a:t>1. Към перо "Дълготрайни материални активи" (над праг за същественост):</a:t>
                      </a:r>
                      <a:endParaRPr lang="ru-RU" sz="4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4230461866"/>
                  </a:ext>
                </a:extLst>
              </a:tr>
              <a:tr h="155165">
                <a:tc>
                  <a:txBody>
                    <a:bodyPr/>
                    <a:lstStyle/>
                    <a:p>
                      <a:pPr algn="ctr" fontAlgn="ctr"/>
                      <a:r>
                        <a:rPr lang="bg-BG" sz="400" u="none" strike="noStrike">
                          <a:solidFill>
                            <a:srgbClr val="4D4D4D"/>
                          </a:solidFill>
                          <a:effectLst/>
                        </a:rPr>
                        <a:t>1.1</a:t>
                      </a:r>
                      <a:endParaRPr lang="bg-BG" sz="400" b="0" i="0" u="none" strike="noStrike">
                        <a:solidFill>
                          <a:srgbClr val="4D4D4D"/>
                        </a:solidFill>
                        <a:effectLst/>
                        <a:latin typeface="Arial" panose="020B0604020202020204" pitchFamily="34" charset="0"/>
                      </a:endParaRPr>
                    </a:p>
                  </a:txBody>
                  <a:tcPr marL="0" marR="0" marT="0" marB="0" anchor="ctr"/>
                </a:tc>
                <a:tc>
                  <a:txBody>
                    <a:bodyPr/>
                    <a:lstStyle/>
                    <a:p>
                      <a:pPr algn="l" fontAlgn="ctr"/>
                      <a:r>
                        <a:rPr lang="bg-BG" sz="400" u="none" strike="noStrike">
                          <a:solidFill>
                            <a:srgbClr val="4D4D4D"/>
                          </a:solidFill>
                          <a:effectLst/>
                        </a:rPr>
                        <a:t>Станция за диагностика</a:t>
                      </a:r>
                      <a:endParaRPr lang="bg-BG" sz="400" b="0" i="1" u="none" strike="noStrike">
                        <a:solidFill>
                          <a:srgbClr val="4D4D4D"/>
                        </a:solidFill>
                        <a:effectLst/>
                        <a:latin typeface="Arial" panose="020B0604020202020204" pitchFamily="34" charset="0"/>
                      </a:endParaRPr>
                    </a:p>
                  </a:txBody>
                  <a:tcPr marL="0" marR="0" marT="0" marB="0" anchor="ctr"/>
                </a:tc>
                <a:tc>
                  <a:txBody>
                    <a:bodyPr/>
                    <a:lstStyle/>
                    <a:p>
                      <a:pPr algn="ctr" fontAlgn="ctr"/>
                      <a:r>
                        <a:rPr lang="bg-BG" sz="400" u="none" strike="noStrike">
                          <a:solidFill>
                            <a:srgbClr val="4D4D4D"/>
                          </a:solidFill>
                          <a:effectLst/>
                        </a:rPr>
                        <a:t>1654,00</a:t>
                      </a:r>
                      <a:endParaRPr lang="bg-BG" sz="400" b="0" i="0" u="none" strike="noStrike">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3357134901"/>
                  </a:ext>
                </a:extLst>
              </a:tr>
              <a:tr h="155165">
                <a:tc>
                  <a:txBody>
                    <a:bodyPr/>
                    <a:lstStyle/>
                    <a:p>
                      <a:pPr algn="ctr" fontAlgn="ctr"/>
                      <a:r>
                        <a:rPr lang="bg-BG" sz="400" u="none" strike="noStrike">
                          <a:solidFill>
                            <a:srgbClr val="4D4D4D"/>
                          </a:solidFill>
                          <a:effectLst/>
                        </a:rPr>
                        <a:t>1.2</a:t>
                      </a:r>
                      <a:endParaRPr lang="bg-BG" sz="400" b="0" i="0" u="none" strike="noStrike">
                        <a:solidFill>
                          <a:srgbClr val="4D4D4D"/>
                        </a:solidFill>
                        <a:effectLst/>
                        <a:latin typeface="Arial" panose="020B0604020202020204" pitchFamily="34" charset="0"/>
                      </a:endParaRPr>
                    </a:p>
                  </a:txBody>
                  <a:tcPr marL="0" marR="0" marT="0" marB="0" anchor="ctr"/>
                </a:tc>
                <a:tc>
                  <a:txBody>
                    <a:bodyPr/>
                    <a:lstStyle/>
                    <a:p>
                      <a:pPr algn="l" fontAlgn="ctr"/>
                      <a:r>
                        <a:rPr lang="en-US" sz="400" u="none" strike="noStrike">
                          <a:solidFill>
                            <a:srgbClr val="4D4D4D"/>
                          </a:solidFill>
                          <a:effectLst/>
                        </a:rPr>
                        <a:t>CarScope </a:t>
                      </a:r>
                      <a:r>
                        <a:rPr lang="bg-BG" sz="400" u="none" strike="noStrike">
                          <a:solidFill>
                            <a:srgbClr val="4D4D4D"/>
                          </a:solidFill>
                          <a:effectLst/>
                        </a:rPr>
                        <a:t>стартов комплект</a:t>
                      </a:r>
                      <a:endParaRPr lang="bg-BG" sz="400" b="0" i="1" u="none" strike="noStrike">
                        <a:solidFill>
                          <a:srgbClr val="4D4D4D"/>
                        </a:solidFill>
                        <a:effectLst/>
                        <a:latin typeface="Arial" panose="020B0604020202020204" pitchFamily="34" charset="0"/>
                      </a:endParaRPr>
                    </a:p>
                  </a:txBody>
                  <a:tcPr marL="0" marR="0" marT="0" marB="0" anchor="ctr"/>
                </a:tc>
                <a:tc>
                  <a:txBody>
                    <a:bodyPr/>
                    <a:lstStyle/>
                    <a:p>
                      <a:pPr algn="ctr" fontAlgn="ctr"/>
                      <a:r>
                        <a:rPr lang="bg-BG" sz="400" u="none" strike="noStrike" dirty="0">
                          <a:solidFill>
                            <a:srgbClr val="4D4D4D"/>
                          </a:solidFill>
                          <a:effectLst/>
                        </a:rPr>
                        <a:t>1500,00</a:t>
                      </a:r>
                      <a:endParaRPr lang="bg-BG" sz="400" b="0"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2062526156"/>
                  </a:ext>
                </a:extLst>
              </a:tr>
              <a:tr h="141059">
                <a:tc gridSpan="2">
                  <a:txBody>
                    <a:bodyPr/>
                    <a:lstStyle/>
                    <a:p>
                      <a:pPr algn="r" fontAlgn="ctr"/>
                      <a:r>
                        <a:rPr lang="bg-BG" sz="400" u="none" strike="noStrike">
                          <a:solidFill>
                            <a:srgbClr val="4D4D4D"/>
                          </a:solidFill>
                          <a:effectLst/>
                        </a:rPr>
                        <a:t>Общо :</a:t>
                      </a:r>
                      <a:endParaRPr lang="bg-BG" sz="400" b="0"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400" u="none" strike="noStrike" dirty="0">
                          <a:solidFill>
                            <a:srgbClr val="4D4D4D"/>
                          </a:solidFill>
                          <a:effectLst/>
                        </a:rPr>
                        <a:t>3154,00</a:t>
                      </a:r>
                      <a:endParaRPr lang="bg-BG" sz="4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1439449015"/>
                  </a:ext>
                </a:extLst>
              </a:tr>
              <a:tr h="148112">
                <a:tc gridSpan="3">
                  <a:txBody>
                    <a:bodyPr/>
                    <a:lstStyle/>
                    <a:p>
                      <a:pPr algn="ctr" fontAlgn="t"/>
                      <a:r>
                        <a:rPr lang="ru-RU" sz="400" u="none" strike="noStrike" dirty="0">
                          <a:solidFill>
                            <a:srgbClr val="4D4D4D"/>
                          </a:solidFill>
                          <a:effectLst/>
                        </a:rPr>
                        <a:t>2. Към перо "Други материали и активи" :</a:t>
                      </a:r>
                      <a:endParaRPr lang="ru-RU" sz="4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3212942925"/>
                  </a:ext>
                </a:extLst>
              </a:tr>
              <a:tr h="148112">
                <a:tc>
                  <a:txBody>
                    <a:bodyPr/>
                    <a:lstStyle/>
                    <a:p>
                      <a:pPr algn="ctr" fontAlgn="t"/>
                      <a:r>
                        <a:rPr lang="bg-BG" sz="400" u="none" strike="noStrike">
                          <a:solidFill>
                            <a:srgbClr val="4D4D4D"/>
                          </a:solidFill>
                          <a:effectLst/>
                        </a:rPr>
                        <a:t>2.1</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400" u="none" strike="noStrike">
                          <a:solidFill>
                            <a:srgbClr val="4D4D4D"/>
                          </a:solidFill>
                          <a:effectLst/>
                        </a:rPr>
                        <a:t>Канцеларски материали и компютърни консумативи</a:t>
                      </a:r>
                      <a:endParaRPr lang="ru-RU"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145,47</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250746930"/>
                  </a:ext>
                </a:extLst>
              </a:tr>
              <a:tr h="148112">
                <a:tc>
                  <a:txBody>
                    <a:bodyPr/>
                    <a:lstStyle/>
                    <a:p>
                      <a:pPr algn="ctr" fontAlgn="t"/>
                      <a:r>
                        <a:rPr lang="bg-BG" sz="400" u="none" strike="noStrike">
                          <a:solidFill>
                            <a:srgbClr val="4D4D4D"/>
                          </a:solidFill>
                          <a:effectLst/>
                        </a:rPr>
                        <a:t>2.2</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400" u="none" strike="noStrike">
                          <a:solidFill>
                            <a:srgbClr val="4D4D4D"/>
                          </a:solidFill>
                          <a:effectLst/>
                        </a:rPr>
                        <a:t>Количка с инструменти</a:t>
                      </a:r>
                      <a:endParaRPr lang="bg-BG"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991,68</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140155574"/>
                  </a:ext>
                </a:extLst>
              </a:tr>
              <a:tr h="148112">
                <a:tc>
                  <a:txBody>
                    <a:bodyPr/>
                    <a:lstStyle/>
                    <a:p>
                      <a:pPr algn="ctr" fontAlgn="t"/>
                      <a:r>
                        <a:rPr lang="bg-BG" sz="400" u="none" strike="noStrike">
                          <a:solidFill>
                            <a:srgbClr val="4D4D4D"/>
                          </a:solidFill>
                          <a:effectLst/>
                        </a:rPr>
                        <a:t>2.3</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400" u="none" strike="noStrike">
                          <a:solidFill>
                            <a:srgbClr val="4D4D4D"/>
                          </a:solidFill>
                          <a:effectLst/>
                        </a:rPr>
                        <a:t>Ултразвукова вана</a:t>
                      </a:r>
                      <a:endParaRPr lang="bg-BG"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955,79</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1030976524"/>
                  </a:ext>
                </a:extLst>
              </a:tr>
              <a:tr h="148112">
                <a:tc>
                  <a:txBody>
                    <a:bodyPr/>
                    <a:lstStyle/>
                    <a:p>
                      <a:pPr algn="ctr" fontAlgn="t"/>
                      <a:r>
                        <a:rPr lang="bg-BG" sz="400" u="none" strike="noStrike">
                          <a:solidFill>
                            <a:srgbClr val="4D4D4D"/>
                          </a:solidFill>
                          <a:effectLst/>
                        </a:rPr>
                        <a:t>2.4</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400" u="none" strike="noStrike">
                          <a:solidFill>
                            <a:srgbClr val="4D4D4D"/>
                          </a:solidFill>
                          <a:effectLst/>
                        </a:rPr>
                        <a:t>Датчик за налягане</a:t>
                      </a:r>
                      <a:endParaRPr lang="bg-BG"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636,00</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2329855719"/>
                  </a:ext>
                </a:extLst>
              </a:tr>
              <a:tr h="148112">
                <a:tc>
                  <a:txBody>
                    <a:bodyPr/>
                    <a:lstStyle/>
                    <a:p>
                      <a:pPr algn="ctr" fontAlgn="t"/>
                      <a:r>
                        <a:rPr lang="bg-BG" sz="400" u="none" strike="noStrike">
                          <a:solidFill>
                            <a:srgbClr val="4D4D4D"/>
                          </a:solidFill>
                          <a:effectLst/>
                        </a:rPr>
                        <a:t>2.5</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400" u="none" strike="noStrike">
                          <a:solidFill>
                            <a:srgbClr val="4D4D4D"/>
                          </a:solidFill>
                          <a:effectLst/>
                        </a:rPr>
                        <a:t>Спотер стомана</a:t>
                      </a:r>
                      <a:endParaRPr lang="bg-BG"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899,00</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1052800006"/>
                  </a:ext>
                </a:extLst>
              </a:tr>
              <a:tr h="148112">
                <a:tc>
                  <a:txBody>
                    <a:bodyPr/>
                    <a:lstStyle/>
                    <a:p>
                      <a:pPr algn="ctr" fontAlgn="t"/>
                      <a:r>
                        <a:rPr lang="bg-BG" sz="400" u="none" strike="noStrike">
                          <a:solidFill>
                            <a:srgbClr val="4D4D4D"/>
                          </a:solidFill>
                          <a:effectLst/>
                        </a:rPr>
                        <a:t>2.6</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400" u="none" strike="noStrike">
                          <a:solidFill>
                            <a:srgbClr val="4D4D4D"/>
                          </a:solidFill>
                          <a:effectLst/>
                        </a:rPr>
                        <a:t>Хидравлична преса</a:t>
                      </a:r>
                      <a:endParaRPr lang="bg-BG"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305,00</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287784771"/>
                  </a:ext>
                </a:extLst>
              </a:tr>
              <a:tr h="225696">
                <a:tc>
                  <a:txBody>
                    <a:bodyPr/>
                    <a:lstStyle/>
                    <a:p>
                      <a:pPr algn="ctr" fontAlgn="t"/>
                      <a:r>
                        <a:rPr lang="bg-BG" sz="400" u="none" strike="noStrike">
                          <a:solidFill>
                            <a:srgbClr val="4D4D4D"/>
                          </a:solidFill>
                          <a:effectLst/>
                        </a:rPr>
                        <a:t>2.7</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400" u="none" strike="noStrike">
                          <a:solidFill>
                            <a:srgbClr val="4D4D4D"/>
                          </a:solidFill>
                          <a:effectLst/>
                        </a:rPr>
                        <a:t>Доплащане за газ анализитор към проект НИХ 480, след проведена ОП</a:t>
                      </a:r>
                      <a:endParaRPr lang="ru-RU"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546,00</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94859619"/>
                  </a:ext>
                </a:extLst>
              </a:tr>
              <a:tr h="155165">
                <a:tc gridSpan="2">
                  <a:txBody>
                    <a:bodyPr/>
                    <a:lstStyle/>
                    <a:p>
                      <a:pPr algn="r" fontAlgn="ctr"/>
                      <a:r>
                        <a:rPr lang="bg-BG" sz="400" u="none" strike="noStrike">
                          <a:solidFill>
                            <a:srgbClr val="4D4D4D"/>
                          </a:solidFill>
                          <a:effectLst/>
                        </a:rPr>
                        <a:t>Общо :</a:t>
                      </a:r>
                      <a:endParaRPr lang="bg-BG" sz="400" b="0"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400" u="none" strike="noStrike" dirty="0">
                          <a:solidFill>
                            <a:srgbClr val="4D4D4D"/>
                          </a:solidFill>
                          <a:effectLst/>
                        </a:rPr>
                        <a:t>4478,94</a:t>
                      </a:r>
                      <a:endParaRPr lang="bg-BG" sz="4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903381969"/>
                  </a:ext>
                </a:extLst>
              </a:tr>
              <a:tr h="141059">
                <a:tc gridSpan="3">
                  <a:txBody>
                    <a:bodyPr/>
                    <a:lstStyle/>
                    <a:p>
                      <a:pPr algn="ctr" fontAlgn="t"/>
                      <a:r>
                        <a:rPr lang="ru-RU" sz="400" u="none" strike="noStrike" dirty="0">
                          <a:solidFill>
                            <a:srgbClr val="4D4D4D"/>
                          </a:solidFill>
                          <a:effectLst/>
                        </a:rPr>
                        <a:t>3. Към перо "Програмни продукти и литература":</a:t>
                      </a:r>
                      <a:endParaRPr lang="ru-RU" sz="4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2133185640"/>
                  </a:ext>
                </a:extLst>
              </a:tr>
              <a:tr h="155165">
                <a:tc>
                  <a:txBody>
                    <a:bodyPr/>
                    <a:lstStyle/>
                    <a:p>
                      <a:pPr algn="ctr" fontAlgn="t"/>
                      <a:r>
                        <a:rPr lang="bg-BG" sz="400" u="none" strike="noStrike">
                          <a:solidFill>
                            <a:srgbClr val="4D4D4D"/>
                          </a:solidFill>
                          <a:effectLst/>
                        </a:rPr>
                        <a:t>3.1</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400" u="none" strike="noStrike">
                          <a:solidFill>
                            <a:srgbClr val="4D4D4D"/>
                          </a:solidFill>
                          <a:effectLst/>
                        </a:rPr>
                        <a:t>Учебна литература</a:t>
                      </a:r>
                      <a:endParaRPr lang="bg-BG"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153,80</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2406839255"/>
                  </a:ext>
                </a:extLst>
              </a:tr>
              <a:tr h="148112">
                <a:tc gridSpan="2">
                  <a:txBody>
                    <a:bodyPr/>
                    <a:lstStyle/>
                    <a:p>
                      <a:pPr algn="r" fontAlgn="ctr"/>
                      <a:r>
                        <a:rPr lang="bg-BG" sz="400" u="none" strike="noStrike">
                          <a:solidFill>
                            <a:srgbClr val="4D4D4D"/>
                          </a:solidFill>
                          <a:effectLst/>
                        </a:rPr>
                        <a:t>Общо :</a:t>
                      </a:r>
                      <a:endParaRPr lang="bg-BG" sz="400" b="0"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400" u="none" strike="noStrike" dirty="0">
                          <a:solidFill>
                            <a:srgbClr val="4D4D4D"/>
                          </a:solidFill>
                          <a:effectLst/>
                        </a:rPr>
                        <a:t>153,80</a:t>
                      </a:r>
                      <a:endParaRPr lang="bg-BG" sz="4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1710809334"/>
                  </a:ext>
                </a:extLst>
              </a:tr>
              <a:tr h="141059">
                <a:tc gridSpan="3">
                  <a:txBody>
                    <a:bodyPr/>
                    <a:lstStyle/>
                    <a:p>
                      <a:pPr algn="ctr" fontAlgn="t"/>
                      <a:r>
                        <a:rPr lang="ru-RU" sz="400" u="none" strike="noStrike" dirty="0">
                          <a:solidFill>
                            <a:srgbClr val="4D4D4D"/>
                          </a:solidFill>
                          <a:effectLst/>
                        </a:rPr>
                        <a:t>4. Към перо "Външни услуги":</a:t>
                      </a:r>
                      <a:endParaRPr lang="ru-RU" sz="4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2287457901"/>
                  </a:ext>
                </a:extLst>
              </a:tr>
              <a:tr h="141059">
                <a:tc>
                  <a:txBody>
                    <a:bodyPr/>
                    <a:lstStyle/>
                    <a:p>
                      <a:pPr algn="ctr" fontAlgn="t"/>
                      <a:r>
                        <a:rPr lang="bg-BG" sz="400" u="none" strike="noStrike">
                          <a:solidFill>
                            <a:srgbClr val="4D4D4D"/>
                          </a:solidFill>
                          <a:effectLst/>
                        </a:rPr>
                        <a:t>4.1</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400" u="none" strike="noStrike">
                          <a:solidFill>
                            <a:srgbClr val="4D4D4D"/>
                          </a:solidFill>
                          <a:effectLst/>
                        </a:rPr>
                        <a:t>Куриерска услуга</a:t>
                      </a:r>
                      <a:endParaRPr lang="bg-BG"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56,24</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360497268"/>
                  </a:ext>
                </a:extLst>
              </a:tr>
              <a:tr h="148112">
                <a:tc gridSpan="2">
                  <a:txBody>
                    <a:bodyPr/>
                    <a:lstStyle/>
                    <a:p>
                      <a:pPr algn="r" fontAlgn="ctr"/>
                      <a:r>
                        <a:rPr lang="bg-BG" sz="400" u="none" strike="noStrike">
                          <a:solidFill>
                            <a:srgbClr val="4D4D4D"/>
                          </a:solidFill>
                          <a:effectLst/>
                        </a:rPr>
                        <a:t>Общо : </a:t>
                      </a:r>
                      <a:endParaRPr lang="bg-BG" sz="400" b="0"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400" u="none" strike="noStrike" dirty="0">
                          <a:solidFill>
                            <a:srgbClr val="4D4D4D"/>
                          </a:solidFill>
                          <a:effectLst/>
                        </a:rPr>
                        <a:t>56,24</a:t>
                      </a:r>
                      <a:endParaRPr lang="bg-BG" sz="4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1258529294"/>
                  </a:ext>
                </a:extLst>
              </a:tr>
              <a:tr h="159398">
                <a:tc gridSpan="3">
                  <a:txBody>
                    <a:bodyPr/>
                    <a:lstStyle/>
                    <a:p>
                      <a:pPr algn="ctr" fontAlgn="t"/>
                      <a:r>
                        <a:rPr lang="ru-RU" sz="400" u="none" strike="noStrike" dirty="0">
                          <a:solidFill>
                            <a:srgbClr val="4D4D4D"/>
                          </a:solidFill>
                          <a:effectLst/>
                        </a:rPr>
                        <a:t>5. Към перо "Такси правоучастия"</a:t>
                      </a:r>
                      <a:endParaRPr lang="ru-RU" sz="4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3406613475"/>
                  </a:ext>
                </a:extLst>
              </a:tr>
              <a:tr h="159398">
                <a:tc>
                  <a:txBody>
                    <a:bodyPr/>
                    <a:lstStyle/>
                    <a:p>
                      <a:pPr algn="ctr" fontAlgn="t"/>
                      <a:r>
                        <a:rPr lang="bg-BG" sz="400" u="none" strike="noStrike">
                          <a:solidFill>
                            <a:srgbClr val="4D4D4D"/>
                          </a:solidFill>
                          <a:effectLst/>
                        </a:rPr>
                        <a:t>5.2</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400" u="none" strike="noStrike">
                          <a:solidFill>
                            <a:srgbClr val="4D4D4D"/>
                          </a:solidFill>
                          <a:effectLst/>
                        </a:rPr>
                        <a:t> </a:t>
                      </a:r>
                      <a:endParaRPr lang="bg-BG"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0,00</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827406004"/>
                  </a:ext>
                </a:extLst>
              </a:tr>
              <a:tr h="173503">
                <a:tc gridSpan="2">
                  <a:txBody>
                    <a:bodyPr/>
                    <a:lstStyle/>
                    <a:p>
                      <a:pPr algn="r" fontAlgn="ctr"/>
                      <a:r>
                        <a:rPr lang="bg-BG" sz="400" u="none" strike="noStrike">
                          <a:solidFill>
                            <a:srgbClr val="4D4D4D"/>
                          </a:solidFill>
                          <a:effectLst/>
                        </a:rPr>
                        <a:t>Общо:</a:t>
                      </a:r>
                      <a:endParaRPr lang="bg-BG" sz="400" b="0"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400" u="none" strike="noStrike" dirty="0">
                          <a:solidFill>
                            <a:srgbClr val="4D4D4D"/>
                          </a:solidFill>
                          <a:effectLst/>
                        </a:rPr>
                        <a:t>0,00</a:t>
                      </a:r>
                      <a:endParaRPr lang="bg-BG" sz="4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3599419691"/>
                  </a:ext>
                </a:extLst>
              </a:tr>
              <a:tr h="155165">
                <a:tc gridSpan="3">
                  <a:txBody>
                    <a:bodyPr/>
                    <a:lstStyle/>
                    <a:p>
                      <a:pPr algn="ctr" fontAlgn="t"/>
                      <a:r>
                        <a:rPr lang="bg-BG" sz="400" u="none" strike="noStrike" dirty="0">
                          <a:solidFill>
                            <a:srgbClr val="4D4D4D"/>
                          </a:solidFill>
                          <a:effectLst/>
                        </a:rPr>
                        <a:t>6. Към перо "Командировки":</a:t>
                      </a:r>
                      <a:endParaRPr lang="bg-BG" sz="4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031626606"/>
                  </a:ext>
                </a:extLst>
              </a:tr>
              <a:tr h="141059">
                <a:tc>
                  <a:txBody>
                    <a:bodyPr/>
                    <a:lstStyle/>
                    <a:p>
                      <a:pPr algn="ctr" fontAlgn="t"/>
                      <a:r>
                        <a:rPr lang="bg-BG" sz="400" u="none" strike="noStrike">
                          <a:solidFill>
                            <a:srgbClr val="4D4D4D"/>
                          </a:solidFill>
                          <a:effectLst/>
                        </a:rPr>
                        <a:t>6.1</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400" u="none" strike="noStrike">
                          <a:solidFill>
                            <a:srgbClr val="4D4D4D"/>
                          </a:solidFill>
                          <a:effectLst/>
                        </a:rPr>
                        <a:t>Командировка на членовете на екипа в страната</a:t>
                      </a:r>
                      <a:endParaRPr lang="ru-RU"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0,00</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319867299"/>
                  </a:ext>
                </a:extLst>
              </a:tr>
              <a:tr h="162218">
                <a:tc gridSpan="2">
                  <a:txBody>
                    <a:bodyPr/>
                    <a:lstStyle/>
                    <a:p>
                      <a:pPr algn="r" fontAlgn="ctr"/>
                      <a:r>
                        <a:rPr lang="bg-BG" sz="400" u="none" strike="noStrike">
                          <a:solidFill>
                            <a:srgbClr val="4D4D4D"/>
                          </a:solidFill>
                          <a:effectLst/>
                        </a:rPr>
                        <a:t>Общо : </a:t>
                      </a:r>
                      <a:endParaRPr lang="bg-BG" sz="400" b="0"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400" u="none" strike="noStrike" dirty="0">
                          <a:solidFill>
                            <a:srgbClr val="4D4D4D"/>
                          </a:solidFill>
                          <a:effectLst/>
                        </a:rPr>
                        <a:t>0,00</a:t>
                      </a:r>
                      <a:endParaRPr lang="bg-BG" sz="4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3997143903"/>
                  </a:ext>
                </a:extLst>
              </a:tr>
              <a:tr h="141059">
                <a:tc gridSpan="3">
                  <a:txBody>
                    <a:bodyPr/>
                    <a:lstStyle/>
                    <a:p>
                      <a:pPr algn="ctr" fontAlgn="t"/>
                      <a:r>
                        <a:rPr lang="ru-RU" sz="400" u="none" strike="noStrike" dirty="0">
                          <a:solidFill>
                            <a:srgbClr val="4D4D4D"/>
                          </a:solidFill>
                          <a:effectLst/>
                        </a:rPr>
                        <a:t>7. Към перо "Заплащане на възнаграждения":</a:t>
                      </a:r>
                      <a:endParaRPr lang="ru-RU" sz="4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4283134846"/>
                  </a:ext>
                </a:extLst>
              </a:tr>
              <a:tr h="141059">
                <a:tc>
                  <a:txBody>
                    <a:bodyPr/>
                    <a:lstStyle/>
                    <a:p>
                      <a:pPr algn="ctr" fontAlgn="t"/>
                      <a:r>
                        <a:rPr lang="bg-BG" sz="400" u="none" strike="noStrike">
                          <a:solidFill>
                            <a:srgbClr val="4D4D4D"/>
                          </a:solidFill>
                          <a:effectLst/>
                        </a:rPr>
                        <a:t>7.1</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400" u="none" strike="noStrike">
                          <a:solidFill>
                            <a:srgbClr val="4D4D4D"/>
                          </a:solidFill>
                          <a:effectLst/>
                        </a:rPr>
                        <a:t>Заплащане на членовете на екипа</a:t>
                      </a:r>
                      <a:endParaRPr lang="ru-RU"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0,00</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405328547"/>
                  </a:ext>
                </a:extLst>
              </a:tr>
              <a:tr h="148112">
                <a:tc gridSpan="2">
                  <a:txBody>
                    <a:bodyPr/>
                    <a:lstStyle/>
                    <a:p>
                      <a:pPr algn="r" fontAlgn="ctr"/>
                      <a:r>
                        <a:rPr lang="bg-BG" sz="400" u="none" strike="noStrike">
                          <a:solidFill>
                            <a:srgbClr val="4D4D4D"/>
                          </a:solidFill>
                          <a:effectLst/>
                        </a:rPr>
                        <a:t>Общо : </a:t>
                      </a:r>
                      <a:endParaRPr lang="bg-BG" sz="400" b="0"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400" u="none" strike="noStrike" dirty="0">
                          <a:solidFill>
                            <a:srgbClr val="4D4D4D"/>
                          </a:solidFill>
                          <a:effectLst/>
                        </a:rPr>
                        <a:t>0,00</a:t>
                      </a:r>
                      <a:endParaRPr lang="bg-BG" sz="4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3864054446"/>
                  </a:ext>
                </a:extLst>
              </a:tr>
              <a:tr h="162218">
                <a:tc gridSpan="3">
                  <a:txBody>
                    <a:bodyPr/>
                    <a:lstStyle/>
                    <a:p>
                      <a:pPr algn="ctr" fontAlgn="t"/>
                      <a:r>
                        <a:rPr lang="bg-BG" sz="400" u="none" strike="noStrike" dirty="0">
                          <a:solidFill>
                            <a:srgbClr val="4D4D4D"/>
                          </a:solidFill>
                          <a:effectLst/>
                        </a:rPr>
                        <a:t>8. Към перо "Рецензенти":</a:t>
                      </a:r>
                      <a:endParaRPr lang="bg-BG" sz="4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4099928883"/>
                  </a:ext>
                </a:extLst>
              </a:tr>
              <a:tr h="162218">
                <a:tc>
                  <a:txBody>
                    <a:bodyPr/>
                    <a:lstStyle/>
                    <a:p>
                      <a:pPr algn="ctr" fontAlgn="t"/>
                      <a:r>
                        <a:rPr lang="bg-BG" sz="400" u="none" strike="noStrike">
                          <a:solidFill>
                            <a:srgbClr val="4D4D4D"/>
                          </a:solidFill>
                          <a:effectLst/>
                        </a:rPr>
                        <a:t>8.1</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400" u="none" strike="noStrike">
                          <a:solidFill>
                            <a:srgbClr val="4D4D4D"/>
                          </a:solidFill>
                          <a:effectLst/>
                        </a:rPr>
                        <a:t>Заплащане на рецензенти по отчета</a:t>
                      </a:r>
                      <a:endParaRPr lang="ru-RU"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130,00</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4108563284"/>
                  </a:ext>
                </a:extLst>
              </a:tr>
              <a:tr h="148112">
                <a:tc gridSpan="2">
                  <a:txBody>
                    <a:bodyPr/>
                    <a:lstStyle/>
                    <a:p>
                      <a:pPr algn="r" fontAlgn="ctr"/>
                      <a:r>
                        <a:rPr lang="bg-BG" sz="400" u="none" strike="noStrike">
                          <a:solidFill>
                            <a:srgbClr val="4D4D4D"/>
                          </a:solidFill>
                          <a:effectLst/>
                        </a:rPr>
                        <a:t>Общо : </a:t>
                      </a:r>
                      <a:endParaRPr lang="bg-BG" sz="400" b="0"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400" u="none" strike="noStrike" dirty="0">
                          <a:solidFill>
                            <a:srgbClr val="4D4D4D"/>
                          </a:solidFill>
                          <a:effectLst/>
                        </a:rPr>
                        <a:t>130,00</a:t>
                      </a:r>
                      <a:endParaRPr lang="bg-BG" sz="4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3715235776"/>
                  </a:ext>
                </a:extLst>
              </a:tr>
              <a:tr h="162218">
                <a:tc gridSpan="3">
                  <a:txBody>
                    <a:bodyPr/>
                    <a:lstStyle/>
                    <a:p>
                      <a:pPr algn="ctr" fontAlgn="t"/>
                      <a:r>
                        <a:rPr lang="ru-RU" sz="400" u="none" strike="noStrike" dirty="0">
                          <a:solidFill>
                            <a:srgbClr val="4D4D4D"/>
                          </a:solidFill>
                          <a:effectLst/>
                        </a:rPr>
                        <a:t>9. Към перо "Административно/финансово-счетоводно обслужване":</a:t>
                      </a:r>
                      <a:endParaRPr lang="ru-RU" sz="4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99779757"/>
                  </a:ext>
                </a:extLst>
              </a:tr>
              <a:tr h="148112">
                <a:tc>
                  <a:txBody>
                    <a:bodyPr/>
                    <a:lstStyle/>
                    <a:p>
                      <a:pPr algn="ctr" fontAlgn="t"/>
                      <a:r>
                        <a:rPr lang="bg-BG" sz="400" u="none" strike="noStrike">
                          <a:solidFill>
                            <a:srgbClr val="4D4D4D"/>
                          </a:solidFill>
                          <a:effectLst/>
                        </a:rPr>
                        <a:t>9.1</a:t>
                      </a:r>
                      <a:endParaRPr lang="bg-BG" sz="4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400" u="none" strike="noStrike">
                          <a:solidFill>
                            <a:srgbClr val="4D4D4D"/>
                          </a:solidFill>
                          <a:effectLst/>
                        </a:rPr>
                        <a:t>10% от стойността на договора</a:t>
                      </a:r>
                      <a:endParaRPr lang="ru-RU" sz="400" b="0" i="1" u="none" strike="noStrike">
                        <a:solidFill>
                          <a:srgbClr val="4D4D4D"/>
                        </a:solidFill>
                        <a:effectLst/>
                        <a:latin typeface="Arial" panose="020B0604020202020204" pitchFamily="34" charset="0"/>
                      </a:endParaRPr>
                    </a:p>
                  </a:txBody>
                  <a:tcPr marL="0" marR="0" marT="0" marB="0"/>
                </a:tc>
                <a:tc>
                  <a:txBody>
                    <a:bodyPr/>
                    <a:lstStyle/>
                    <a:p>
                      <a:pPr algn="ctr" fontAlgn="t"/>
                      <a:r>
                        <a:rPr lang="bg-BG" sz="400" u="none" strike="noStrike" dirty="0">
                          <a:solidFill>
                            <a:srgbClr val="4D4D4D"/>
                          </a:solidFill>
                          <a:effectLst/>
                        </a:rPr>
                        <a:t>900,50</a:t>
                      </a:r>
                      <a:endParaRPr lang="bg-BG" sz="4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474567453"/>
                  </a:ext>
                </a:extLst>
              </a:tr>
              <a:tr h="169271">
                <a:tc gridSpan="2">
                  <a:txBody>
                    <a:bodyPr/>
                    <a:lstStyle/>
                    <a:p>
                      <a:pPr algn="r" fontAlgn="ctr"/>
                      <a:r>
                        <a:rPr lang="bg-BG" sz="400" u="none" strike="noStrike">
                          <a:solidFill>
                            <a:srgbClr val="4D4D4D"/>
                          </a:solidFill>
                          <a:effectLst/>
                        </a:rPr>
                        <a:t>Общо : </a:t>
                      </a:r>
                      <a:endParaRPr lang="bg-BG" sz="400" b="0"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400" u="none" strike="noStrike" dirty="0">
                          <a:solidFill>
                            <a:srgbClr val="4D4D4D"/>
                          </a:solidFill>
                          <a:effectLst/>
                        </a:rPr>
                        <a:t>900,50</a:t>
                      </a:r>
                      <a:endParaRPr lang="bg-BG" sz="4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414404966"/>
                  </a:ext>
                </a:extLst>
              </a:tr>
              <a:tr h="218642">
                <a:tc gridSpan="2">
                  <a:txBody>
                    <a:bodyPr/>
                    <a:lstStyle/>
                    <a:p>
                      <a:pPr algn="r" fontAlgn="ctr"/>
                      <a:r>
                        <a:rPr lang="ru-RU" sz="500" u="none" strike="noStrike">
                          <a:solidFill>
                            <a:srgbClr val="4D4D4D"/>
                          </a:solidFill>
                          <a:effectLst/>
                        </a:rPr>
                        <a:t>Общо извършени разходи по проекта:</a:t>
                      </a:r>
                      <a:endParaRPr lang="ru-RU" sz="500" b="1"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500" u="none" strike="noStrike" dirty="0">
                          <a:solidFill>
                            <a:srgbClr val="4D4D4D"/>
                          </a:solidFill>
                          <a:effectLst/>
                        </a:rPr>
                        <a:t>8873,48</a:t>
                      </a:r>
                      <a:endParaRPr lang="bg-BG" sz="5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1151614480"/>
                  </a:ext>
                </a:extLst>
              </a:tr>
            </a:tbl>
          </a:graphicData>
        </a:graphic>
      </p:graphicFrame>
      <p:pic>
        <p:nvPicPr>
          <p:cNvPr id="3" name="Picture 2" descr="Logo-Asen Zlatarov"/>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8125" y="11982339"/>
            <a:ext cx="1007598" cy="64169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 name="Picture 3" descr="Logo-Asen Zlataro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6779" y="11982338"/>
            <a:ext cx="1010327" cy="64169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5029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Публикации</a:t>
            </a:r>
            <a:endParaRPr lang="bg-BG" dirty="0"/>
          </a:p>
        </p:txBody>
      </p:sp>
      <p:sp>
        <p:nvSpPr>
          <p:cNvPr id="3" name="Rectangle 2"/>
          <p:cNvSpPr/>
          <p:nvPr/>
        </p:nvSpPr>
        <p:spPr>
          <a:xfrm>
            <a:off x="-33867" y="666750"/>
            <a:ext cx="9144000" cy="4893647"/>
          </a:xfrm>
          <a:prstGeom prst="rect">
            <a:avLst/>
          </a:prstGeom>
        </p:spPr>
        <p:txBody>
          <a:bodyPr wrap="square">
            <a:spAutoFit/>
          </a:bodyPr>
          <a:lstStyle/>
          <a:p>
            <a:endParaRPr lang="bg-BG" dirty="0"/>
          </a:p>
          <a:p>
            <a:endParaRPr lang="bg-BG" dirty="0" smtClean="0"/>
          </a:p>
          <a:p>
            <a:pPr algn="l"/>
            <a:r>
              <a:rPr lang="en-US" dirty="0" err="1" smtClean="0"/>
              <a:t>Ivanova</a:t>
            </a:r>
            <a:r>
              <a:rPr lang="en-US" dirty="0" smtClean="0"/>
              <a:t> D., Y. </a:t>
            </a:r>
            <a:r>
              <a:rPr lang="en-US" dirty="0" err="1" smtClean="0"/>
              <a:t>Tasheva</a:t>
            </a:r>
            <a:r>
              <a:rPr lang="en-US" dirty="0" smtClean="0"/>
              <a:t>, E. </a:t>
            </a:r>
            <a:r>
              <a:rPr lang="en-US" dirty="0" err="1" smtClean="0"/>
              <a:t>Sotirova</a:t>
            </a:r>
            <a:r>
              <a:rPr lang="en-US" dirty="0" smtClean="0"/>
              <a:t>, Al. </a:t>
            </a:r>
            <a:r>
              <a:rPr lang="en-US" dirty="0" err="1" smtClean="0"/>
              <a:t>Dimitrov</a:t>
            </a:r>
            <a:r>
              <a:rPr lang="en-US" dirty="0" smtClean="0"/>
              <a:t>, S. </a:t>
            </a:r>
            <a:r>
              <a:rPr lang="en-US" dirty="0" err="1" smtClean="0"/>
              <a:t>Sotirov</a:t>
            </a:r>
            <a:r>
              <a:rPr lang="en-US" dirty="0" smtClean="0"/>
              <a:t>, Prediction of the </a:t>
            </a:r>
            <a:r>
              <a:rPr lang="en-US" dirty="0" err="1" smtClean="0"/>
              <a:t>Granulometric</a:t>
            </a:r>
            <a:r>
              <a:rPr lang="en-US" dirty="0" smtClean="0"/>
              <a:t> Composition of the Silt Loading on Transport Arteries in the City of Burgas Based on Artificial Neural Networks, Second international symposium on bioinformatics and biomedicine, 2022.</a:t>
            </a:r>
          </a:p>
          <a:p>
            <a:pPr algn="l"/>
            <a:r>
              <a:rPr lang="en-US" dirty="0" err="1" smtClean="0"/>
              <a:t>Boyukov</a:t>
            </a:r>
            <a:r>
              <a:rPr lang="en-US" dirty="0" smtClean="0"/>
              <a:t> </a:t>
            </a:r>
            <a:r>
              <a:rPr lang="bg-BG" dirty="0" smtClean="0"/>
              <a:t>Т., </a:t>
            </a:r>
            <a:r>
              <a:rPr lang="en-US" dirty="0" smtClean="0"/>
              <a:t>Developing a program for testing and forecasting "class </a:t>
            </a:r>
            <a:r>
              <a:rPr lang="en-US" dirty="0" err="1" smtClean="0"/>
              <a:t>fuelinjector</a:t>
            </a:r>
            <a:r>
              <a:rPr lang="en-US" dirty="0" smtClean="0"/>
              <a:t>“, Annual of </a:t>
            </a:r>
            <a:r>
              <a:rPr lang="en-US" dirty="0" err="1" smtClean="0"/>
              <a:t>Assen</a:t>
            </a:r>
            <a:r>
              <a:rPr lang="en-US" dirty="0" smtClean="0"/>
              <a:t> </a:t>
            </a:r>
            <a:r>
              <a:rPr lang="en-US" dirty="0" err="1" smtClean="0"/>
              <a:t>Zlatarov</a:t>
            </a:r>
            <a:r>
              <a:rPr lang="en-US" dirty="0" smtClean="0"/>
              <a:t> University, Burgas, Bulgaria, 2023. v. XLV.</a:t>
            </a:r>
          </a:p>
          <a:p>
            <a:pPr algn="l"/>
            <a:r>
              <a:rPr lang="en-US" dirty="0" err="1" smtClean="0"/>
              <a:t>Boyukov</a:t>
            </a:r>
            <a:r>
              <a:rPr lang="en-US" dirty="0" smtClean="0"/>
              <a:t> </a:t>
            </a:r>
            <a:r>
              <a:rPr lang="bg-BG" dirty="0" smtClean="0"/>
              <a:t>Т., </a:t>
            </a:r>
            <a:r>
              <a:rPr lang="en-US" dirty="0" smtClean="0"/>
              <a:t>Establishing approaches for analyzing and forecasting fuel injectors, Annual of </a:t>
            </a:r>
            <a:r>
              <a:rPr lang="en-US" dirty="0" err="1" smtClean="0"/>
              <a:t>Assen</a:t>
            </a:r>
            <a:r>
              <a:rPr lang="en-US" dirty="0" smtClean="0"/>
              <a:t> </a:t>
            </a:r>
            <a:r>
              <a:rPr lang="en-US" dirty="0" err="1" smtClean="0"/>
              <a:t>Zlatarov</a:t>
            </a:r>
            <a:r>
              <a:rPr lang="en-US" dirty="0" smtClean="0"/>
              <a:t> University, Burgas, Bulgaria, 2023. v. XLV.</a:t>
            </a:r>
            <a:endParaRPr lang="en-US" dirty="0"/>
          </a:p>
        </p:txBody>
      </p:sp>
    </p:spTree>
    <p:extLst>
      <p:ext uri="{BB962C8B-B14F-4D97-AF65-F5344CB8AC3E}">
        <p14:creationId xmlns:p14="http://schemas.microsoft.com/office/powerpoint/2010/main" val="2920771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564904"/>
            <a:ext cx="7248525" cy="457200"/>
          </a:xfrm>
        </p:spPr>
        <p:txBody>
          <a:bodyPr/>
          <a:lstStyle/>
          <a:p>
            <a:r>
              <a:rPr lang="bg-BG" dirty="0" smtClean="0"/>
              <a:t>Благодаря за вниманието</a:t>
            </a:r>
            <a:endParaRPr lang="bg-BG" dirty="0"/>
          </a:p>
        </p:txBody>
      </p:sp>
    </p:spTree>
    <p:extLst>
      <p:ext uri="{BB962C8B-B14F-4D97-AF65-F5344CB8AC3E}">
        <p14:creationId xmlns:p14="http://schemas.microsoft.com/office/powerpoint/2010/main" val="3395539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1187624" y="2708920"/>
            <a:ext cx="6705600" cy="3340100"/>
          </a:xfrm>
        </p:spPr>
        <p:txBody>
          <a:bodyPr/>
          <a:lstStyle/>
          <a:p>
            <a:pPr>
              <a:lnSpc>
                <a:spcPct val="80000"/>
              </a:lnSpc>
            </a:pPr>
            <a:r>
              <a:rPr lang="bg-BG" altLang="ko-KR" sz="1800" dirty="0" smtClean="0">
                <a:solidFill>
                  <a:schemeClr val="bg1"/>
                </a:solidFill>
                <a:latin typeface="Verdana" panose="020B0604030504040204" pitchFamily="34" charset="0"/>
                <a:ea typeface="굴림" charset="-127"/>
              </a:rPr>
              <a:t>Доц. д-р Магдалена Дюлгерова</a:t>
            </a:r>
          </a:p>
          <a:p>
            <a:pPr>
              <a:lnSpc>
                <a:spcPct val="80000"/>
              </a:lnSpc>
            </a:pPr>
            <a:r>
              <a:rPr lang="bg-BG" altLang="ko-KR" sz="1800" dirty="0" smtClean="0">
                <a:solidFill>
                  <a:schemeClr val="bg1"/>
                </a:solidFill>
                <a:latin typeface="Verdana" panose="020B0604030504040204" pitchFamily="34" charset="0"/>
                <a:ea typeface="굴림" charset="-127"/>
              </a:rPr>
              <a:t>Проф. д-р Лило Кунчев</a:t>
            </a:r>
          </a:p>
          <a:p>
            <a:pPr>
              <a:lnSpc>
                <a:spcPct val="80000"/>
              </a:lnSpc>
            </a:pPr>
            <a:r>
              <a:rPr lang="bg-BG" altLang="ko-KR" sz="1800" dirty="0" smtClean="0">
                <a:solidFill>
                  <a:schemeClr val="bg1"/>
                </a:solidFill>
                <a:latin typeface="Verdana" panose="020B0604030504040204" pitchFamily="34" charset="0"/>
                <a:ea typeface="굴림" charset="-127"/>
              </a:rPr>
              <a:t>Доц. д-р Йорданка Ташева</a:t>
            </a:r>
          </a:p>
          <a:p>
            <a:pPr>
              <a:lnSpc>
                <a:spcPct val="80000"/>
              </a:lnSpc>
            </a:pPr>
            <a:r>
              <a:rPr lang="bg-BG" altLang="ko-KR" sz="1800" dirty="0" smtClean="0">
                <a:solidFill>
                  <a:schemeClr val="bg1"/>
                </a:solidFill>
                <a:latin typeface="Verdana" panose="020B0604030504040204" pitchFamily="34" charset="0"/>
                <a:ea typeface="굴림" charset="-127"/>
              </a:rPr>
              <a:t>Доц. д-р Васил Бобев</a:t>
            </a:r>
          </a:p>
          <a:p>
            <a:pPr>
              <a:lnSpc>
                <a:spcPct val="80000"/>
              </a:lnSpc>
            </a:pPr>
            <a:r>
              <a:rPr lang="bg-BG" altLang="ko-KR" sz="1800" dirty="0" smtClean="0">
                <a:solidFill>
                  <a:schemeClr val="bg1"/>
                </a:solidFill>
                <a:latin typeface="Verdana" panose="020B0604030504040204" pitchFamily="34" charset="0"/>
                <a:ea typeface="굴림" charset="-127"/>
              </a:rPr>
              <a:t>Гл. ас. д-р Златин Георгиев, постдокторант</a:t>
            </a:r>
          </a:p>
          <a:p>
            <a:pPr>
              <a:lnSpc>
                <a:spcPct val="80000"/>
              </a:lnSpc>
            </a:pPr>
            <a:r>
              <a:rPr lang="bg-BG" altLang="ko-KR" sz="1800" dirty="0" smtClean="0">
                <a:solidFill>
                  <a:schemeClr val="bg1"/>
                </a:solidFill>
                <a:latin typeface="Verdana" panose="020B0604030504040204" pitchFamily="34" charset="0"/>
                <a:ea typeface="굴림" charset="-127"/>
              </a:rPr>
              <a:t>Ас. Тончо Боюков, докторант</a:t>
            </a:r>
          </a:p>
          <a:p>
            <a:pPr>
              <a:lnSpc>
                <a:spcPct val="80000"/>
              </a:lnSpc>
            </a:pPr>
            <a:r>
              <a:rPr lang="bg-BG" altLang="ko-KR" sz="1800" dirty="0" smtClean="0">
                <a:solidFill>
                  <a:schemeClr val="bg1"/>
                </a:solidFill>
                <a:latin typeface="Verdana" panose="020B0604030504040204" pitchFamily="34" charset="0"/>
                <a:ea typeface="굴림" charset="-127"/>
              </a:rPr>
              <a:t>Ас. Симона Хесапчиева, млад учен</a:t>
            </a:r>
          </a:p>
          <a:p>
            <a:pPr>
              <a:lnSpc>
                <a:spcPct val="80000"/>
              </a:lnSpc>
            </a:pPr>
            <a:r>
              <a:rPr lang="bg-BG" altLang="ko-KR" sz="1800" dirty="0" smtClean="0">
                <a:solidFill>
                  <a:schemeClr val="bg1"/>
                </a:solidFill>
                <a:latin typeface="Verdana" panose="020B0604030504040204" pitchFamily="34" charset="0"/>
                <a:ea typeface="굴림" charset="-127"/>
              </a:rPr>
              <a:t>Даниел Вълчев, студент</a:t>
            </a:r>
          </a:p>
          <a:p>
            <a:pPr>
              <a:lnSpc>
                <a:spcPct val="80000"/>
              </a:lnSpc>
            </a:pPr>
            <a:r>
              <a:rPr lang="bg-BG" altLang="ko-KR" sz="1800" dirty="0" smtClean="0">
                <a:solidFill>
                  <a:schemeClr val="bg1"/>
                </a:solidFill>
                <a:latin typeface="Verdana" panose="020B0604030504040204" pitchFamily="34" charset="0"/>
                <a:ea typeface="굴림" charset="-127"/>
              </a:rPr>
              <a:t>Пламен Пискюлиев, студент</a:t>
            </a:r>
          </a:p>
        </p:txBody>
      </p:sp>
      <p:sp>
        <p:nvSpPr>
          <p:cNvPr id="4099" name="Rectangle 4"/>
          <p:cNvSpPr>
            <a:spLocks noGrp="1" noChangeArrowheads="1"/>
          </p:cNvSpPr>
          <p:nvPr>
            <p:ph type="title"/>
          </p:nvPr>
        </p:nvSpPr>
        <p:spPr>
          <a:xfrm>
            <a:off x="1295400" y="1612900"/>
            <a:ext cx="7248525" cy="457200"/>
          </a:xfrm>
        </p:spPr>
        <p:txBody>
          <a:bodyPr/>
          <a:lstStyle/>
          <a:p>
            <a:r>
              <a:rPr lang="bg-BG" altLang="bg-BG" sz="4000" dirty="0" smtClean="0"/>
              <a:t>Работен колектив</a:t>
            </a:r>
            <a:endParaRPr lang="ru-RU" altLang="bg-BG" sz="4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79712" y="476672"/>
            <a:ext cx="6934200" cy="715963"/>
          </a:xfrm>
        </p:spPr>
        <p:txBody>
          <a:bodyPr/>
          <a:lstStyle/>
          <a:p>
            <a:r>
              <a:rPr lang="bg-BG" altLang="bg-BG" sz="4000" dirty="0" smtClean="0">
                <a:solidFill>
                  <a:schemeClr val="accent1">
                    <a:lumMod val="75000"/>
                  </a:schemeClr>
                </a:solidFill>
              </a:rPr>
              <a:t>Цел </a:t>
            </a:r>
            <a:r>
              <a:rPr lang="en-US" altLang="bg-BG" sz="4000" dirty="0" smtClean="0">
                <a:solidFill>
                  <a:schemeClr val="accent1">
                    <a:lumMod val="75000"/>
                  </a:schemeClr>
                </a:solidFill>
              </a:rPr>
              <a:t> </a:t>
            </a:r>
            <a:r>
              <a:rPr lang="bg-BG" altLang="bg-BG" sz="4000" dirty="0" smtClean="0">
                <a:solidFill>
                  <a:schemeClr val="accent1">
                    <a:lumMod val="75000"/>
                  </a:schemeClr>
                </a:solidFill>
              </a:rPr>
              <a:t>и задачи на проекта: </a:t>
            </a:r>
            <a:br>
              <a:rPr lang="bg-BG" altLang="bg-BG" sz="4000" dirty="0" smtClean="0">
                <a:solidFill>
                  <a:schemeClr val="accent1">
                    <a:lumMod val="75000"/>
                  </a:schemeClr>
                </a:solidFill>
              </a:rPr>
            </a:br>
            <a:endParaRPr lang="bg-BG" altLang="bg-BG" sz="4000" dirty="0" smtClean="0">
              <a:solidFill>
                <a:schemeClr val="accent1">
                  <a:lumMod val="75000"/>
                </a:schemeClr>
              </a:solidFill>
            </a:endParaRPr>
          </a:p>
        </p:txBody>
      </p:sp>
      <p:sp>
        <p:nvSpPr>
          <p:cNvPr id="25603" name="Rectangle 3"/>
          <p:cNvSpPr>
            <a:spLocks noGrp="1" noChangeArrowheads="1"/>
          </p:cNvSpPr>
          <p:nvPr>
            <p:ph type="body" idx="1"/>
          </p:nvPr>
        </p:nvSpPr>
        <p:spPr>
          <a:xfrm>
            <a:off x="1403648" y="1052736"/>
            <a:ext cx="7632848" cy="3684587"/>
          </a:xfrm>
        </p:spPr>
        <p:txBody>
          <a:bodyPr/>
          <a:lstStyle/>
          <a:p>
            <a:pPr algn="just">
              <a:lnSpc>
                <a:spcPct val="80000"/>
              </a:lnSpc>
            </a:pPr>
            <a:r>
              <a:rPr lang="ru-RU" altLang="ko-KR" sz="1800" dirty="0" smtClean="0">
                <a:solidFill>
                  <a:schemeClr val="accent1">
                    <a:lumMod val="75000"/>
                  </a:schemeClr>
                </a:solidFill>
                <a:latin typeface="Verdana" panose="020B0604030504040204" pitchFamily="34" charset="0"/>
                <a:ea typeface="굴림" charset="-127"/>
              </a:rPr>
              <a:t>Установяване и използване на съвременни методи за определяне на работни характеристики на сензори и надеждност на горивни дюзи за нови и употребявани автомобили.</a:t>
            </a:r>
          </a:p>
          <a:p>
            <a:pPr algn="just">
              <a:lnSpc>
                <a:spcPct val="80000"/>
              </a:lnSpc>
            </a:pPr>
            <a:r>
              <a:rPr lang="ru-RU" altLang="ko-KR" sz="1800" dirty="0" smtClean="0">
                <a:solidFill>
                  <a:schemeClr val="accent1">
                    <a:lumMod val="75000"/>
                  </a:schemeClr>
                </a:solidFill>
                <a:latin typeface="Verdana" panose="020B0604030504040204" pitchFamily="34" charset="0"/>
                <a:ea typeface="굴림" charset="-127"/>
              </a:rPr>
              <a:t>За постигане на целта на изследването са поставени следните основни задачи: </a:t>
            </a:r>
          </a:p>
          <a:p>
            <a:pPr algn="just">
              <a:lnSpc>
                <a:spcPct val="80000"/>
              </a:lnSpc>
            </a:pPr>
            <a:r>
              <a:rPr lang="ru-RU" altLang="ko-KR" sz="1800" dirty="0" smtClean="0">
                <a:solidFill>
                  <a:schemeClr val="accent1">
                    <a:lumMod val="75000"/>
                  </a:schemeClr>
                </a:solidFill>
                <a:latin typeface="Verdana" panose="020B0604030504040204" pitchFamily="34" charset="0"/>
                <a:ea typeface="굴림" charset="-127"/>
              </a:rPr>
              <a:t>1. Проучване и анализ на структурата и принципа на работа на горивния инжектор.</a:t>
            </a:r>
          </a:p>
          <a:p>
            <a:pPr algn="just">
              <a:lnSpc>
                <a:spcPct val="80000"/>
              </a:lnSpc>
            </a:pPr>
            <a:r>
              <a:rPr lang="ru-RU" altLang="ko-KR" sz="1800" dirty="0" smtClean="0">
                <a:solidFill>
                  <a:schemeClr val="accent1">
                    <a:lumMod val="75000"/>
                  </a:schemeClr>
                </a:solidFill>
                <a:latin typeface="Verdana" panose="020B0604030504040204" pitchFamily="34" charset="0"/>
                <a:ea typeface="굴림" charset="-127"/>
              </a:rPr>
              <a:t>2. Определяне на схема за тестване работата на горивните инжектори, посредством стенд за изпитване на производителността.</a:t>
            </a:r>
          </a:p>
          <a:p>
            <a:pPr algn="just">
              <a:lnSpc>
                <a:spcPct val="80000"/>
              </a:lnSpc>
            </a:pPr>
            <a:r>
              <a:rPr lang="ru-RU" altLang="ko-KR" sz="1800" dirty="0" smtClean="0">
                <a:solidFill>
                  <a:schemeClr val="accent1">
                    <a:lumMod val="75000"/>
                  </a:schemeClr>
                </a:solidFill>
                <a:latin typeface="Verdana" panose="020B0604030504040204" pitchFamily="34" charset="0"/>
                <a:ea typeface="굴림" charset="-127"/>
              </a:rPr>
              <a:t>3. Анализ на чувствителността и приноса на контролните параметри от сензорите посредством измервания, направени с осцилоскоп. </a:t>
            </a:r>
          </a:p>
          <a:p>
            <a:pPr algn="just">
              <a:lnSpc>
                <a:spcPct val="80000"/>
              </a:lnSpc>
            </a:pPr>
            <a:r>
              <a:rPr lang="ru-RU" altLang="ko-KR" sz="1800" dirty="0" smtClean="0">
                <a:solidFill>
                  <a:schemeClr val="accent1">
                    <a:lumMod val="75000"/>
                  </a:schemeClr>
                </a:solidFill>
                <a:latin typeface="Verdana" panose="020B0604030504040204" pitchFamily="34" charset="0"/>
                <a:ea typeface="굴림" charset="-127"/>
              </a:rPr>
              <a:t>4. Прилагане на статистически методи и алгоритъм за регресия за създаване на схема за оптимизиране на диагностиката и сервизните интервали на горивната система.</a:t>
            </a:r>
          </a:p>
          <a:p>
            <a:pPr algn="just">
              <a:lnSpc>
                <a:spcPct val="80000"/>
              </a:lnSpc>
            </a:pPr>
            <a:r>
              <a:rPr lang="ru-RU" altLang="ko-KR" sz="1800" dirty="0" smtClean="0">
                <a:solidFill>
                  <a:schemeClr val="accent1">
                    <a:lumMod val="75000"/>
                  </a:schemeClr>
                </a:solidFill>
                <a:latin typeface="Verdana" panose="020B0604030504040204" pitchFamily="34" charset="0"/>
                <a:ea typeface="굴림" charset="-127"/>
              </a:rPr>
              <a:t>5. Разработване на лабораторно упражнение за прилагане на съвременни методи на диагностика и сервизиране на горивната система.</a:t>
            </a:r>
          </a:p>
          <a:p>
            <a:pPr algn="just">
              <a:lnSpc>
                <a:spcPct val="80000"/>
              </a:lnSpc>
            </a:pPr>
            <a:endParaRPr lang="ru-RU" altLang="ko-KR" sz="1800" dirty="0" smtClean="0">
              <a:solidFill>
                <a:schemeClr val="accent1">
                  <a:lumMod val="75000"/>
                </a:schemeClr>
              </a:solidFill>
              <a:latin typeface="Verdana" panose="020B0604030504040204" pitchFamily="34" charset="0"/>
              <a:ea typeface="굴림" charset="-127"/>
            </a:endParaRPr>
          </a:p>
          <a:p>
            <a:pPr algn="just">
              <a:lnSpc>
                <a:spcPct val="80000"/>
              </a:lnSpc>
            </a:pPr>
            <a:r>
              <a:rPr lang="ru-RU" altLang="ko-KR" sz="1800" dirty="0" smtClean="0">
                <a:solidFill>
                  <a:schemeClr val="accent1">
                    <a:lumMod val="75000"/>
                  </a:schemeClr>
                </a:solidFill>
                <a:latin typeface="Verdana" panose="020B0604030504040204" pitchFamily="34" charset="0"/>
                <a:ea typeface="굴림" charset="-127"/>
              </a:rPr>
              <a:t>Срок на за изпълнение на проекта – 2 години</a:t>
            </a:r>
          </a:p>
          <a:p>
            <a:pPr>
              <a:lnSpc>
                <a:spcPct val="80000"/>
              </a:lnSpc>
            </a:pPr>
            <a:endParaRPr lang="bg-BG" altLang="ko-KR" sz="2000" dirty="0" smtClean="0">
              <a:solidFill>
                <a:srgbClr val="4D4D4D"/>
              </a:solidFill>
              <a:latin typeface="Verdana" panose="020B0604030504040204" pitchFamily="34" charset="0"/>
              <a:ea typeface="굴림"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533400"/>
            <a:ext cx="6934200" cy="715963"/>
          </a:xfrm>
        </p:spPr>
        <p:txBody>
          <a:bodyPr/>
          <a:lstStyle/>
          <a:p>
            <a:r>
              <a:rPr lang="bg-BG" altLang="bg-BG" sz="4000" dirty="0" smtClean="0">
                <a:solidFill>
                  <a:schemeClr val="accent1">
                    <a:lumMod val="50000"/>
                  </a:schemeClr>
                </a:solidFill>
              </a:rPr>
              <a:t>ИЗСЛЕДОВАТЕЛСКИ МЕТОД</a:t>
            </a:r>
          </a:p>
        </p:txBody>
      </p:sp>
      <p:sp>
        <p:nvSpPr>
          <p:cNvPr id="25603" name="Rectangle 3"/>
          <p:cNvSpPr>
            <a:spLocks noGrp="1" noChangeArrowheads="1"/>
          </p:cNvSpPr>
          <p:nvPr>
            <p:ph type="body" idx="1"/>
          </p:nvPr>
        </p:nvSpPr>
        <p:spPr>
          <a:xfrm>
            <a:off x="1981200" y="1628800"/>
            <a:ext cx="6324600" cy="3684587"/>
          </a:xfrm>
        </p:spPr>
        <p:txBody>
          <a:bodyPr/>
          <a:lstStyle/>
          <a:p>
            <a:pPr marL="0" indent="0">
              <a:lnSpc>
                <a:spcPct val="80000"/>
              </a:lnSpc>
              <a:buNone/>
            </a:pPr>
            <a:r>
              <a:rPr lang="ru-RU" altLang="bg-BG" sz="1600" dirty="0" smtClean="0">
                <a:solidFill>
                  <a:schemeClr val="accent1">
                    <a:lumMod val="50000"/>
                  </a:schemeClr>
                </a:solidFill>
              </a:rPr>
              <a:t>Изследването на промените, настъпващи в компонентите на системата чрез измервания, направени със специализирано оборудване и събиране на статистически данни чрез различни методи, е необходимо за определяне на правилните диагностични и сервизни методи за системата. Това дава възможност за оптимизиране на сервизните интервали. Въз основа на значителен брой лабораторни тестове, проведени на различни горивни инжектори, са идентифицирани характерни промени, настъпващи при продължителната им работа. </a:t>
            </a:r>
          </a:p>
          <a:p>
            <a:pPr marL="0" indent="0">
              <a:lnSpc>
                <a:spcPct val="80000"/>
              </a:lnSpc>
              <a:buNone/>
            </a:pPr>
            <a:endParaRPr lang="ru-RU" altLang="bg-BG" sz="1600" dirty="0" smtClean="0">
              <a:solidFill>
                <a:schemeClr val="accent1">
                  <a:lumMod val="50000"/>
                </a:schemeClr>
              </a:solidFill>
            </a:endParaRPr>
          </a:p>
          <a:p>
            <a:pPr marL="0" indent="0">
              <a:lnSpc>
                <a:spcPct val="80000"/>
              </a:lnSpc>
              <a:buNone/>
            </a:pPr>
            <a:r>
              <a:rPr lang="ru-RU" altLang="bg-BG" sz="1600" dirty="0" smtClean="0">
                <a:solidFill>
                  <a:schemeClr val="accent1">
                    <a:lumMod val="50000"/>
                  </a:schemeClr>
                </a:solidFill>
              </a:rPr>
              <a:t>Дебитите на горивните инжектори, се основават на тестване с оборудване за тестване на инжектори, предоставено за тази цел, и може да не отразяват непременно тези на други. За това проучване са създадени тестови карти, за да се документира точно и прецизно всеки етап от изследването, което е подложено на анализ.</a:t>
            </a:r>
            <a:endParaRPr lang="en-US" altLang="bg-BG" sz="1600" dirty="0" smtClean="0">
              <a:solidFill>
                <a:schemeClr val="accent1">
                  <a:lumMod val="50000"/>
                </a:schemeClr>
              </a:solidFill>
            </a:endParaRPr>
          </a:p>
        </p:txBody>
      </p:sp>
    </p:spTree>
    <p:extLst>
      <p:ext uri="{BB962C8B-B14F-4D97-AF65-F5344CB8AC3E}">
        <p14:creationId xmlns:p14="http://schemas.microsoft.com/office/powerpoint/2010/main" val="2433863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533400"/>
            <a:ext cx="6934200" cy="715963"/>
          </a:xfrm>
        </p:spPr>
        <p:txBody>
          <a:bodyPr/>
          <a:lstStyle/>
          <a:p>
            <a:pPr eaLnBrk="1" hangingPunct="1"/>
            <a:r>
              <a:rPr lang="bg-BG" altLang="bg-BG" sz="4000" dirty="0" smtClean="0">
                <a:solidFill>
                  <a:srgbClr val="0C4FD6"/>
                </a:solidFill>
              </a:rPr>
              <a:t>Апаратура</a:t>
            </a:r>
            <a:endParaRPr lang="en-US" altLang="bg-BG" sz="4000" dirty="0" smtClean="0">
              <a:solidFill>
                <a:srgbClr val="0C4FD6"/>
              </a:solidFill>
            </a:endParaRPr>
          </a:p>
        </p:txBody>
      </p:sp>
      <p:sp>
        <p:nvSpPr>
          <p:cNvPr id="25603" name="Rectangle 3"/>
          <p:cNvSpPr>
            <a:spLocks noGrp="1" noChangeArrowheads="1"/>
          </p:cNvSpPr>
          <p:nvPr>
            <p:ph type="body" idx="1"/>
          </p:nvPr>
        </p:nvSpPr>
        <p:spPr>
          <a:xfrm>
            <a:off x="1981200" y="1412776"/>
            <a:ext cx="6324600" cy="3684587"/>
          </a:xfrm>
        </p:spPr>
        <p:txBody>
          <a:bodyPr/>
          <a:lstStyle/>
          <a:p>
            <a:pPr>
              <a:lnSpc>
                <a:spcPct val="80000"/>
              </a:lnSpc>
            </a:pPr>
            <a:endParaRPr lang="ru-RU" altLang="ko-KR" sz="1600" dirty="0" smtClean="0">
              <a:solidFill>
                <a:srgbClr val="4D4D4D"/>
              </a:solidFill>
              <a:latin typeface="Verdana" panose="020B0604030504040204" pitchFamily="34" charset="0"/>
              <a:ea typeface="굴림" charset="-127"/>
            </a:endParaRPr>
          </a:p>
          <a:p>
            <a:pPr marL="0" indent="0">
              <a:lnSpc>
                <a:spcPct val="80000"/>
              </a:lnSpc>
              <a:buNone/>
            </a:pPr>
            <a:r>
              <a:rPr lang="ru-RU" altLang="ko-KR" sz="1600" dirty="0" smtClean="0">
                <a:solidFill>
                  <a:srgbClr val="0C4FD6"/>
                </a:solidFill>
                <a:latin typeface="Verdana" panose="020B0604030504040204" pitchFamily="34" charset="0"/>
                <a:ea typeface="굴림" charset="-127"/>
              </a:rPr>
              <a:t>Използваната в проведеното изследване станция за диагностика и почистване на горивни инжектори "HPMM" има следните характеристики:</a:t>
            </a:r>
          </a:p>
          <a:p>
            <a:pPr marL="0" indent="0">
              <a:lnSpc>
                <a:spcPct val="80000"/>
              </a:lnSpc>
              <a:buNone/>
            </a:pPr>
            <a:endParaRPr lang="ru-RU" altLang="ko-KR" sz="1600" dirty="0" smtClean="0">
              <a:solidFill>
                <a:srgbClr val="0C4FD6"/>
              </a:solidFill>
              <a:latin typeface="Verdana" panose="020B0604030504040204" pitchFamily="34" charset="0"/>
              <a:ea typeface="굴림" charset="-127"/>
            </a:endParaRPr>
          </a:p>
          <a:p>
            <a:pPr>
              <a:lnSpc>
                <a:spcPct val="80000"/>
              </a:lnSpc>
              <a:buFont typeface="Courier New" panose="02070309020205020404" pitchFamily="49" charset="0"/>
              <a:buChar char="o"/>
            </a:pPr>
            <a:r>
              <a:rPr lang="ru-RU" altLang="ko-KR" sz="1600" dirty="0" smtClean="0">
                <a:solidFill>
                  <a:srgbClr val="0C4FD6"/>
                </a:solidFill>
                <a:latin typeface="Verdana" panose="020B0604030504040204" pitchFamily="34" charset="0"/>
                <a:ea typeface="굴림" charset="-127"/>
              </a:rPr>
              <a:t>Захранване: 220V / 50Hz</a:t>
            </a:r>
          </a:p>
          <a:p>
            <a:pPr>
              <a:lnSpc>
                <a:spcPct val="80000"/>
              </a:lnSpc>
              <a:buFont typeface="Courier New" panose="02070309020205020404" pitchFamily="49" charset="0"/>
              <a:buChar char="o"/>
            </a:pPr>
            <a:r>
              <a:rPr lang="ru-RU" altLang="ko-KR" sz="1600" dirty="0" smtClean="0">
                <a:solidFill>
                  <a:srgbClr val="0C4FD6"/>
                </a:solidFill>
                <a:latin typeface="Verdana" panose="020B0604030504040204" pitchFamily="34" charset="0"/>
                <a:ea typeface="굴림" charset="-127"/>
              </a:rPr>
              <a:t>Мощност на ултразвукова вана: 150W</a:t>
            </a:r>
          </a:p>
          <a:p>
            <a:pPr>
              <a:lnSpc>
                <a:spcPct val="80000"/>
              </a:lnSpc>
              <a:buFont typeface="Courier New" panose="02070309020205020404" pitchFamily="49" charset="0"/>
              <a:buChar char="o"/>
            </a:pPr>
            <a:r>
              <a:rPr lang="ru-RU" altLang="ko-KR" sz="1600" dirty="0" smtClean="0">
                <a:solidFill>
                  <a:srgbClr val="0C4FD6"/>
                </a:solidFill>
                <a:latin typeface="Verdana" panose="020B0604030504040204" pitchFamily="34" charset="0"/>
                <a:ea typeface="굴림" charset="-127"/>
              </a:rPr>
              <a:t>Диапазон на налягане: 0-90 psi / 0-6.2 bar</a:t>
            </a:r>
          </a:p>
          <a:p>
            <a:pPr>
              <a:lnSpc>
                <a:spcPct val="80000"/>
              </a:lnSpc>
              <a:buFont typeface="Courier New" panose="02070309020205020404" pitchFamily="49" charset="0"/>
              <a:buChar char="o"/>
            </a:pPr>
            <a:r>
              <a:rPr lang="ru-RU" altLang="ko-KR" sz="1600" dirty="0" smtClean="0">
                <a:solidFill>
                  <a:srgbClr val="0C4FD6"/>
                </a:solidFill>
                <a:latin typeface="Verdana" panose="020B0604030504040204" pitchFamily="34" charset="0"/>
                <a:ea typeface="굴림" charset="-127"/>
              </a:rPr>
              <a:t>Работна температура: -20°C~38°C</a:t>
            </a:r>
          </a:p>
          <a:p>
            <a:pPr>
              <a:lnSpc>
                <a:spcPct val="80000"/>
              </a:lnSpc>
              <a:buFont typeface="Courier New" panose="02070309020205020404" pitchFamily="49" charset="0"/>
              <a:buChar char="o"/>
            </a:pPr>
            <a:r>
              <a:rPr lang="ru-RU" altLang="ko-KR" sz="1600" dirty="0" smtClean="0">
                <a:solidFill>
                  <a:srgbClr val="0C4FD6"/>
                </a:solidFill>
                <a:latin typeface="Verdana" panose="020B0604030504040204" pitchFamily="34" charset="0"/>
                <a:ea typeface="굴림" charset="-127"/>
              </a:rPr>
              <a:t>Инжектор: 0-10 000 импулса / 0-10 000 rpm</a:t>
            </a:r>
          </a:p>
          <a:p>
            <a:pPr>
              <a:lnSpc>
                <a:spcPct val="80000"/>
              </a:lnSpc>
              <a:buFont typeface="Courier New" panose="02070309020205020404" pitchFamily="49" charset="0"/>
              <a:buChar char="o"/>
            </a:pPr>
            <a:r>
              <a:rPr lang="ru-RU" altLang="ko-KR" sz="1600" dirty="0">
                <a:solidFill>
                  <a:srgbClr val="0C4FD6"/>
                </a:solidFill>
                <a:latin typeface="Verdana" panose="020B0604030504040204" pitchFamily="34" charset="0"/>
                <a:ea typeface="굴림" charset="-127"/>
              </a:rPr>
              <a:t>Осцилоскоп </a:t>
            </a:r>
          </a:p>
        </p:txBody>
      </p:sp>
    </p:spTree>
    <p:extLst>
      <p:ext uri="{BB962C8B-B14F-4D97-AF65-F5344CB8AC3E}">
        <p14:creationId xmlns:p14="http://schemas.microsoft.com/office/powerpoint/2010/main" val="3505387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45732" y="476672"/>
            <a:ext cx="6934200" cy="715963"/>
          </a:xfrm>
        </p:spPr>
        <p:txBody>
          <a:bodyPr/>
          <a:lstStyle/>
          <a:p>
            <a:pPr eaLnBrk="1" hangingPunct="1"/>
            <a:r>
              <a:rPr lang="bg-BG" altLang="bg-BG" sz="4000" dirty="0" smtClean="0">
                <a:solidFill>
                  <a:srgbClr val="0C4FD6"/>
                </a:solidFill>
              </a:rPr>
              <a:t>ИЗВОДИ</a:t>
            </a:r>
            <a:endParaRPr lang="en-US" altLang="bg-BG" sz="4000" dirty="0" smtClean="0">
              <a:solidFill>
                <a:srgbClr val="0C4FD6"/>
              </a:solidFill>
            </a:endParaRPr>
          </a:p>
        </p:txBody>
      </p:sp>
      <p:sp>
        <p:nvSpPr>
          <p:cNvPr id="25603" name="Rectangle 3"/>
          <p:cNvSpPr>
            <a:spLocks noGrp="1" noChangeArrowheads="1"/>
          </p:cNvSpPr>
          <p:nvPr>
            <p:ph type="body" idx="1"/>
          </p:nvPr>
        </p:nvSpPr>
        <p:spPr>
          <a:xfrm>
            <a:off x="2005194" y="1556792"/>
            <a:ext cx="6815277" cy="4248472"/>
          </a:xfrm>
        </p:spPr>
        <p:txBody>
          <a:bodyPr/>
          <a:lstStyle/>
          <a:p>
            <a:pPr marL="0" indent="0">
              <a:lnSpc>
                <a:spcPct val="80000"/>
              </a:lnSpc>
              <a:buNone/>
            </a:pPr>
            <a:r>
              <a:rPr lang="ru-RU" altLang="ko-KR" sz="1600" dirty="0" smtClean="0">
                <a:solidFill>
                  <a:srgbClr val="0C4FD6"/>
                </a:solidFill>
                <a:latin typeface="Verdana" panose="020B0604030504040204" pitchFamily="34" charset="0"/>
                <a:ea typeface="굴림" charset="-127"/>
              </a:rPr>
              <a:t>Изследването на факторите, които влияят върху характеристиките на горивните инжектори в бензиновите превозни средства е от решаващо значение за поддържане на оптималната работа на горивната система и ефективността на двигателя. </a:t>
            </a:r>
          </a:p>
          <a:p>
            <a:pPr marL="0" indent="0">
              <a:lnSpc>
                <a:spcPct val="80000"/>
              </a:lnSpc>
              <a:buNone/>
            </a:pPr>
            <a:r>
              <a:rPr lang="ru-RU" altLang="ko-KR" sz="1600" dirty="0" smtClean="0">
                <a:solidFill>
                  <a:srgbClr val="0C4FD6"/>
                </a:solidFill>
                <a:latin typeface="Verdana" panose="020B0604030504040204" pitchFamily="34" charset="0"/>
                <a:ea typeface="굴림" charset="-127"/>
              </a:rPr>
              <a:t>Наблюдаването на промените в характеристиките на наблюдавания обект ни позволява да открием промени, които биха могли да настъпят в тяхната работа на ранен етап от развитието на повредата и да предприемем действия, преди те да могат да повлияят на надеждността на системата.</a:t>
            </a:r>
          </a:p>
          <a:p>
            <a:pPr marL="0" indent="0">
              <a:lnSpc>
                <a:spcPct val="80000"/>
              </a:lnSpc>
              <a:buNone/>
            </a:pPr>
            <a:r>
              <a:rPr lang="ru-RU" altLang="ko-KR" sz="1600" dirty="0" smtClean="0">
                <a:solidFill>
                  <a:srgbClr val="0C4FD6"/>
                </a:solidFill>
                <a:latin typeface="Verdana" panose="020B0604030504040204" pitchFamily="34" charset="0"/>
                <a:ea typeface="굴림" charset="-127"/>
              </a:rPr>
              <a:t>Прилагането на диагностични решения, базирани на разработването на сравнителни и аналитични модели, чрез прилагане на алгоритми, използвани за оценка на приликите между наборите от данни на модела и данните от измерванията, разкрива връзките между работното време, влиянието на различни фактори и промените в характеристики на наблюдавания обект.</a:t>
            </a:r>
            <a:endParaRPr lang="en-US" altLang="ko-KR" sz="1600" dirty="0" smtClean="0">
              <a:solidFill>
                <a:srgbClr val="0C4FD6"/>
              </a:solidFill>
              <a:latin typeface="Verdana" panose="020B0604030504040204" pitchFamily="34" charset="0"/>
              <a:ea typeface="굴림" charset="-127"/>
            </a:endParaRPr>
          </a:p>
          <a:p>
            <a:pPr marL="0" indent="0" eaLnBrk="1" hangingPunct="1">
              <a:lnSpc>
                <a:spcPct val="80000"/>
              </a:lnSpc>
              <a:buNone/>
            </a:pPr>
            <a:endParaRPr lang="en-US" altLang="ko-KR" sz="1600" dirty="0" smtClean="0">
              <a:solidFill>
                <a:srgbClr val="0C4FD6"/>
              </a:solidFill>
              <a:latin typeface="Verdana" panose="020B0604030504040204" pitchFamily="34" charset="0"/>
              <a:ea typeface="굴림" charset="-127"/>
            </a:endParaRPr>
          </a:p>
          <a:p>
            <a:pPr eaLnBrk="1" hangingPunct="1">
              <a:lnSpc>
                <a:spcPct val="80000"/>
              </a:lnSpc>
            </a:pPr>
            <a:endParaRPr lang="en-US" altLang="ko-KR" sz="1600" dirty="0" smtClean="0">
              <a:solidFill>
                <a:srgbClr val="0C4FD6"/>
              </a:solidFill>
              <a:latin typeface="Verdana" panose="020B0604030504040204" pitchFamily="34" charset="0"/>
              <a:ea typeface="굴림" charset="-127"/>
            </a:endParaRPr>
          </a:p>
          <a:p>
            <a:pPr marL="0" indent="0" eaLnBrk="1" hangingPunct="1">
              <a:lnSpc>
                <a:spcPct val="80000"/>
              </a:lnSpc>
              <a:buNone/>
            </a:pPr>
            <a:endParaRPr lang="en-US" altLang="bg-BG" sz="1600" dirty="0" smtClean="0">
              <a:solidFill>
                <a:srgbClr val="4D4D4D"/>
              </a:solidFill>
            </a:endParaRPr>
          </a:p>
        </p:txBody>
      </p:sp>
    </p:spTree>
    <p:extLst>
      <p:ext uri="{BB962C8B-B14F-4D97-AF65-F5344CB8AC3E}">
        <p14:creationId xmlns:p14="http://schemas.microsoft.com/office/powerpoint/2010/main" val="1649239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2051720" y="980728"/>
            <a:ext cx="6324600" cy="4824536"/>
          </a:xfrm>
        </p:spPr>
        <p:txBody>
          <a:bodyPr/>
          <a:lstStyle/>
          <a:p>
            <a:pPr marL="0" indent="0" algn="just">
              <a:lnSpc>
                <a:spcPct val="80000"/>
              </a:lnSpc>
              <a:buNone/>
            </a:pPr>
            <a:r>
              <a:rPr lang="ru-RU" altLang="ko-KR" sz="1600" dirty="0" smtClean="0">
                <a:solidFill>
                  <a:srgbClr val="0C4FD6"/>
                </a:solidFill>
                <a:latin typeface="Verdana" panose="020B0604030504040204" pitchFamily="34" charset="0"/>
                <a:ea typeface="굴림" charset="-127"/>
              </a:rPr>
              <a:t>Създадена е база данни, включваща:</a:t>
            </a:r>
          </a:p>
          <a:p>
            <a:pPr marL="0" indent="0" algn="just">
              <a:lnSpc>
                <a:spcPct val="80000"/>
              </a:lnSpc>
              <a:buNone/>
            </a:pPr>
            <a:r>
              <a:rPr lang="ru-RU" altLang="ko-KR" sz="1600" dirty="0" smtClean="0">
                <a:solidFill>
                  <a:srgbClr val="0C4FD6"/>
                </a:solidFill>
                <a:latin typeface="Verdana" panose="020B0604030504040204" pitchFamily="34" charset="0"/>
                <a:ea typeface="굴림" charset="-127"/>
              </a:rPr>
              <a:t>- данни за запазване, обработване и анализ на резултатите, получени от проведените изследвания</a:t>
            </a:r>
          </a:p>
          <a:p>
            <a:pPr marL="0" indent="0" algn="just">
              <a:lnSpc>
                <a:spcPct val="80000"/>
              </a:lnSpc>
              <a:buNone/>
            </a:pPr>
            <a:r>
              <a:rPr lang="ru-RU" altLang="ko-KR" sz="1600" dirty="0" smtClean="0">
                <a:solidFill>
                  <a:srgbClr val="0C4FD6"/>
                </a:solidFill>
                <a:latin typeface="Verdana" panose="020B0604030504040204" pitchFamily="34" charset="0"/>
                <a:ea typeface="굴림" charset="-127"/>
              </a:rPr>
              <a:t> - данни, получени и докладвани от производителя. </a:t>
            </a:r>
          </a:p>
          <a:p>
            <a:pPr marL="0" indent="0" algn="just">
              <a:lnSpc>
                <a:spcPct val="80000"/>
              </a:lnSpc>
              <a:buNone/>
            </a:pPr>
            <a:endParaRPr lang="ru-RU" altLang="ko-KR" sz="1600" dirty="0">
              <a:solidFill>
                <a:srgbClr val="0C4FD6"/>
              </a:solidFill>
              <a:latin typeface="Verdana" panose="020B0604030504040204" pitchFamily="34" charset="0"/>
              <a:ea typeface="굴림" charset="-127"/>
            </a:endParaRPr>
          </a:p>
          <a:p>
            <a:pPr marL="0" indent="0" algn="just">
              <a:lnSpc>
                <a:spcPct val="80000"/>
              </a:lnSpc>
              <a:buNone/>
            </a:pPr>
            <a:r>
              <a:rPr lang="ru-RU" altLang="ko-KR" sz="1600" dirty="0" smtClean="0">
                <a:solidFill>
                  <a:srgbClr val="0C4FD6"/>
                </a:solidFill>
                <a:latin typeface="Verdana" panose="020B0604030504040204" pitchFamily="34" charset="0"/>
                <a:ea typeface="굴림" charset="-127"/>
              </a:rPr>
              <a:t>Получените библиотеки, включващи базите данни, са използвани за създаване на подходящи модели за тестване, анализиране и прогнозиране. </a:t>
            </a:r>
          </a:p>
          <a:p>
            <a:pPr marL="0" indent="0" algn="just">
              <a:lnSpc>
                <a:spcPct val="80000"/>
              </a:lnSpc>
              <a:buNone/>
            </a:pPr>
            <a:r>
              <a:rPr lang="ru-RU" altLang="ko-KR" sz="1600" dirty="0" smtClean="0">
                <a:solidFill>
                  <a:srgbClr val="0C4FD6"/>
                </a:solidFill>
                <a:latin typeface="Verdana" panose="020B0604030504040204" pitchFamily="34" charset="0"/>
                <a:ea typeface="굴림" charset="-127"/>
              </a:rPr>
              <a:t>Тези модели могат да помогнат за определянето на нови сервизни интервали за автомобилните системи и за диагностицираме на неизправности в системата на ранен етап. </a:t>
            </a:r>
          </a:p>
          <a:p>
            <a:pPr marL="0" indent="0" algn="just">
              <a:lnSpc>
                <a:spcPct val="80000"/>
              </a:lnSpc>
              <a:buNone/>
            </a:pPr>
            <a:r>
              <a:rPr lang="ru-RU" altLang="ko-KR" sz="1600" dirty="0" smtClean="0">
                <a:solidFill>
                  <a:srgbClr val="0C4FD6"/>
                </a:solidFill>
                <a:latin typeface="Verdana" panose="020B0604030504040204" pitchFamily="34" charset="0"/>
                <a:ea typeface="굴림" charset="-127"/>
              </a:rPr>
              <a:t>Целта на следващата част от изследването е да се наблюдават промени в характеристиките на автомобилните сензори и тяхното влияние върху управлението на горивната система.</a:t>
            </a:r>
          </a:p>
          <a:p>
            <a:pPr marL="0" indent="0" algn="just">
              <a:lnSpc>
                <a:spcPct val="80000"/>
              </a:lnSpc>
              <a:buNone/>
            </a:pPr>
            <a:endParaRPr lang="ru-RU" altLang="ko-KR" sz="1600" dirty="0">
              <a:solidFill>
                <a:srgbClr val="0C4FD6"/>
              </a:solidFill>
              <a:latin typeface="Verdana" panose="020B0604030504040204" pitchFamily="34" charset="0"/>
              <a:ea typeface="굴림" charset="-127"/>
            </a:endParaRPr>
          </a:p>
          <a:p>
            <a:pPr marL="0" indent="0" algn="just">
              <a:lnSpc>
                <a:spcPct val="80000"/>
              </a:lnSpc>
              <a:buNone/>
            </a:pPr>
            <a:r>
              <a:rPr lang="ru-RU" altLang="ko-KR" sz="1600" dirty="0" smtClean="0">
                <a:solidFill>
                  <a:srgbClr val="0C4FD6"/>
                </a:solidFill>
                <a:latin typeface="Verdana" panose="020B0604030504040204" pitchFamily="34" charset="0"/>
                <a:ea typeface="굴림" charset="-127"/>
              </a:rPr>
              <a:t>Обогатяване на материалната база за обучение в две професионални направления </a:t>
            </a:r>
          </a:p>
          <a:p>
            <a:pPr marL="0" indent="0" algn="just">
              <a:lnSpc>
                <a:spcPct val="80000"/>
              </a:lnSpc>
              <a:buNone/>
            </a:pPr>
            <a:r>
              <a:rPr lang="ru-RU" altLang="ko-KR" sz="1600" dirty="0" smtClean="0">
                <a:solidFill>
                  <a:srgbClr val="0C4FD6"/>
                </a:solidFill>
                <a:latin typeface="Verdana" panose="020B0604030504040204" pitchFamily="34" charset="0"/>
                <a:ea typeface="굴림" charset="-127"/>
              </a:rPr>
              <a:t>– Транспорт, корабоплаване и авиация</a:t>
            </a:r>
          </a:p>
          <a:p>
            <a:pPr marL="0" indent="0" algn="just">
              <a:lnSpc>
                <a:spcPct val="80000"/>
              </a:lnSpc>
              <a:buNone/>
            </a:pPr>
            <a:r>
              <a:rPr lang="ru-RU" altLang="ko-KR" sz="1600" dirty="0" smtClean="0">
                <a:solidFill>
                  <a:srgbClr val="0C4FD6"/>
                </a:solidFill>
                <a:latin typeface="Verdana" panose="020B0604030504040204" pitchFamily="34" charset="0"/>
                <a:ea typeface="굴림" charset="-127"/>
              </a:rPr>
              <a:t>- Машинно инженерсво.</a:t>
            </a:r>
          </a:p>
        </p:txBody>
      </p:sp>
    </p:spTree>
    <p:extLst>
      <p:ext uri="{BB962C8B-B14F-4D97-AF65-F5344CB8AC3E}">
        <p14:creationId xmlns:p14="http://schemas.microsoft.com/office/powerpoint/2010/main" val="3563413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Бъдещи изследвания</a:t>
            </a:r>
            <a:endParaRPr lang="bg-BG" dirty="0"/>
          </a:p>
        </p:txBody>
      </p:sp>
      <p:sp>
        <p:nvSpPr>
          <p:cNvPr id="3" name="Content Placeholder 2"/>
          <p:cNvSpPr>
            <a:spLocks noGrp="1"/>
          </p:cNvSpPr>
          <p:nvPr>
            <p:ph idx="1"/>
          </p:nvPr>
        </p:nvSpPr>
        <p:spPr/>
        <p:txBody>
          <a:bodyPr/>
          <a:lstStyle/>
          <a:p>
            <a:r>
              <a:rPr lang="ru-RU" sz="2400" dirty="0" smtClean="0"/>
              <a:t>Проучване на промените в характеристиките на автомобилните сензори и тяхното влияние върху управлението на горивната система</a:t>
            </a:r>
            <a:r>
              <a:rPr lang="ru-RU" dirty="0" smtClean="0"/>
              <a:t>.</a:t>
            </a:r>
          </a:p>
          <a:p>
            <a:endParaRPr lang="bg-BG" dirty="0"/>
          </a:p>
        </p:txBody>
      </p:sp>
    </p:spTree>
    <p:extLst>
      <p:ext uri="{BB962C8B-B14F-4D97-AF65-F5344CB8AC3E}">
        <p14:creationId xmlns:p14="http://schemas.microsoft.com/office/powerpoint/2010/main" val="2008524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43937883"/>
              </p:ext>
            </p:extLst>
          </p:nvPr>
        </p:nvGraphicFramePr>
        <p:xfrm>
          <a:off x="1691680" y="0"/>
          <a:ext cx="5741970" cy="6721272"/>
        </p:xfrm>
        <a:graphic>
          <a:graphicData uri="http://schemas.openxmlformats.org/drawingml/2006/table">
            <a:tbl>
              <a:tblPr>
                <a:tableStyleId>{5C22544A-7EE6-4342-B048-85BDC9FD1C3A}</a:tableStyleId>
              </a:tblPr>
              <a:tblGrid>
                <a:gridCol w="663517">
                  <a:extLst>
                    <a:ext uri="{9D8B030D-6E8A-4147-A177-3AD203B41FA5}">
                      <a16:colId xmlns:a16="http://schemas.microsoft.com/office/drawing/2014/main" val="3921935802"/>
                    </a:ext>
                  </a:extLst>
                </a:gridCol>
                <a:gridCol w="4261818">
                  <a:extLst>
                    <a:ext uri="{9D8B030D-6E8A-4147-A177-3AD203B41FA5}">
                      <a16:colId xmlns:a16="http://schemas.microsoft.com/office/drawing/2014/main" val="1043087720"/>
                    </a:ext>
                  </a:extLst>
                </a:gridCol>
                <a:gridCol w="816635">
                  <a:extLst>
                    <a:ext uri="{9D8B030D-6E8A-4147-A177-3AD203B41FA5}">
                      <a16:colId xmlns:a16="http://schemas.microsoft.com/office/drawing/2014/main" val="4056485364"/>
                    </a:ext>
                  </a:extLst>
                </a:gridCol>
              </a:tblGrid>
              <a:tr h="448752">
                <a:tc gridSpan="3">
                  <a:txBody>
                    <a:bodyPr/>
                    <a:lstStyle/>
                    <a:p>
                      <a:pPr algn="ctr" fontAlgn="ctr"/>
                      <a:r>
                        <a:rPr lang="ru-RU" sz="1000" u="none" strike="noStrike" dirty="0">
                          <a:solidFill>
                            <a:srgbClr val="4D4D4D"/>
                          </a:solidFill>
                          <a:effectLst/>
                        </a:rPr>
                        <a:t>Университет "Проф.д-р Асен Златаров"                                                                                                              Научно-изследователска и художествено творческа дейност                                                                                                 Финансов отчет за втора година на договор НИХ - 464/2022</a:t>
                      </a:r>
                      <a:endParaRPr lang="ru-RU" sz="1000" b="1"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969399962"/>
                  </a:ext>
                </a:extLst>
              </a:tr>
              <a:tr h="423686">
                <a:tc>
                  <a:txBody>
                    <a:bodyPr/>
                    <a:lstStyle/>
                    <a:p>
                      <a:pPr algn="l" fontAlgn="b"/>
                      <a:r>
                        <a:rPr lang="bg-BG" sz="1000" u="none" strike="noStrike">
                          <a:solidFill>
                            <a:srgbClr val="4D4D4D"/>
                          </a:solidFill>
                          <a:effectLst/>
                        </a:rPr>
                        <a:t> </a:t>
                      </a:r>
                      <a:endParaRPr lang="bg-BG" sz="1000" b="0" i="0" u="none" strike="noStrike">
                        <a:solidFill>
                          <a:srgbClr val="4D4D4D"/>
                        </a:solidFill>
                        <a:effectLst/>
                        <a:latin typeface="Arial" panose="020B0604020202020204" pitchFamily="34" charset="0"/>
                      </a:endParaRPr>
                    </a:p>
                  </a:txBody>
                  <a:tcPr marL="0" marR="0" marT="0" marB="0" anchor="ctr"/>
                </a:tc>
                <a:tc>
                  <a:txBody>
                    <a:bodyPr/>
                    <a:lstStyle/>
                    <a:p>
                      <a:pPr algn="ctr" fontAlgn="ctr"/>
                      <a:r>
                        <a:rPr lang="ru-RU" sz="1000" u="none" strike="noStrike" dirty="0">
                          <a:solidFill>
                            <a:srgbClr val="4D4D4D"/>
                          </a:solidFill>
                          <a:effectLst/>
                        </a:rPr>
                        <a:t>Изследване на работни характеристики на сензори и надеждност на горивни дюзи за нови и употребявани автомобили</a:t>
                      </a:r>
                      <a:endParaRPr lang="ru-RU" sz="1000" b="1" i="0" u="none" strike="noStrike" dirty="0">
                        <a:solidFill>
                          <a:srgbClr val="4D4D4D"/>
                        </a:solidFill>
                        <a:effectLst/>
                        <a:latin typeface="Arial" panose="020B0604020202020204" pitchFamily="34" charset="0"/>
                      </a:endParaRPr>
                    </a:p>
                  </a:txBody>
                  <a:tcPr marL="0" marR="0" marT="0" marB="0" anchor="ctr"/>
                </a:tc>
                <a:tc>
                  <a:txBody>
                    <a:bodyPr/>
                    <a:lstStyle/>
                    <a:p>
                      <a:pPr algn="l" fontAlgn="ctr"/>
                      <a:endParaRPr lang="bg-BG" sz="1000" b="0" i="0" u="none" strike="noStrike">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1392955342"/>
                  </a:ext>
                </a:extLst>
              </a:tr>
              <a:tr h="598335">
                <a:tc>
                  <a:txBody>
                    <a:bodyPr/>
                    <a:lstStyle/>
                    <a:p>
                      <a:pPr algn="l" fontAlgn="ctr"/>
                      <a:r>
                        <a:rPr lang="bg-BG" sz="1000" u="none" strike="noStrike">
                          <a:solidFill>
                            <a:srgbClr val="4D4D4D"/>
                          </a:solidFill>
                          <a:effectLst/>
                        </a:rPr>
                        <a:t> </a:t>
                      </a:r>
                      <a:endParaRPr lang="bg-BG" sz="1000" b="0" i="0" u="none" strike="noStrike">
                        <a:solidFill>
                          <a:srgbClr val="4D4D4D"/>
                        </a:solidFill>
                        <a:effectLst/>
                        <a:latin typeface="Arial" panose="020B0604020202020204" pitchFamily="34" charset="0"/>
                      </a:endParaRPr>
                    </a:p>
                  </a:txBody>
                  <a:tcPr marL="0" marR="0" marT="0" marB="0" anchor="ctr"/>
                </a:tc>
                <a:tc>
                  <a:txBody>
                    <a:bodyPr/>
                    <a:lstStyle/>
                    <a:p>
                      <a:pPr algn="l" fontAlgn="ctr"/>
                      <a:r>
                        <a:rPr lang="ru-RU" sz="1000" u="none" strike="noStrike" dirty="0">
                          <a:solidFill>
                            <a:srgbClr val="4D4D4D"/>
                          </a:solidFill>
                          <a:effectLst/>
                        </a:rPr>
                        <a:t>Получени средства: 2065.00 лв                                                       Изразходени средства: 2057,98 лв                                                           Ръководител: доц. д-р Магдалена Дюлгерова                                             Срок на проекта: 2 години</a:t>
                      </a:r>
                      <a:endParaRPr lang="ru-RU" sz="1000" b="0" i="1" u="none" strike="noStrike" dirty="0">
                        <a:solidFill>
                          <a:srgbClr val="4D4D4D"/>
                        </a:solidFill>
                        <a:effectLst/>
                        <a:latin typeface="Arial" panose="020B0604020202020204" pitchFamily="34" charset="0"/>
                      </a:endParaRPr>
                    </a:p>
                  </a:txBody>
                  <a:tcPr marL="0" marR="0" marT="0" marB="0" anchor="ctr"/>
                </a:tc>
                <a:tc>
                  <a:txBody>
                    <a:bodyPr/>
                    <a:lstStyle/>
                    <a:p>
                      <a:pPr algn="l" fontAlgn="ctr"/>
                      <a:r>
                        <a:rPr lang="bg-BG" sz="1000" u="none" strike="noStrike">
                          <a:solidFill>
                            <a:srgbClr val="4D4D4D"/>
                          </a:solidFill>
                          <a:effectLst/>
                        </a:rPr>
                        <a:t> </a:t>
                      </a:r>
                      <a:endParaRPr lang="bg-BG" sz="1000" b="0" i="0" u="none" strike="noStrike">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1363954752"/>
                  </a:ext>
                </a:extLst>
              </a:tr>
              <a:tr h="299168">
                <a:tc>
                  <a:txBody>
                    <a:bodyPr/>
                    <a:lstStyle/>
                    <a:p>
                      <a:pPr algn="ctr" fontAlgn="ctr"/>
                      <a:r>
                        <a:rPr lang="bg-BG" sz="1000" u="none" strike="noStrike">
                          <a:solidFill>
                            <a:srgbClr val="4D4D4D"/>
                          </a:solidFill>
                          <a:effectLst/>
                        </a:rPr>
                        <a:t>№ </a:t>
                      </a:r>
                      <a:br>
                        <a:rPr lang="bg-BG" sz="1000" u="none" strike="noStrike">
                          <a:solidFill>
                            <a:srgbClr val="4D4D4D"/>
                          </a:solidFill>
                          <a:effectLst/>
                        </a:rPr>
                      </a:br>
                      <a:r>
                        <a:rPr lang="bg-BG" sz="1000" u="none" strike="noStrike">
                          <a:solidFill>
                            <a:srgbClr val="4D4D4D"/>
                          </a:solidFill>
                          <a:effectLst/>
                        </a:rPr>
                        <a:t>по ред</a:t>
                      </a:r>
                      <a:endParaRPr lang="bg-BG" sz="1000" b="1" i="0" u="none" strike="noStrike">
                        <a:solidFill>
                          <a:srgbClr val="4D4D4D"/>
                        </a:solidFill>
                        <a:effectLst/>
                        <a:latin typeface="Arial" panose="020B0604020202020204" pitchFamily="34" charset="0"/>
                      </a:endParaRPr>
                    </a:p>
                  </a:txBody>
                  <a:tcPr marL="0" marR="0" marT="0" marB="0" anchor="ctr"/>
                </a:tc>
                <a:tc>
                  <a:txBody>
                    <a:bodyPr/>
                    <a:lstStyle/>
                    <a:p>
                      <a:pPr algn="ctr" fontAlgn="ctr"/>
                      <a:r>
                        <a:rPr lang="bg-BG" sz="1000" u="none" strike="noStrike" dirty="0">
                          <a:solidFill>
                            <a:srgbClr val="4D4D4D"/>
                          </a:solidFill>
                          <a:effectLst/>
                        </a:rPr>
                        <a:t> </a:t>
                      </a:r>
                      <a:endParaRPr lang="bg-BG" sz="1000" b="1" i="0" u="none" strike="noStrike" dirty="0">
                        <a:solidFill>
                          <a:srgbClr val="4D4D4D"/>
                        </a:solidFill>
                        <a:effectLst/>
                        <a:latin typeface="Arial" panose="020B0604020202020204" pitchFamily="34" charset="0"/>
                      </a:endParaRPr>
                    </a:p>
                  </a:txBody>
                  <a:tcPr marL="0" marR="0" marT="0" marB="0" anchor="ctr"/>
                </a:tc>
                <a:tc>
                  <a:txBody>
                    <a:bodyPr/>
                    <a:lstStyle/>
                    <a:p>
                      <a:pPr algn="ctr" fontAlgn="ctr"/>
                      <a:r>
                        <a:rPr lang="bg-BG" sz="1000" u="none" strike="noStrike" dirty="0">
                          <a:solidFill>
                            <a:srgbClr val="4D4D4D"/>
                          </a:solidFill>
                          <a:effectLst/>
                        </a:rPr>
                        <a:t>Сума                              </a:t>
                      </a:r>
                      <a:endParaRPr lang="bg-BG" sz="10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3047781749"/>
                  </a:ext>
                </a:extLst>
              </a:tr>
              <a:tr h="149584">
                <a:tc gridSpan="3">
                  <a:txBody>
                    <a:bodyPr/>
                    <a:lstStyle/>
                    <a:p>
                      <a:pPr algn="ctr" fontAlgn="t"/>
                      <a:r>
                        <a:rPr lang="ru-RU" sz="1000" u="none" strike="noStrike" dirty="0">
                          <a:solidFill>
                            <a:srgbClr val="4D4D4D"/>
                          </a:solidFill>
                          <a:effectLst/>
                        </a:rPr>
                        <a:t>1. Към перо "Дълготрайни материални активи" (над праг за същественост):</a:t>
                      </a:r>
                      <a:endParaRPr lang="ru-RU" sz="10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3205785923"/>
                  </a:ext>
                </a:extLst>
              </a:tr>
              <a:tr h="149584">
                <a:tc>
                  <a:txBody>
                    <a:bodyPr/>
                    <a:lstStyle/>
                    <a:p>
                      <a:pPr algn="ctr" fontAlgn="ctr"/>
                      <a:r>
                        <a:rPr lang="bg-BG" sz="1000" u="none" strike="noStrike">
                          <a:solidFill>
                            <a:srgbClr val="4D4D4D"/>
                          </a:solidFill>
                          <a:effectLst/>
                        </a:rPr>
                        <a:t>1.1</a:t>
                      </a:r>
                      <a:endParaRPr lang="bg-BG" sz="1000" b="0" i="0" u="none" strike="noStrike">
                        <a:solidFill>
                          <a:srgbClr val="4D4D4D"/>
                        </a:solidFill>
                        <a:effectLst/>
                        <a:latin typeface="Arial" panose="020B0604020202020204" pitchFamily="34" charset="0"/>
                      </a:endParaRPr>
                    </a:p>
                  </a:txBody>
                  <a:tcPr marL="0" marR="0" marT="0" marB="0" anchor="ctr"/>
                </a:tc>
                <a:tc>
                  <a:txBody>
                    <a:bodyPr/>
                    <a:lstStyle/>
                    <a:p>
                      <a:pPr algn="l" fontAlgn="ctr"/>
                      <a:r>
                        <a:rPr lang="bg-BG" sz="1000" u="none" strike="noStrike" dirty="0">
                          <a:solidFill>
                            <a:srgbClr val="4D4D4D"/>
                          </a:solidFill>
                          <a:effectLst/>
                        </a:rPr>
                        <a:t> </a:t>
                      </a:r>
                      <a:endParaRPr lang="bg-BG" sz="1000" b="0" i="1" u="none" strike="noStrike" dirty="0">
                        <a:solidFill>
                          <a:srgbClr val="4D4D4D"/>
                        </a:solidFill>
                        <a:effectLst/>
                        <a:latin typeface="Arial" panose="020B0604020202020204" pitchFamily="34" charset="0"/>
                      </a:endParaRPr>
                    </a:p>
                  </a:txBody>
                  <a:tcPr marL="0" marR="0" marT="0" marB="0" anchor="ctr"/>
                </a:tc>
                <a:tc>
                  <a:txBody>
                    <a:bodyPr/>
                    <a:lstStyle/>
                    <a:p>
                      <a:pPr algn="ctr" fontAlgn="ctr"/>
                      <a:r>
                        <a:rPr lang="bg-BG" sz="1000" u="none" strike="noStrike" dirty="0">
                          <a:solidFill>
                            <a:srgbClr val="4D4D4D"/>
                          </a:solidFill>
                          <a:effectLst/>
                        </a:rPr>
                        <a:t>0,00</a:t>
                      </a:r>
                      <a:endParaRPr lang="bg-BG" sz="1000" b="0"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2120401409"/>
                  </a:ext>
                </a:extLst>
              </a:tr>
              <a:tr h="149584">
                <a:tc gridSpan="2">
                  <a:txBody>
                    <a:bodyPr/>
                    <a:lstStyle/>
                    <a:p>
                      <a:pPr algn="r" fontAlgn="ctr"/>
                      <a:r>
                        <a:rPr lang="bg-BG" sz="1000" u="none" strike="noStrike" dirty="0">
                          <a:solidFill>
                            <a:srgbClr val="4D4D4D"/>
                          </a:solidFill>
                          <a:effectLst/>
                        </a:rPr>
                        <a:t>Общо :</a:t>
                      </a:r>
                      <a:endParaRPr lang="bg-BG" sz="1000" b="0"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1000" u="none" strike="noStrike">
                          <a:solidFill>
                            <a:srgbClr val="4D4D4D"/>
                          </a:solidFill>
                          <a:effectLst/>
                        </a:rPr>
                        <a:t>0,00</a:t>
                      </a:r>
                      <a:endParaRPr lang="bg-BG" sz="1000" b="1" i="0" u="none" strike="noStrike">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1236273559"/>
                  </a:ext>
                </a:extLst>
              </a:tr>
              <a:tr h="149584">
                <a:tc gridSpan="3">
                  <a:txBody>
                    <a:bodyPr/>
                    <a:lstStyle/>
                    <a:p>
                      <a:pPr algn="ctr" fontAlgn="t"/>
                      <a:r>
                        <a:rPr lang="ru-RU" sz="1000" u="none" strike="noStrike" dirty="0">
                          <a:solidFill>
                            <a:srgbClr val="4D4D4D"/>
                          </a:solidFill>
                          <a:effectLst/>
                        </a:rPr>
                        <a:t>2. Към перо "Други материали и активи" :</a:t>
                      </a:r>
                      <a:endParaRPr lang="ru-RU" sz="10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3341691053"/>
                  </a:ext>
                </a:extLst>
              </a:tr>
              <a:tr h="149584">
                <a:tc>
                  <a:txBody>
                    <a:bodyPr/>
                    <a:lstStyle/>
                    <a:p>
                      <a:pPr algn="ctr" fontAlgn="t"/>
                      <a:r>
                        <a:rPr lang="bg-BG" sz="1000" u="none" strike="noStrike">
                          <a:solidFill>
                            <a:srgbClr val="4D4D4D"/>
                          </a:solidFill>
                          <a:effectLst/>
                        </a:rPr>
                        <a:t>2.1</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1000" u="none" strike="noStrike" dirty="0">
                          <a:solidFill>
                            <a:srgbClr val="4D4D4D"/>
                          </a:solidFill>
                          <a:effectLst/>
                        </a:rPr>
                        <a:t>Копирна хартия</a:t>
                      </a:r>
                      <a:endParaRPr lang="bg-BG"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36,48</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2223971790"/>
                  </a:ext>
                </a:extLst>
              </a:tr>
              <a:tr h="149584">
                <a:tc>
                  <a:txBody>
                    <a:bodyPr/>
                    <a:lstStyle/>
                    <a:p>
                      <a:pPr algn="ctr" fontAlgn="t"/>
                      <a:r>
                        <a:rPr lang="bg-BG" sz="1000" u="none" strike="noStrike">
                          <a:solidFill>
                            <a:srgbClr val="4D4D4D"/>
                          </a:solidFill>
                          <a:effectLst/>
                        </a:rPr>
                        <a:t>2.2</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1000" u="none" strike="noStrike" dirty="0">
                          <a:solidFill>
                            <a:srgbClr val="4D4D4D"/>
                          </a:solidFill>
                          <a:effectLst/>
                        </a:rPr>
                        <a:t>Спотер стомана</a:t>
                      </a:r>
                      <a:endParaRPr lang="bg-BG"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899,00</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4080087598"/>
                  </a:ext>
                </a:extLst>
              </a:tr>
              <a:tr h="149584">
                <a:tc>
                  <a:txBody>
                    <a:bodyPr/>
                    <a:lstStyle/>
                    <a:p>
                      <a:pPr algn="ctr" fontAlgn="t"/>
                      <a:r>
                        <a:rPr lang="bg-BG" sz="1000" u="none" strike="noStrike">
                          <a:solidFill>
                            <a:srgbClr val="4D4D4D"/>
                          </a:solidFill>
                          <a:effectLst/>
                        </a:rPr>
                        <a:t>2.3</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1000" u="none" strike="noStrike" dirty="0">
                          <a:solidFill>
                            <a:srgbClr val="4D4D4D"/>
                          </a:solidFill>
                          <a:effectLst/>
                        </a:rPr>
                        <a:t>Хидравлична преса</a:t>
                      </a:r>
                      <a:endParaRPr lang="bg-BG"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305,00</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2141378149"/>
                  </a:ext>
                </a:extLst>
              </a:tr>
              <a:tr h="212479">
                <a:tc>
                  <a:txBody>
                    <a:bodyPr/>
                    <a:lstStyle/>
                    <a:p>
                      <a:pPr algn="ctr" fontAlgn="t"/>
                      <a:r>
                        <a:rPr lang="bg-BG" sz="1000" u="none" strike="noStrike">
                          <a:solidFill>
                            <a:srgbClr val="4D4D4D"/>
                          </a:solidFill>
                          <a:effectLst/>
                        </a:rPr>
                        <a:t>2.4</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1000" u="none" strike="noStrike" dirty="0">
                          <a:solidFill>
                            <a:srgbClr val="4D4D4D"/>
                          </a:solidFill>
                          <a:effectLst/>
                        </a:rPr>
                        <a:t>Доплащане за газ анализитор към проект НИХ 480, след проведена ОП</a:t>
                      </a:r>
                      <a:endParaRPr lang="ru-RU"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546,00</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593629761"/>
                  </a:ext>
                </a:extLst>
              </a:tr>
              <a:tr h="149584">
                <a:tc gridSpan="2">
                  <a:txBody>
                    <a:bodyPr/>
                    <a:lstStyle/>
                    <a:p>
                      <a:pPr algn="r" fontAlgn="ctr"/>
                      <a:r>
                        <a:rPr lang="bg-BG" sz="1000" u="none" strike="noStrike" dirty="0">
                          <a:solidFill>
                            <a:srgbClr val="4D4D4D"/>
                          </a:solidFill>
                          <a:effectLst/>
                        </a:rPr>
                        <a:t>Общо :</a:t>
                      </a:r>
                      <a:endParaRPr lang="bg-BG" sz="1000" b="0"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1000" u="none" strike="noStrike" dirty="0">
                          <a:solidFill>
                            <a:srgbClr val="4D4D4D"/>
                          </a:solidFill>
                          <a:effectLst/>
                        </a:rPr>
                        <a:t>1786,48</a:t>
                      </a:r>
                      <a:endParaRPr lang="bg-BG" sz="10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1011874327"/>
                  </a:ext>
                </a:extLst>
              </a:tr>
              <a:tr h="149584">
                <a:tc gridSpan="3">
                  <a:txBody>
                    <a:bodyPr/>
                    <a:lstStyle/>
                    <a:p>
                      <a:pPr algn="ctr" fontAlgn="t"/>
                      <a:r>
                        <a:rPr lang="ru-RU" sz="1000" u="none" strike="noStrike" dirty="0">
                          <a:solidFill>
                            <a:srgbClr val="4D4D4D"/>
                          </a:solidFill>
                          <a:effectLst/>
                        </a:rPr>
                        <a:t>3. Към перо "Програмни продукти и литература":</a:t>
                      </a:r>
                      <a:endParaRPr lang="ru-RU" sz="10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3988997696"/>
                  </a:ext>
                </a:extLst>
              </a:tr>
              <a:tr h="149584">
                <a:tc>
                  <a:txBody>
                    <a:bodyPr/>
                    <a:lstStyle/>
                    <a:p>
                      <a:pPr algn="ctr" fontAlgn="t"/>
                      <a:r>
                        <a:rPr lang="bg-BG" sz="1000" u="none" strike="noStrike">
                          <a:solidFill>
                            <a:srgbClr val="4D4D4D"/>
                          </a:solidFill>
                          <a:effectLst/>
                        </a:rPr>
                        <a:t>3.1</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1000" u="none" strike="noStrike" dirty="0">
                          <a:solidFill>
                            <a:srgbClr val="4D4D4D"/>
                          </a:solidFill>
                          <a:effectLst/>
                        </a:rPr>
                        <a:t> </a:t>
                      </a:r>
                      <a:endParaRPr lang="bg-BG"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0,00</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528312068"/>
                  </a:ext>
                </a:extLst>
              </a:tr>
              <a:tr h="149584">
                <a:tc gridSpan="2">
                  <a:txBody>
                    <a:bodyPr/>
                    <a:lstStyle/>
                    <a:p>
                      <a:pPr algn="r" fontAlgn="ctr"/>
                      <a:r>
                        <a:rPr lang="bg-BG" sz="1000" u="none" strike="noStrike" dirty="0">
                          <a:solidFill>
                            <a:srgbClr val="4D4D4D"/>
                          </a:solidFill>
                          <a:effectLst/>
                        </a:rPr>
                        <a:t>Общо :</a:t>
                      </a:r>
                      <a:endParaRPr lang="bg-BG" sz="1000" b="0"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1000" u="none" strike="noStrike" dirty="0">
                          <a:solidFill>
                            <a:srgbClr val="4D4D4D"/>
                          </a:solidFill>
                          <a:effectLst/>
                        </a:rPr>
                        <a:t>0,00</a:t>
                      </a:r>
                      <a:endParaRPr lang="bg-BG" sz="10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1432421856"/>
                  </a:ext>
                </a:extLst>
              </a:tr>
              <a:tr h="149584">
                <a:tc gridSpan="3">
                  <a:txBody>
                    <a:bodyPr/>
                    <a:lstStyle/>
                    <a:p>
                      <a:pPr algn="ctr" fontAlgn="t"/>
                      <a:r>
                        <a:rPr lang="ru-RU" sz="1000" u="none" strike="noStrike" dirty="0">
                          <a:solidFill>
                            <a:srgbClr val="4D4D4D"/>
                          </a:solidFill>
                          <a:effectLst/>
                        </a:rPr>
                        <a:t>4. Към перо "Външни услуги":</a:t>
                      </a:r>
                      <a:endParaRPr lang="ru-RU" sz="10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3599973393"/>
                  </a:ext>
                </a:extLst>
              </a:tr>
              <a:tr h="149584">
                <a:tc>
                  <a:txBody>
                    <a:bodyPr/>
                    <a:lstStyle/>
                    <a:p>
                      <a:pPr algn="ctr" fontAlgn="t"/>
                      <a:r>
                        <a:rPr lang="bg-BG" sz="1000" u="none" strike="noStrike">
                          <a:solidFill>
                            <a:srgbClr val="4D4D4D"/>
                          </a:solidFill>
                          <a:effectLst/>
                        </a:rPr>
                        <a:t>4.1</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1000" u="none" strike="noStrike" dirty="0">
                          <a:solidFill>
                            <a:srgbClr val="4D4D4D"/>
                          </a:solidFill>
                          <a:effectLst/>
                        </a:rPr>
                        <a:t> </a:t>
                      </a:r>
                      <a:endParaRPr lang="bg-BG"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0,00</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927222914"/>
                  </a:ext>
                </a:extLst>
              </a:tr>
              <a:tr h="149584">
                <a:tc gridSpan="2">
                  <a:txBody>
                    <a:bodyPr/>
                    <a:lstStyle/>
                    <a:p>
                      <a:pPr algn="r" fontAlgn="ctr"/>
                      <a:r>
                        <a:rPr lang="bg-BG" sz="1000" u="none" strike="noStrike" dirty="0">
                          <a:solidFill>
                            <a:srgbClr val="4D4D4D"/>
                          </a:solidFill>
                          <a:effectLst/>
                        </a:rPr>
                        <a:t>Общо : </a:t>
                      </a:r>
                      <a:endParaRPr lang="bg-BG" sz="1000" b="0"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1000" u="none" strike="noStrike" dirty="0">
                          <a:solidFill>
                            <a:srgbClr val="4D4D4D"/>
                          </a:solidFill>
                          <a:effectLst/>
                        </a:rPr>
                        <a:t>0,00</a:t>
                      </a:r>
                      <a:endParaRPr lang="bg-BG" sz="10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3902835716"/>
                  </a:ext>
                </a:extLst>
              </a:tr>
              <a:tr h="149584">
                <a:tc gridSpan="3">
                  <a:txBody>
                    <a:bodyPr/>
                    <a:lstStyle/>
                    <a:p>
                      <a:pPr algn="ctr" fontAlgn="t"/>
                      <a:r>
                        <a:rPr lang="ru-RU" sz="1000" u="none" strike="noStrike" dirty="0">
                          <a:solidFill>
                            <a:srgbClr val="4D4D4D"/>
                          </a:solidFill>
                          <a:effectLst/>
                        </a:rPr>
                        <a:t>5. Към перо "Такси правоучастия"</a:t>
                      </a:r>
                      <a:endParaRPr lang="ru-RU" sz="10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3828638238"/>
                  </a:ext>
                </a:extLst>
              </a:tr>
              <a:tr h="149584">
                <a:tc>
                  <a:txBody>
                    <a:bodyPr/>
                    <a:lstStyle/>
                    <a:p>
                      <a:pPr algn="ctr" fontAlgn="t"/>
                      <a:r>
                        <a:rPr lang="bg-BG" sz="1000" u="none" strike="noStrike">
                          <a:solidFill>
                            <a:srgbClr val="4D4D4D"/>
                          </a:solidFill>
                          <a:effectLst/>
                        </a:rPr>
                        <a:t>5.2</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bg-BG" sz="1000" u="none" strike="noStrike" dirty="0">
                          <a:solidFill>
                            <a:srgbClr val="4D4D4D"/>
                          </a:solidFill>
                          <a:effectLst/>
                        </a:rPr>
                        <a:t> </a:t>
                      </a:r>
                      <a:endParaRPr lang="bg-BG"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0,00</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1804067933"/>
                  </a:ext>
                </a:extLst>
              </a:tr>
              <a:tr h="156496">
                <a:tc gridSpan="2">
                  <a:txBody>
                    <a:bodyPr/>
                    <a:lstStyle/>
                    <a:p>
                      <a:pPr algn="r" fontAlgn="ctr"/>
                      <a:r>
                        <a:rPr lang="bg-BG" sz="1000" u="none" strike="noStrike" dirty="0">
                          <a:solidFill>
                            <a:srgbClr val="4D4D4D"/>
                          </a:solidFill>
                          <a:effectLst/>
                        </a:rPr>
                        <a:t>Общо:</a:t>
                      </a:r>
                      <a:endParaRPr lang="bg-BG" sz="1000" b="0"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1000" u="none" strike="noStrike" dirty="0">
                          <a:solidFill>
                            <a:srgbClr val="4D4D4D"/>
                          </a:solidFill>
                          <a:effectLst/>
                        </a:rPr>
                        <a:t>0,00</a:t>
                      </a:r>
                      <a:endParaRPr lang="bg-BG" sz="10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2498397126"/>
                  </a:ext>
                </a:extLst>
              </a:tr>
              <a:tr h="149584">
                <a:tc gridSpan="3">
                  <a:txBody>
                    <a:bodyPr/>
                    <a:lstStyle/>
                    <a:p>
                      <a:pPr algn="ctr" fontAlgn="t"/>
                      <a:r>
                        <a:rPr lang="bg-BG" sz="1000" u="none" strike="noStrike" dirty="0">
                          <a:solidFill>
                            <a:srgbClr val="4D4D4D"/>
                          </a:solidFill>
                          <a:effectLst/>
                        </a:rPr>
                        <a:t>6. Към перо "Командировки":</a:t>
                      </a:r>
                      <a:endParaRPr lang="bg-BG" sz="10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4195233"/>
                  </a:ext>
                </a:extLst>
              </a:tr>
              <a:tr h="149584">
                <a:tc>
                  <a:txBody>
                    <a:bodyPr/>
                    <a:lstStyle/>
                    <a:p>
                      <a:pPr algn="ctr" fontAlgn="t"/>
                      <a:r>
                        <a:rPr lang="bg-BG" sz="1000" u="none" strike="noStrike">
                          <a:solidFill>
                            <a:srgbClr val="4D4D4D"/>
                          </a:solidFill>
                          <a:effectLst/>
                        </a:rPr>
                        <a:t>6.1</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1000" u="none" strike="noStrike" dirty="0">
                          <a:solidFill>
                            <a:srgbClr val="4D4D4D"/>
                          </a:solidFill>
                          <a:effectLst/>
                        </a:rPr>
                        <a:t>Командировка на членовете на екипа в страната</a:t>
                      </a:r>
                      <a:endParaRPr lang="ru-RU"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0,00</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271939905"/>
                  </a:ext>
                </a:extLst>
              </a:tr>
              <a:tr h="149584">
                <a:tc gridSpan="2">
                  <a:txBody>
                    <a:bodyPr/>
                    <a:lstStyle/>
                    <a:p>
                      <a:pPr algn="r" fontAlgn="ctr"/>
                      <a:r>
                        <a:rPr lang="bg-BG" sz="1000" u="none" strike="noStrike" dirty="0">
                          <a:solidFill>
                            <a:srgbClr val="4D4D4D"/>
                          </a:solidFill>
                          <a:effectLst/>
                        </a:rPr>
                        <a:t>Общо : </a:t>
                      </a:r>
                      <a:endParaRPr lang="bg-BG" sz="1000" b="0"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1000" u="none" strike="noStrike" dirty="0">
                          <a:solidFill>
                            <a:srgbClr val="4D4D4D"/>
                          </a:solidFill>
                          <a:effectLst/>
                        </a:rPr>
                        <a:t>0,00</a:t>
                      </a:r>
                      <a:endParaRPr lang="bg-BG" sz="10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3486745815"/>
                  </a:ext>
                </a:extLst>
              </a:tr>
              <a:tr h="149584">
                <a:tc gridSpan="3">
                  <a:txBody>
                    <a:bodyPr/>
                    <a:lstStyle/>
                    <a:p>
                      <a:pPr algn="ctr" fontAlgn="t"/>
                      <a:r>
                        <a:rPr lang="ru-RU" sz="1000" u="none" strike="noStrike" dirty="0">
                          <a:solidFill>
                            <a:srgbClr val="4D4D4D"/>
                          </a:solidFill>
                          <a:effectLst/>
                        </a:rPr>
                        <a:t>7. Към перо "Заплащане на възнаграждения":</a:t>
                      </a:r>
                      <a:endParaRPr lang="ru-RU" sz="10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530759716"/>
                  </a:ext>
                </a:extLst>
              </a:tr>
              <a:tr h="149584">
                <a:tc>
                  <a:txBody>
                    <a:bodyPr/>
                    <a:lstStyle/>
                    <a:p>
                      <a:pPr algn="ctr" fontAlgn="t"/>
                      <a:r>
                        <a:rPr lang="bg-BG" sz="1000" u="none" strike="noStrike">
                          <a:solidFill>
                            <a:srgbClr val="4D4D4D"/>
                          </a:solidFill>
                          <a:effectLst/>
                        </a:rPr>
                        <a:t>7.1</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1000" u="none" strike="noStrike" dirty="0">
                          <a:solidFill>
                            <a:srgbClr val="4D4D4D"/>
                          </a:solidFill>
                          <a:effectLst/>
                        </a:rPr>
                        <a:t>Заплащане на членовете на екипа</a:t>
                      </a:r>
                      <a:endParaRPr lang="ru-RU"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0,00</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258239171"/>
                  </a:ext>
                </a:extLst>
              </a:tr>
              <a:tr h="149584">
                <a:tc gridSpan="2">
                  <a:txBody>
                    <a:bodyPr/>
                    <a:lstStyle/>
                    <a:p>
                      <a:pPr algn="r" fontAlgn="ctr"/>
                      <a:r>
                        <a:rPr lang="bg-BG" sz="1000" u="none" strike="noStrike" dirty="0">
                          <a:solidFill>
                            <a:srgbClr val="4D4D4D"/>
                          </a:solidFill>
                          <a:effectLst/>
                        </a:rPr>
                        <a:t>Общо : </a:t>
                      </a:r>
                      <a:endParaRPr lang="bg-BG" sz="1000" b="0"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1000" u="none" strike="noStrike" dirty="0">
                          <a:solidFill>
                            <a:srgbClr val="4D4D4D"/>
                          </a:solidFill>
                          <a:effectLst/>
                        </a:rPr>
                        <a:t>0,00</a:t>
                      </a:r>
                      <a:endParaRPr lang="bg-BG" sz="10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2536111621"/>
                  </a:ext>
                </a:extLst>
              </a:tr>
              <a:tr h="149584">
                <a:tc gridSpan="3">
                  <a:txBody>
                    <a:bodyPr/>
                    <a:lstStyle/>
                    <a:p>
                      <a:pPr algn="ctr" fontAlgn="t"/>
                      <a:r>
                        <a:rPr lang="bg-BG" sz="1000" u="none" strike="noStrike" dirty="0">
                          <a:solidFill>
                            <a:srgbClr val="4D4D4D"/>
                          </a:solidFill>
                          <a:effectLst/>
                        </a:rPr>
                        <a:t>8. Към перо "Рецензенти":</a:t>
                      </a:r>
                      <a:endParaRPr lang="bg-BG" sz="10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2290253232"/>
                  </a:ext>
                </a:extLst>
              </a:tr>
              <a:tr h="149584">
                <a:tc>
                  <a:txBody>
                    <a:bodyPr/>
                    <a:lstStyle/>
                    <a:p>
                      <a:pPr algn="ctr" fontAlgn="t"/>
                      <a:r>
                        <a:rPr lang="bg-BG" sz="1000" u="none" strike="noStrike">
                          <a:solidFill>
                            <a:srgbClr val="4D4D4D"/>
                          </a:solidFill>
                          <a:effectLst/>
                        </a:rPr>
                        <a:t>8.1</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1000" u="none" strike="noStrike" dirty="0">
                          <a:solidFill>
                            <a:srgbClr val="4D4D4D"/>
                          </a:solidFill>
                          <a:effectLst/>
                        </a:rPr>
                        <a:t>Заплащане на рецензенти по отчета</a:t>
                      </a:r>
                      <a:endParaRPr lang="ru-RU"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65,00</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3376969909"/>
                  </a:ext>
                </a:extLst>
              </a:tr>
              <a:tr h="149584">
                <a:tc gridSpan="2">
                  <a:txBody>
                    <a:bodyPr/>
                    <a:lstStyle/>
                    <a:p>
                      <a:pPr algn="r" fontAlgn="ctr"/>
                      <a:r>
                        <a:rPr lang="bg-BG" sz="1000" u="none" strike="noStrike" dirty="0">
                          <a:solidFill>
                            <a:srgbClr val="4D4D4D"/>
                          </a:solidFill>
                          <a:effectLst/>
                        </a:rPr>
                        <a:t>Общо : </a:t>
                      </a:r>
                      <a:endParaRPr lang="bg-BG" sz="1000" b="0"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1000" u="none" strike="noStrike" dirty="0">
                          <a:solidFill>
                            <a:srgbClr val="4D4D4D"/>
                          </a:solidFill>
                          <a:effectLst/>
                        </a:rPr>
                        <a:t>65,00</a:t>
                      </a:r>
                      <a:endParaRPr lang="bg-BG" sz="10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3221942327"/>
                  </a:ext>
                </a:extLst>
              </a:tr>
              <a:tr h="149584">
                <a:tc gridSpan="3">
                  <a:txBody>
                    <a:bodyPr/>
                    <a:lstStyle/>
                    <a:p>
                      <a:pPr algn="ctr" fontAlgn="t"/>
                      <a:r>
                        <a:rPr lang="ru-RU" sz="1000" u="none" strike="noStrike" dirty="0">
                          <a:solidFill>
                            <a:srgbClr val="4D4D4D"/>
                          </a:solidFill>
                          <a:effectLst/>
                        </a:rPr>
                        <a:t>9. Към перо "Административно/финансово-счетоводно обслужване":</a:t>
                      </a:r>
                      <a:endParaRPr lang="ru-RU" sz="1000" b="0" i="0" u="none" strike="noStrike" dirty="0">
                        <a:solidFill>
                          <a:srgbClr val="4D4D4D"/>
                        </a:solidFill>
                        <a:effectLst/>
                        <a:latin typeface="Arial" panose="020B0604020202020204" pitchFamily="34" charset="0"/>
                      </a:endParaRPr>
                    </a:p>
                  </a:txBody>
                  <a:tcPr marL="0" marR="0" marT="0" marB="0"/>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564784251"/>
                  </a:ext>
                </a:extLst>
              </a:tr>
              <a:tr h="149584">
                <a:tc>
                  <a:txBody>
                    <a:bodyPr/>
                    <a:lstStyle/>
                    <a:p>
                      <a:pPr algn="ctr" fontAlgn="t"/>
                      <a:r>
                        <a:rPr lang="bg-BG" sz="1000" u="none" strike="noStrike">
                          <a:solidFill>
                            <a:srgbClr val="4D4D4D"/>
                          </a:solidFill>
                          <a:effectLst/>
                        </a:rPr>
                        <a:t>9.1</a:t>
                      </a:r>
                      <a:endParaRPr lang="bg-BG" sz="1000" b="0" i="0" u="none" strike="noStrike">
                        <a:solidFill>
                          <a:srgbClr val="4D4D4D"/>
                        </a:solidFill>
                        <a:effectLst/>
                        <a:latin typeface="Arial" panose="020B0604020202020204" pitchFamily="34" charset="0"/>
                      </a:endParaRPr>
                    </a:p>
                  </a:txBody>
                  <a:tcPr marL="0" marR="0" marT="0" marB="0"/>
                </a:tc>
                <a:tc>
                  <a:txBody>
                    <a:bodyPr/>
                    <a:lstStyle/>
                    <a:p>
                      <a:pPr algn="l" fontAlgn="t"/>
                      <a:r>
                        <a:rPr lang="ru-RU" sz="1000" u="none" strike="noStrike" dirty="0">
                          <a:solidFill>
                            <a:srgbClr val="4D4D4D"/>
                          </a:solidFill>
                          <a:effectLst/>
                        </a:rPr>
                        <a:t>10% от стойността на договора</a:t>
                      </a:r>
                      <a:endParaRPr lang="ru-RU" sz="1000" b="0" i="1" u="none" strike="noStrike" dirty="0">
                        <a:solidFill>
                          <a:srgbClr val="4D4D4D"/>
                        </a:solidFill>
                        <a:effectLst/>
                        <a:latin typeface="Arial" panose="020B0604020202020204" pitchFamily="34" charset="0"/>
                      </a:endParaRPr>
                    </a:p>
                  </a:txBody>
                  <a:tcPr marL="0" marR="0" marT="0" marB="0"/>
                </a:tc>
                <a:tc>
                  <a:txBody>
                    <a:bodyPr/>
                    <a:lstStyle/>
                    <a:p>
                      <a:pPr algn="ctr" fontAlgn="t"/>
                      <a:r>
                        <a:rPr lang="bg-BG" sz="1000" u="none" strike="noStrike" dirty="0">
                          <a:solidFill>
                            <a:srgbClr val="4D4D4D"/>
                          </a:solidFill>
                          <a:effectLst/>
                        </a:rPr>
                        <a:t>206,50</a:t>
                      </a:r>
                      <a:endParaRPr lang="bg-BG" sz="1000" b="0" i="0" u="none" strike="noStrike" dirty="0">
                        <a:solidFill>
                          <a:srgbClr val="4D4D4D"/>
                        </a:solidFill>
                        <a:effectLst/>
                        <a:latin typeface="Arial" panose="020B0604020202020204" pitchFamily="34" charset="0"/>
                      </a:endParaRPr>
                    </a:p>
                  </a:txBody>
                  <a:tcPr marL="0" marR="0" marT="0" marB="0"/>
                </a:tc>
                <a:extLst>
                  <a:ext uri="{0D108BD9-81ED-4DB2-BD59-A6C34878D82A}">
                    <a16:rowId xmlns:a16="http://schemas.microsoft.com/office/drawing/2014/main" val="4108110451"/>
                  </a:ext>
                </a:extLst>
              </a:tr>
              <a:tr h="152680">
                <a:tc gridSpan="2">
                  <a:txBody>
                    <a:bodyPr/>
                    <a:lstStyle/>
                    <a:p>
                      <a:pPr algn="r" fontAlgn="ctr"/>
                      <a:r>
                        <a:rPr lang="bg-BG" sz="1000" u="none" strike="noStrike" dirty="0">
                          <a:solidFill>
                            <a:srgbClr val="4D4D4D"/>
                          </a:solidFill>
                          <a:effectLst/>
                        </a:rPr>
                        <a:t>Общо : </a:t>
                      </a:r>
                      <a:endParaRPr lang="bg-BG" sz="1000" b="0" i="0" u="none" strike="noStrike" dirty="0">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1000" u="none" strike="noStrike" dirty="0">
                          <a:solidFill>
                            <a:srgbClr val="4D4D4D"/>
                          </a:solidFill>
                          <a:effectLst/>
                        </a:rPr>
                        <a:t>206,50</a:t>
                      </a:r>
                      <a:endParaRPr lang="bg-BG" sz="10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2068633952"/>
                  </a:ext>
                </a:extLst>
              </a:tr>
              <a:tr h="197210">
                <a:tc gridSpan="2">
                  <a:txBody>
                    <a:bodyPr/>
                    <a:lstStyle/>
                    <a:p>
                      <a:pPr algn="r" fontAlgn="ctr"/>
                      <a:r>
                        <a:rPr lang="ru-RU" sz="1000" u="none" strike="noStrike">
                          <a:solidFill>
                            <a:srgbClr val="4D4D4D"/>
                          </a:solidFill>
                          <a:effectLst/>
                        </a:rPr>
                        <a:t>Общо извършени разходи по проекта:</a:t>
                      </a:r>
                      <a:endParaRPr lang="ru-RU" sz="1000" b="1" i="0" u="none" strike="noStrike">
                        <a:solidFill>
                          <a:srgbClr val="4D4D4D"/>
                        </a:solidFill>
                        <a:effectLst/>
                        <a:latin typeface="Arial" panose="020B0604020202020204" pitchFamily="34" charset="0"/>
                      </a:endParaRPr>
                    </a:p>
                  </a:txBody>
                  <a:tcPr marL="0" marR="0" marT="0" marB="0" anchor="ctr"/>
                </a:tc>
                <a:tc hMerge="1">
                  <a:txBody>
                    <a:bodyPr/>
                    <a:lstStyle/>
                    <a:p>
                      <a:endParaRPr lang="bg-BG"/>
                    </a:p>
                  </a:txBody>
                  <a:tcPr/>
                </a:tc>
                <a:tc>
                  <a:txBody>
                    <a:bodyPr/>
                    <a:lstStyle/>
                    <a:p>
                      <a:pPr algn="ctr" fontAlgn="ctr"/>
                      <a:r>
                        <a:rPr lang="bg-BG" sz="1000" u="none" strike="noStrike" dirty="0">
                          <a:solidFill>
                            <a:srgbClr val="4D4D4D"/>
                          </a:solidFill>
                          <a:effectLst/>
                        </a:rPr>
                        <a:t>2057,98</a:t>
                      </a:r>
                      <a:endParaRPr lang="bg-BG" sz="1000" b="1" i="0" u="none" strike="noStrike" dirty="0">
                        <a:solidFill>
                          <a:srgbClr val="4D4D4D"/>
                        </a:solidFill>
                        <a:effectLst/>
                        <a:latin typeface="Arial" panose="020B0604020202020204" pitchFamily="34" charset="0"/>
                      </a:endParaRPr>
                    </a:p>
                  </a:txBody>
                  <a:tcPr marL="0" marR="0" marT="0" marB="0" anchor="ctr"/>
                </a:tc>
                <a:extLst>
                  <a:ext uri="{0D108BD9-81ED-4DB2-BD59-A6C34878D82A}">
                    <a16:rowId xmlns:a16="http://schemas.microsoft.com/office/drawing/2014/main" val="531449071"/>
                  </a:ext>
                </a:extLst>
              </a:tr>
            </a:tbl>
          </a:graphicData>
        </a:graphic>
      </p:graphicFrame>
      <p:pic>
        <p:nvPicPr>
          <p:cNvPr id="5" name="Picture 4" descr="Logo-Asen Zlatarov"/>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8968" y="620688"/>
            <a:ext cx="587375" cy="3730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4920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
      <a:dk1>
        <a:srgbClr val="FFFFFF"/>
      </a:dk1>
      <a:lt1>
        <a:srgbClr val="FFFFFF"/>
      </a:lt1>
      <a:dk2>
        <a:srgbClr val="FFFFFF"/>
      </a:dk2>
      <a:lt2>
        <a:srgbClr val="267DFE"/>
      </a:lt2>
      <a:accent1>
        <a:srgbClr val="309CFE"/>
      </a:accent1>
      <a:accent2>
        <a:srgbClr val="1BBAF9"/>
      </a:accent2>
      <a:accent3>
        <a:srgbClr val="FFFFFF"/>
      </a:accent3>
      <a:accent4>
        <a:srgbClr val="DADADA"/>
      </a:accent4>
      <a:accent5>
        <a:srgbClr val="ADCBFE"/>
      </a:accent5>
      <a:accent6>
        <a:srgbClr val="17A8E2"/>
      </a:accent6>
      <a:hlink>
        <a:srgbClr val="3DD4FD"/>
      </a:hlink>
      <a:folHlink>
        <a:srgbClr val="FFFFFF"/>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617180"/>
        </a:lt2>
        <a:accent1>
          <a:srgbClr val="85919F"/>
        </a:accent1>
        <a:accent2>
          <a:srgbClr val="96A3AF"/>
        </a:accent2>
        <a:accent3>
          <a:srgbClr val="FFFFFF"/>
        </a:accent3>
        <a:accent4>
          <a:srgbClr val="404040"/>
        </a:accent4>
        <a:accent5>
          <a:srgbClr val="C2C7CD"/>
        </a:accent5>
        <a:accent6>
          <a:srgbClr val="87939E"/>
        </a:accent6>
        <a:hlink>
          <a:srgbClr val="AFB9C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C8C8C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200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D000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397AFD"/>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3892F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FC90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FA21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4">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BDD00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5">
        <a:dk1>
          <a:srgbClr val="4D4D4D"/>
        </a:dk1>
        <a:lt1>
          <a:srgbClr val="FFFFFF"/>
        </a:lt1>
        <a:dk2>
          <a:srgbClr val="4D4D4D"/>
        </a:dk2>
        <a:lt2>
          <a:srgbClr val="00632B"/>
        </a:lt2>
        <a:accent1>
          <a:srgbClr val="009A5A"/>
        </a:accent1>
        <a:accent2>
          <a:srgbClr val="00B069"/>
        </a:accent2>
        <a:accent3>
          <a:srgbClr val="FFFFFF"/>
        </a:accent3>
        <a:accent4>
          <a:srgbClr val="404040"/>
        </a:accent4>
        <a:accent5>
          <a:srgbClr val="AACAB5"/>
        </a:accent5>
        <a:accent6>
          <a:srgbClr val="009F5E"/>
        </a:accent6>
        <a:hlink>
          <a:srgbClr val="5DC3E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0E0F83"/>
        </a:lt2>
        <a:accent1>
          <a:srgbClr val="4049D2"/>
        </a:accent1>
        <a:accent2>
          <a:srgbClr val="494FD9"/>
        </a:accent2>
        <a:accent3>
          <a:srgbClr val="FFFFFF"/>
        </a:accent3>
        <a:accent4>
          <a:srgbClr val="404040"/>
        </a:accent4>
        <a:accent5>
          <a:srgbClr val="AFB1E5"/>
        </a:accent5>
        <a:accent6>
          <a:srgbClr val="4147C4"/>
        </a:accent6>
        <a:hlink>
          <a:srgbClr val="757DD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4B8ACD"/>
        </a:lt2>
        <a:accent1>
          <a:srgbClr val="5C98C2"/>
        </a:accent1>
        <a:accent2>
          <a:srgbClr val="93BAD6"/>
        </a:accent2>
        <a:accent3>
          <a:srgbClr val="FFFFFF"/>
        </a:accent3>
        <a:accent4>
          <a:srgbClr val="404040"/>
        </a:accent4>
        <a:accent5>
          <a:srgbClr val="B5CADD"/>
        </a:accent5>
        <a:accent6>
          <a:srgbClr val="85A8C2"/>
        </a:accent6>
        <a:hlink>
          <a:srgbClr val="AECDE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114682"/>
        </a:lt2>
        <a:accent1>
          <a:srgbClr val="295B99"/>
        </a:accent1>
        <a:accent2>
          <a:srgbClr val="406DA6"/>
        </a:accent2>
        <a:accent3>
          <a:srgbClr val="FFFFFF"/>
        </a:accent3>
        <a:accent4>
          <a:srgbClr val="404040"/>
        </a:accent4>
        <a:accent5>
          <a:srgbClr val="ACB5CA"/>
        </a:accent5>
        <a:accent6>
          <a:srgbClr val="396296"/>
        </a:accent6>
        <a:hlink>
          <a:srgbClr val="5F84B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617180"/>
        </a:lt2>
        <a:accent1>
          <a:srgbClr val="85919F"/>
        </a:accent1>
        <a:accent2>
          <a:srgbClr val="96A3AF"/>
        </a:accent2>
        <a:accent3>
          <a:srgbClr val="FFFFFF"/>
        </a:accent3>
        <a:accent4>
          <a:srgbClr val="404040"/>
        </a:accent4>
        <a:accent5>
          <a:srgbClr val="C2C7CD"/>
        </a:accent5>
        <a:accent6>
          <a:srgbClr val="87939E"/>
        </a:accent6>
        <a:hlink>
          <a:srgbClr val="AFB9C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C8C8C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200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D00000"/>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397AFD"/>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3892F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FC90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FFA21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4">
        <a:dk1>
          <a:srgbClr val="4D4D4D"/>
        </a:dk1>
        <a:lt1>
          <a:srgbClr val="FFFFFF"/>
        </a:lt1>
        <a:dk2>
          <a:srgbClr val="4D4D4D"/>
        </a:dk2>
        <a:lt2>
          <a:srgbClr val="888888"/>
        </a:lt2>
        <a:accent1>
          <a:srgbClr val="9E9E9E"/>
        </a:accent1>
        <a:accent2>
          <a:srgbClr val="BEBEBE"/>
        </a:accent2>
        <a:accent3>
          <a:srgbClr val="FFFFFF"/>
        </a:accent3>
        <a:accent4>
          <a:srgbClr val="404040"/>
        </a:accent4>
        <a:accent5>
          <a:srgbClr val="CCCCCC"/>
        </a:accent5>
        <a:accent6>
          <a:srgbClr val="ACACAC"/>
        </a:accent6>
        <a:hlink>
          <a:srgbClr val="BDD00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5">
        <a:dk1>
          <a:srgbClr val="4D4D4D"/>
        </a:dk1>
        <a:lt1>
          <a:srgbClr val="FFFFFF"/>
        </a:lt1>
        <a:dk2>
          <a:srgbClr val="4D4D4D"/>
        </a:dk2>
        <a:lt2>
          <a:srgbClr val="00632B"/>
        </a:lt2>
        <a:accent1>
          <a:srgbClr val="009A5A"/>
        </a:accent1>
        <a:accent2>
          <a:srgbClr val="00B069"/>
        </a:accent2>
        <a:accent3>
          <a:srgbClr val="FFFFFF"/>
        </a:accent3>
        <a:accent4>
          <a:srgbClr val="404040"/>
        </a:accent4>
        <a:accent5>
          <a:srgbClr val="AACAB5"/>
        </a:accent5>
        <a:accent6>
          <a:srgbClr val="009F5E"/>
        </a:accent6>
        <a:hlink>
          <a:srgbClr val="5DC3E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6">
        <a:dk1>
          <a:srgbClr val="4D4D4D"/>
        </a:dk1>
        <a:lt1>
          <a:srgbClr val="FFFFFF"/>
        </a:lt1>
        <a:dk2>
          <a:srgbClr val="4D4D4D"/>
        </a:dk2>
        <a:lt2>
          <a:srgbClr val="4290A6"/>
        </a:lt2>
        <a:accent1>
          <a:srgbClr val="14B2CE"/>
        </a:accent1>
        <a:accent2>
          <a:srgbClr val="38C2DE"/>
        </a:accent2>
        <a:accent3>
          <a:srgbClr val="FFFFFF"/>
        </a:accent3>
        <a:accent4>
          <a:srgbClr val="404040"/>
        </a:accent4>
        <a:accent5>
          <a:srgbClr val="AAD5E3"/>
        </a:accent5>
        <a:accent6>
          <a:srgbClr val="32B0C9"/>
        </a:accent6>
        <a:hlink>
          <a:srgbClr val="61E6F9"/>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182</TotalTime>
  <Words>1333</Words>
  <Application>Microsoft Office PowerPoint</Application>
  <PresentationFormat>Презентация на цял екран (4:3)</PresentationFormat>
  <Paragraphs>228</Paragraphs>
  <Slides>12</Slides>
  <Notes>7</Notes>
  <HiddenSlides>0</HiddenSlides>
  <MMClips>0</MMClips>
  <ScaleCrop>false</ScaleCrop>
  <HeadingPairs>
    <vt:vector size="6" baseType="variant">
      <vt:variant>
        <vt:lpstr>Използвани шрифтове</vt:lpstr>
      </vt:variant>
      <vt:variant>
        <vt:i4>5</vt:i4>
      </vt:variant>
      <vt:variant>
        <vt:lpstr>Тема</vt:lpstr>
      </vt:variant>
      <vt:variant>
        <vt:i4>1</vt:i4>
      </vt:variant>
      <vt:variant>
        <vt:lpstr>Заглавия на слайдовете</vt:lpstr>
      </vt:variant>
      <vt:variant>
        <vt:i4>12</vt:i4>
      </vt:variant>
    </vt:vector>
  </HeadingPairs>
  <TitlesOfParts>
    <vt:vector size="18" baseType="lpstr">
      <vt:lpstr>굴림</vt:lpstr>
      <vt:lpstr>Arial</vt:lpstr>
      <vt:lpstr>Courier New</vt:lpstr>
      <vt:lpstr>Microsoft Sans Serif</vt:lpstr>
      <vt:lpstr>Verdana</vt:lpstr>
      <vt:lpstr>powerpoint-template-24</vt:lpstr>
      <vt:lpstr>ИЗСЛЕДВАНЕ НА РАБОТНИ ХАРАКТЕРИСТИКИ НА СЕНЗОРИ И НАДЕЖДНОСТ НА ГОРИВНИ ДЮЗИ ЗА НОВИ И УПОТРЕБЯВАНИ АВТОМОБИЛИ</vt:lpstr>
      <vt:lpstr>Работен колектив</vt:lpstr>
      <vt:lpstr>Цел  и задачи на проекта:  </vt:lpstr>
      <vt:lpstr>ИЗСЛЕДОВАТЕЛСКИ МЕТОД</vt:lpstr>
      <vt:lpstr>Апаратура</vt:lpstr>
      <vt:lpstr>ИЗВОДИ</vt:lpstr>
      <vt:lpstr>Презентация на PowerPoint</vt:lpstr>
      <vt:lpstr>Бъдещи изследвания</vt:lpstr>
      <vt:lpstr>Презентация на PowerPoint</vt:lpstr>
      <vt:lpstr>Презентация на PowerPoint</vt:lpstr>
      <vt:lpstr>Публикации</vt:lpstr>
      <vt:lpstr>Благодаря за вниманието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Дюлгерова</dc:creator>
  <cp:lastModifiedBy>Dyulgerova</cp:lastModifiedBy>
  <cp:revision>30</cp:revision>
  <dcterms:created xsi:type="dcterms:W3CDTF">2023-12-13T15:51:45Z</dcterms:created>
  <dcterms:modified xsi:type="dcterms:W3CDTF">2023-12-15T09:56:27Z</dcterms:modified>
</cp:coreProperties>
</file>