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notesMasterIdLst>
    <p:notesMasterId r:id="rId10"/>
  </p:notesMasterIdLst>
  <p:sldIdLst>
    <p:sldId id="257" r:id="rId2"/>
    <p:sldId id="288" r:id="rId3"/>
    <p:sldId id="310" r:id="rId4"/>
    <p:sldId id="292" r:id="rId5"/>
    <p:sldId id="308" r:id="rId6"/>
    <p:sldId id="296" r:id="rId7"/>
    <p:sldId id="309" r:id="rId8"/>
    <p:sldId id="30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4703-A429-436A-81DB-A01EB1DEBED7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4110-9C00-4AA4-9F2A-72722EFA5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7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CC00D-AB67-43C5-9498-494FE6FC6483}" type="slidenum">
              <a:rPr lang="bg-BG" smtClean="0"/>
              <a:pPr/>
              <a:t>1</a:t>
            </a:fld>
            <a:endParaRPr lang="bg-B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2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44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4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72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0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7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9405" y="1373176"/>
            <a:ext cx="9747683" cy="83352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 СВОЙСТВА И ПРИЛОЖЕНИЕ НА ЙОННИ ТЕЧНОСТИ НА ОСНОВАТА НА ИМИДАЗОЛ И НЕГОВИ ПРОИЗВОДНИ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52589" y="2820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03855" y="424476"/>
            <a:ext cx="7218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bg-BG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„ПРОФ. Д-Р АСЕН ЗЛАТАРОВ”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БУРГАС</a:t>
            </a:r>
            <a:endParaRPr lang="en-US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– 470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52" y="2236193"/>
            <a:ext cx="5891380" cy="4412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324" y="426128"/>
            <a:ext cx="3471169" cy="461639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РАБОТЕН КОЛЕКТИВ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322" y="1260623"/>
            <a:ext cx="113811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Румяна Златинова Янкова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кат. “Химия”, Университет “Проф. д-р Асен Златаров” – Бургас (ръководител на проекта)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Ивайло Георгиев Танков,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кат. “Химични технологии”,  Университет “Проф. д-р Асен Златаров” – Бургас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Гл. ас. д-р Марина Янева </a:t>
            </a:r>
            <a:r>
              <a:rPr lang="bg-BG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Янева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кат. „Физиология, патофизиология, химия и биохимия“,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“Проф. д-р Асен Златаров” – Бургас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Гл. ас.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д-р Денчо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Михов,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кат. “Химия”, Университет “Проф. д-р Асен Златаров” – Бургас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Гл. ас.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д-р Таня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Тенчева Цанева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кат. “Химични технологии”, Университет “Проф. д-р Асен Златаров” – Бургас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Цветелина Христова Йотова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млад учен, наз-начен по НП „Млади учени и постдокторанти-2“, Университет “Проф. д-р Асен Златаров” – Бургас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Станислава Атанасова Кавръкова,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студентка, магистърска спец. “ИИТХХО”, Университет “Проф. д-р Асен Златаров” – Бургас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Димитров Мандов,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спец. “Медицина”, Университет “Проф. д-р Асен Златаров” – Бургас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 Антонов Попов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студент, спец. “Медицина”, Университет “Проф. д-р Асен Златаров” – Бургас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08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9339" y="426128"/>
            <a:ext cx="4154750" cy="506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 НА ИЗСЛЕДВАНЕТО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229" y="1269507"/>
            <a:ext cx="11354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 свойства и приложение на йонни течности на основата на имидазол и негови производни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Доказване на техния състав и строеж чрез теоретични и експериментални подходи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 на електронните им свойства и реактивоспособност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Предлагане на област за приложение на новополучените съединения.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68" t="770" r="4497" b="15219"/>
          <a:stretch/>
        </p:blipFill>
        <p:spPr>
          <a:xfrm>
            <a:off x="456867" y="3310269"/>
            <a:ext cx="3032264" cy="323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8356" r="51734" b="5649"/>
          <a:stretch/>
        </p:blipFill>
        <p:spPr>
          <a:xfrm>
            <a:off x="4139223" y="4038054"/>
            <a:ext cx="3561368" cy="1777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14938" r="15564" b="14200"/>
          <a:stretch/>
        </p:blipFill>
        <p:spPr>
          <a:xfrm>
            <a:off x="8350683" y="3985692"/>
            <a:ext cx="3350086" cy="18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3183" y="426128"/>
            <a:ext cx="1447061" cy="506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240" y="1091953"/>
            <a:ext cx="110349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Синтезиране на йонни течности на основата на имидазол и негови производни.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Охарактеризиране на съединенията посредством рентгеноструктурен анализ,  рентгенова фотоелектронна спектроскопия, термичен анализ, инфрачервена спектроскопия.</a:t>
            </a: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Пресмятане на молекулна и електронна структура на получените съединения с помощта на квантовохимични методи.</a:t>
            </a: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Изследване реактивоспособността на съединенията.</a:t>
            </a: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Кинетика на термично разлагане на получените йонни течности.</a:t>
            </a: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Изследване на различни области на приложение на новосинтезираните йонни течности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52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727" y="1198481"/>
            <a:ext cx="106154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Синтезирани йонни течности: имидазолов хидрогенселенат ([H-Im]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[HSеO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имидазолов хидрогенсулфат ([H-Im]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[HSO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бензимидазолов хидрогенселенат ([H-BenzIm]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[HSеO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Структурата на съединенията е определена с помощта на рентгеноструктурен анализ и инфрачервена спектроскопия.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Изследвана е електронната структура и химичната реактивоспособност на новосинтезираните йонни течности с помощта на Теорията на функционала на плътността (DFT/B3LYP) с базисен набор 6-311++G(2d,2p).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Каталитичното поведение на съединенията е изследвано в реакция на получаване на бутилацетат. Оценено е влиянието на съдържанието на катализатор, началното молно съотношение на реактивите и температурата на реакцията върху добива на естер и скоростната константа на естерификация.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Нелинейното оптично поведение на синтезираните образци е анализирано посредством теоретични методи с помощта на Теорията на функционала на плътността (DFT/B3LYP) с базисен набор 6-311++G(2d,2p).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3657" y="426128"/>
            <a:ext cx="5695027" cy="506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 НАУЧНИ РЕЗУЛТАТИ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0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7229" y="426128"/>
            <a:ext cx="9501286" cy="8078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СПИСЪК НА НАУЧНИ ПУБЛИКАЦИИ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ИЗДАНИЯ С ИМПАКТ ФАКТОР (WEB OF SCIENCE) И ИМПАКТ РАНГ (SCOPUS):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35" y="1633492"/>
            <a:ext cx="113012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tabLst>
                <a:tab pos="361950" algn="l"/>
                <a:tab pos="446088" algn="l"/>
              </a:tabLst>
            </a:pPr>
            <a:r>
              <a:rPr lang="en-US" sz="2200" dirty="0" err="1">
                <a:latin typeface="Times New Roman"/>
                <a:ea typeface="Times New Roman"/>
              </a:rPr>
              <a:t>Yankova</a:t>
            </a:r>
            <a:r>
              <a:rPr lang="en-US" sz="2200" dirty="0">
                <a:latin typeface="Times New Roman"/>
                <a:ea typeface="Times New Roman"/>
              </a:rPr>
              <a:t> R., I. </a:t>
            </a:r>
            <a:r>
              <a:rPr lang="en-US" sz="2200" dirty="0" err="1">
                <a:latin typeface="Times New Roman"/>
                <a:ea typeface="Times New Roman"/>
              </a:rPr>
              <a:t>Tankov</a:t>
            </a:r>
            <a:r>
              <a:rPr lang="en-US" sz="2200" dirty="0">
                <a:latin typeface="Times New Roman"/>
                <a:ea typeface="Times New Roman"/>
              </a:rPr>
              <a:t>, T. </a:t>
            </a:r>
            <a:r>
              <a:rPr lang="en-US" sz="2200" dirty="0" err="1">
                <a:latin typeface="Times New Roman"/>
                <a:ea typeface="Times New Roman"/>
              </a:rPr>
              <a:t>Tsaneva</a:t>
            </a:r>
            <a:r>
              <a:rPr lang="en-US" sz="2200" dirty="0">
                <a:latin typeface="Times New Roman"/>
                <a:ea typeface="Times New Roman"/>
              </a:rPr>
              <a:t>. Crystal structure, intermolecular interactions and NLO properties for imidazolium hydrogen sulfate ionic liquid. </a:t>
            </a:r>
            <a:r>
              <a:rPr lang="en-US" sz="2200" i="1" dirty="0">
                <a:latin typeface="Times New Roman"/>
                <a:ea typeface="Times New Roman"/>
              </a:rPr>
              <a:t>Journal of Molecular Structure</a:t>
            </a:r>
            <a:r>
              <a:rPr lang="en-US" sz="2200" dirty="0">
                <a:latin typeface="Times New Roman"/>
                <a:ea typeface="Times New Roman"/>
              </a:rPr>
              <a:t>, 1273 (2023) 134307. ISSN 0022-2860</a:t>
            </a:r>
            <a:r>
              <a:rPr lang="bg-BG" sz="2200" dirty="0">
                <a:latin typeface="Times New Roman"/>
                <a:ea typeface="Times New Roman"/>
              </a:rPr>
              <a:t>. </a:t>
            </a:r>
            <a:r>
              <a:rPr lang="en-US" sz="2200" b="1" dirty="0">
                <a:latin typeface="Times New Roman"/>
                <a:ea typeface="Times New Roman"/>
              </a:rPr>
              <a:t>IF: 3.8</a:t>
            </a:r>
            <a:r>
              <a:rPr lang="en-US" sz="2200" dirty="0">
                <a:latin typeface="Times New Roman"/>
                <a:ea typeface="Times New Roman"/>
              </a:rPr>
              <a:t>, ELSEVIER.</a:t>
            </a:r>
            <a:endParaRPr lang="bg-BG" sz="2200" dirty="0">
              <a:latin typeface="Times New Roman"/>
              <a:ea typeface="Times New Roman"/>
            </a:endParaRPr>
          </a:p>
          <a:p>
            <a:pPr algn="just">
              <a:tabLst>
                <a:tab pos="361950" algn="l"/>
                <a:tab pos="446088" algn="l"/>
              </a:tabLst>
            </a:pPr>
            <a:endParaRPr lang="bg-BG" sz="2200" dirty="0">
              <a:latin typeface="Times New Roman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61950" algn="l"/>
                <a:tab pos="446088" algn="l"/>
              </a:tabLst>
            </a:pPr>
            <a:r>
              <a:rPr lang="en-US" sz="2200" dirty="0" err="1">
                <a:latin typeface="Times New Roman"/>
                <a:ea typeface="Times New Roman"/>
              </a:rPr>
              <a:t>Yankova</a:t>
            </a:r>
            <a:r>
              <a:rPr lang="en-US" sz="2200" dirty="0">
                <a:latin typeface="Times New Roman"/>
                <a:ea typeface="Times New Roman"/>
              </a:rPr>
              <a:t>, R., I. </a:t>
            </a:r>
            <a:r>
              <a:rPr lang="en-US" sz="2200" dirty="0" err="1">
                <a:latin typeface="Times New Roman"/>
                <a:ea typeface="Times New Roman"/>
              </a:rPr>
              <a:t>Tankov</a:t>
            </a:r>
            <a:r>
              <a:rPr lang="en-US" sz="2200" dirty="0">
                <a:latin typeface="Times New Roman"/>
                <a:ea typeface="Times New Roman"/>
              </a:rPr>
              <a:t>, Structural characterization, Hirshfeld surface description and chemical reactivity for the new ionic liquid (C</a:t>
            </a:r>
            <a:r>
              <a:rPr lang="en-US" sz="2200" baseline="-25000" dirty="0">
                <a:latin typeface="Times New Roman"/>
                <a:ea typeface="Times New Roman"/>
              </a:rPr>
              <a:t>3</a:t>
            </a:r>
            <a:r>
              <a:rPr lang="en-US" sz="2200" dirty="0">
                <a:latin typeface="Times New Roman"/>
                <a:ea typeface="Times New Roman"/>
              </a:rPr>
              <a:t>H</a:t>
            </a:r>
            <a:r>
              <a:rPr lang="en-US" sz="2200" baseline="-25000" dirty="0">
                <a:latin typeface="Times New Roman"/>
                <a:ea typeface="Times New Roman"/>
              </a:rPr>
              <a:t>5</a:t>
            </a:r>
            <a:r>
              <a:rPr lang="en-US" sz="2200" dirty="0">
                <a:latin typeface="Times New Roman"/>
                <a:ea typeface="Times New Roman"/>
              </a:rPr>
              <a:t>N</a:t>
            </a:r>
            <a:r>
              <a:rPr lang="en-US" sz="2200" baseline="-25000" dirty="0">
                <a:latin typeface="Times New Roman"/>
                <a:ea typeface="Times New Roman"/>
              </a:rPr>
              <a:t>2</a:t>
            </a:r>
            <a:r>
              <a:rPr lang="en-US" sz="2200" dirty="0">
                <a:latin typeface="Times New Roman"/>
                <a:ea typeface="Times New Roman"/>
              </a:rPr>
              <a:t>)(HSeO</a:t>
            </a:r>
            <a:r>
              <a:rPr lang="en-US" sz="2200" baseline="-25000" dirty="0">
                <a:latin typeface="Times New Roman"/>
                <a:ea typeface="Times New Roman"/>
              </a:rPr>
              <a:t>4</a:t>
            </a:r>
            <a:r>
              <a:rPr lang="en-US" sz="2200" dirty="0">
                <a:latin typeface="Times New Roman"/>
                <a:ea typeface="Times New Roman"/>
              </a:rPr>
              <a:t>). </a:t>
            </a:r>
            <a:r>
              <a:rPr lang="en-US" sz="2200" i="1" dirty="0">
                <a:latin typeface="Times New Roman"/>
                <a:ea typeface="Times New Roman"/>
              </a:rPr>
              <a:t>Journal of Molecular Structure </a:t>
            </a:r>
            <a:r>
              <a:rPr lang="en-US" sz="2200" dirty="0">
                <a:latin typeface="Times New Roman"/>
                <a:ea typeface="Times New Roman"/>
              </a:rPr>
              <a:t>1290 (2023) 135955. ISSN 0022-2860. </a:t>
            </a:r>
            <a:r>
              <a:rPr lang="en-US" sz="2200" b="1" dirty="0">
                <a:latin typeface="Times New Roman"/>
                <a:ea typeface="Times New Roman"/>
              </a:rPr>
              <a:t>IF: 3.8</a:t>
            </a:r>
            <a:r>
              <a:rPr lang="en-US" sz="2200" dirty="0">
                <a:latin typeface="Times New Roman"/>
                <a:ea typeface="Times New Roman"/>
              </a:rPr>
              <a:t>, ELSEVIER</a:t>
            </a:r>
            <a:r>
              <a:rPr lang="bg-BG" sz="2200">
                <a:latin typeface="Times New Roman"/>
                <a:ea typeface="Times New Roman"/>
              </a:rPr>
              <a:t>.</a:t>
            </a:r>
          </a:p>
          <a:p>
            <a:pPr algn="just">
              <a:tabLst>
                <a:tab pos="361950" algn="l"/>
                <a:tab pos="446088" algn="l"/>
              </a:tabLst>
            </a:pPr>
            <a:endParaRPr lang="bg-BG" sz="2200" dirty="0">
              <a:latin typeface="Times New Roman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61950" algn="l"/>
                <a:tab pos="446088" algn="l"/>
              </a:tabLst>
            </a:pPr>
            <a:r>
              <a:rPr lang="en-US" sz="2200" dirty="0" err="1">
                <a:latin typeface="Times New Roman"/>
                <a:ea typeface="Times New Roman"/>
              </a:rPr>
              <a:t>Tankov</a:t>
            </a:r>
            <a:r>
              <a:rPr lang="en-US" sz="2200" dirty="0">
                <a:latin typeface="Times New Roman"/>
                <a:ea typeface="Times New Roman"/>
              </a:rPr>
              <a:t> I., R. </a:t>
            </a:r>
            <a:r>
              <a:rPr lang="en-US" sz="2200" dirty="0" err="1">
                <a:latin typeface="Times New Roman"/>
                <a:ea typeface="Times New Roman"/>
              </a:rPr>
              <a:t>Yankova</a:t>
            </a:r>
            <a:r>
              <a:rPr lang="en-US" sz="2200" dirty="0">
                <a:latin typeface="Times New Roman"/>
                <a:ea typeface="Times New Roman"/>
              </a:rPr>
              <a:t>, Catalytic features of new kappa-alumina immobilized thiazolium and imidazolium ionic liquids for esters production, </a:t>
            </a:r>
            <a:r>
              <a:rPr lang="en-US" sz="2200" i="1" dirty="0">
                <a:latin typeface="Times New Roman"/>
                <a:ea typeface="Times New Roman"/>
              </a:rPr>
              <a:t>Reaction Kinetics, Mechanisms and Catalysis </a:t>
            </a:r>
            <a:r>
              <a:rPr lang="en-US" sz="2200" dirty="0">
                <a:latin typeface="Times New Roman"/>
                <a:ea typeface="Times New Roman"/>
              </a:rPr>
              <a:t>(2023) </a:t>
            </a:r>
            <a:r>
              <a:rPr lang="en-US" sz="2200" i="1" dirty="0">
                <a:latin typeface="Times New Roman"/>
                <a:ea typeface="Times New Roman"/>
              </a:rPr>
              <a:t>Accepted manuscript</a:t>
            </a:r>
            <a:r>
              <a:rPr lang="en-US" sz="2200" dirty="0">
                <a:latin typeface="Times New Roman"/>
                <a:ea typeface="Times New Roman"/>
              </a:rPr>
              <a:t>. ISSN 1878-5190, </a:t>
            </a:r>
            <a:r>
              <a:rPr lang="en-US" sz="2200" b="1" dirty="0">
                <a:latin typeface="Times New Roman"/>
                <a:ea typeface="Times New Roman"/>
              </a:rPr>
              <a:t>IF: 1.8</a:t>
            </a:r>
            <a:r>
              <a:rPr lang="en-US" sz="2200" dirty="0">
                <a:latin typeface="Times New Roman"/>
                <a:ea typeface="Times New Roman"/>
              </a:rPr>
              <a:t>, </a:t>
            </a:r>
            <a:r>
              <a:rPr lang="en-US" sz="2200">
                <a:latin typeface="Times New Roman"/>
                <a:ea typeface="Times New Roman"/>
              </a:rPr>
              <a:t>SPRINGER NATURE</a:t>
            </a:r>
            <a:endParaRPr lang="en-US" sz="2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67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950" y="1928043"/>
            <a:ext cx="1124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 от резултатите, получени от проведени изследвания по темата на проекта са представени 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XXXII Международна научна конференция „70 години „Мини Марица – изток“ – енергийна независимост и национална сигурност“, 02-03 юни 2022 г. с доклад на тема:</a:t>
            </a:r>
            <a:r>
              <a:rPr lang="en-US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Еlectronic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reactivity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catalytic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ionic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imidazolium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bg-BG" altLang="bg-B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Anton </a:t>
            </a:r>
            <a:r>
              <a:rPr lang="bg-BG" alt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Mandov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Marina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Yaneva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Ivaylo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Tankov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Rumyana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Yankova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1948" y="426128"/>
            <a:ext cx="10014012" cy="506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 ЗА ОСИГУРЯВАНЕ НА ПУБЛИЧНОСТ НА РЕЗУЛТАТИТЕ</a:t>
            </a:r>
          </a:p>
        </p:txBody>
      </p:sp>
    </p:spTree>
    <p:extLst>
      <p:ext uri="{BB962C8B-B14F-4D97-AF65-F5344CB8AC3E}">
        <p14:creationId xmlns:p14="http://schemas.microsoft.com/office/powerpoint/2010/main" val="9247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97981" y="426128"/>
            <a:ext cx="8993081" cy="506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ОТЧЕТ ЗА РАБОТНИЯ ПЕРИОД НА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87" y="1402672"/>
            <a:ext cx="1117698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>
                <a:latin typeface="Times New Roman" pitchFamily="18" charset="0"/>
              </a:rPr>
              <a:t>Реактиви и химикали – </a:t>
            </a:r>
            <a:r>
              <a:rPr lang="en-US" altLang="en-US" sz="2400" dirty="0">
                <a:latin typeface="Times New Roman" pitchFamily="18" charset="0"/>
              </a:rPr>
              <a:t>2784</a:t>
            </a:r>
            <a:r>
              <a:rPr lang="bg-BG" altLang="en-US" sz="2400" dirty="0">
                <a:latin typeface="Times New Roman" pitchFamily="18" charset="0"/>
              </a:rPr>
              <a:t>.80</a:t>
            </a:r>
            <a:r>
              <a:rPr lang="ru-RU" altLang="en-US" sz="2400" dirty="0">
                <a:latin typeface="Times New Roman" pitchFamily="18" charset="0"/>
              </a:rPr>
              <a:t> лв.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>
                <a:latin typeface="Times New Roman" pitchFamily="18" charset="0"/>
              </a:rPr>
              <a:t>Програмен продукт – 841.00 лв.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>
                <a:latin typeface="Times New Roman" pitchFamily="18" charset="0"/>
              </a:rPr>
              <a:t>Анализи – </a:t>
            </a:r>
            <a:r>
              <a:rPr lang="en-US" altLang="en-US" sz="2400" dirty="0">
                <a:latin typeface="Times New Roman" pitchFamily="18" charset="0"/>
              </a:rPr>
              <a:t>5663</a:t>
            </a:r>
            <a:r>
              <a:rPr lang="bg-BG" altLang="en-US" sz="2400" dirty="0">
                <a:latin typeface="Times New Roman" pitchFamily="18" charset="0"/>
              </a:rPr>
              <a:t>.60</a:t>
            </a:r>
            <a:r>
              <a:rPr lang="ru-RU" altLang="en-US" sz="2400" dirty="0">
                <a:latin typeface="Times New Roman" pitchFamily="18" charset="0"/>
              </a:rPr>
              <a:t> лв.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>
                <a:latin typeface="Times New Roman" pitchFamily="18" charset="0"/>
              </a:rPr>
              <a:t>Международна онлайн научна конференция „Мини Марица Изток “– 50.00 лв.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bg-BG" altLang="en-US" sz="2400">
                <a:latin typeface="Times New Roman" pitchFamily="18" charset="0"/>
              </a:rPr>
              <a:t>Рецензенти </a:t>
            </a:r>
            <a:r>
              <a:rPr lang="bg-BG" altLang="en-US" sz="2400" dirty="0">
                <a:latin typeface="Times New Roman" pitchFamily="18" charset="0"/>
              </a:rPr>
              <a:t>– 130 лв.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>
                <a:latin typeface="Times New Roman" pitchFamily="18" charset="0"/>
              </a:rPr>
              <a:t>Административно/финансово-счетоводно обслужване – 10% от стойността на договора – 1070.00 лв.</a:t>
            </a:r>
          </a:p>
          <a:p>
            <a:pPr>
              <a:spcAft>
                <a:spcPts val="1800"/>
              </a:spcAft>
            </a:pPr>
            <a:r>
              <a:rPr lang="ru-RU" altLang="en-US" sz="2400" b="1" dirty="0">
                <a:latin typeface="Times New Roman" pitchFamily="18" charset="0"/>
              </a:rPr>
              <a:t>    ОБЩО – 10589.40 лв.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82853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812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СИНТЕЗ, СВОЙСТВА И ПРИЛОЖЕНИЕ НА ЙОННИ ТЕЧНОСТИ НА ОСНОВАТА НА ИМИДАЗОЛ И НЕГОВИ ПРОИЗВОДНИ</vt:lpstr>
      <vt:lpstr>РАБОТЕН КОЛЕКТИВ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2021-12-14T04:24:13Z</dcterms:created>
  <dcterms:modified xsi:type="dcterms:W3CDTF">2023-12-15T08:25:29Z</dcterms:modified>
</cp:coreProperties>
</file>