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4" r:id="rId5"/>
    <p:sldId id="295" r:id="rId6"/>
    <p:sldId id="294" r:id="rId7"/>
    <p:sldId id="299" r:id="rId8"/>
    <p:sldId id="260" r:id="rId9"/>
    <p:sldId id="296" r:id="rId10"/>
    <p:sldId id="297" r:id="rId11"/>
    <p:sldId id="292" r:id="rId12"/>
    <p:sldId id="293" r:id="rId13"/>
    <p:sldId id="271" r:id="rId14"/>
  </p:sldIdLst>
  <p:sldSz cx="9144000" cy="6858000" type="screen4x3"/>
  <p:notesSz cx="6815138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16435C-B5CB-4DC9-94F6-139C526547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41D0A-7B9D-44CD-A9F1-50D583C838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0BD6FA-ECA0-4304-A4A9-8DDA14CC6D6C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A244F-833F-4DFB-BD38-2A0247C85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6E99B-6631-46AD-903B-BCFCCAFC7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83833D-E5A5-4A83-A58D-44AD4A2DE838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18641-04EA-4C0C-9E9C-4F6AE0B66B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A1D10-C811-4AA6-9F26-ED8F305D77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1ED4A-45A7-40BD-AFA9-2DC42FC1CBF6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D4F5B8-7B80-4971-A561-965372E66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90B339-8730-4F85-B0E3-8BCD937C9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3062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6FC36-EBF5-47F2-9C6A-45AEACDF57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E322-E5A1-45AC-9F8D-B86B6981F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7228681-91AA-48EA-8845-E8048233429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179A082D-0047-48FE-A98A-A4AF12ADBAB7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B109B37-98EA-4913-91BB-DE01801694D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7A677EE8-0335-45C8-BA7F-3484F417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D09B6FA-7488-4A3F-B9A0-9CCC73EA5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8B729B5-21DD-4B27-B9CD-19289C924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0">
              <a:extLst>
                <a:ext uri="{FF2B5EF4-FFF2-40B4-BE49-F238E27FC236}">
                  <a16:creationId xmlns:a16="http://schemas.microsoft.com/office/drawing/2014/main" id="{9704141C-4D38-4223-860B-89E3129FF25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8F094B14-A51E-4C12-9D1D-E2D93D3A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AEC475-833D-4C52-8722-DA21B1E90417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297E11AE-044D-4C46-A739-8F3510ED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099E37E4-6711-4047-B47C-990F9341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94C1C5-53C6-47AE-B9D0-6B1D0E4FE54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5957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16D28CC-F292-45AF-881E-E26046BC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AB60-20C6-4708-B548-8CB02B44225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9E740BA-C1C9-4D60-94E1-C1F058AF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953BCDD-4ECA-464F-B756-48881495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101F-5ED5-4090-8579-CEE4CD702BD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5101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459E8D5-5C53-4A65-816B-30D22DFB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9387-31E9-4186-B873-B5BA3ED5B132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2439C08-C8EA-4EB4-AE49-E175A834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C4BEAAE-9524-4F36-B931-F8885CE0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9F9E-123B-4FBB-95AD-898A61C4569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87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ACEFCBB-73B4-4D46-B548-29BFE54E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3E14-CC18-4B94-B514-D9BA3A25A1F6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683D721-8C85-43C5-BCB4-1F7F11B8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C15C129-F68D-4CA0-A0B8-06E1950A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5AA10-C96D-4841-9758-B26560F3BE5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705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FBDF4C7C-443B-4F72-AF60-222B026CE58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DEF2548C-4156-44B4-A804-0672C28709D2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EFC9F9-2F62-4900-A19A-B24853B1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912EF-684A-494F-A3D3-A5D2016548E4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8BDEDC-2CF7-4DBF-8ED5-EA4EC538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9D98B1-9833-42BA-A224-3F6D6AF1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8E7B-4CCE-48EC-A65E-2B2A4D1157B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9105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A77F-842A-4BE4-90BD-FB13229E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78296-CC89-4B6F-9741-CD30B005E65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0A6D1-0337-4BCA-BD83-E89682FA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C8618-6790-44B3-B228-D3F652B5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1BA2-35D3-4EAA-8AE7-0A3A536F2E6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14246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85579-F3E9-47BC-9A57-E92D9CDF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BFA6E-278E-4A97-8C17-A81DEE6DF1D1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02F0C-5EDC-434D-A442-8E47ADCC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54BA9-89B3-40AE-991D-06EA081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A1E4-CD39-48C9-A057-6C0A80223AE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4648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A167F-6566-4B24-B2E2-52B30B8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C46DA-0DE2-4FC1-B818-C553E1B969AA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036BB-860D-438A-A185-B8A6DF60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42186-4127-44CA-B86E-AFB944B3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8A800-9E69-465F-8651-A9DBA6705B9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90515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99446C4-0DA9-417F-A8C5-7453CD1A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AC35-1809-461B-B2B4-01F22EF6ADB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4A3B0F2-8B8F-4FA4-8ACD-7CC2F476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1A2121E-794C-4E2E-AE9C-CA0E0870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67C0C-27BC-4DCD-B54A-9E72F6685FE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1278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F24CA-C570-41D7-847E-E57D2778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1D5CB-87E2-4580-8D9E-C954BDBF6EED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8691A-00A7-4C9C-80DD-16F74CA3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B1D5-FB7B-408C-A203-45567A90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BE70F-CB81-4DB4-9889-8B1EFF78898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6656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5215D609-B544-4ED5-9E6E-973ACF83D3ED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42E8957E-DD87-4C14-A971-E10E845BD519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" name="Right Triangle 16">
            <a:extLst>
              <a:ext uri="{FF2B5EF4-FFF2-40B4-BE49-F238E27FC236}">
                <a16:creationId xmlns:a16="http://schemas.microsoft.com/office/drawing/2014/main" id="{60823231-5EFA-4DC6-9FDD-FDD8587EA1E0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F68E7F0B-10F3-4FA6-977D-2C917089A7D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95DC9956-0039-4D87-91A5-0E2EB427763F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1E67B3A8-1406-4B7B-8094-CECAC85AF008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F3C39D8-DB9A-4E04-AE55-0F8551D3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D7FA2B-CF39-4C24-A016-E33D8DB164EA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6E02191-15DD-4BAD-9A7A-695352F5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72BB72F-170E-4674-BA95-838A037A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FEA69-B4DD-4029-B246-02F3AAEE906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569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B60901B0-46D3-494F-84BE-9483E96AE84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950D4051-5EF5-4546-90D2-64B99EF4C485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65EE0CC-9EBC-4BC3-97B6-0AEE975AD51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2E8F91-B7D0-41BD-BE13-DFEDBDBB059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7510B15-2170-4A83-B456-B83FC5F9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CA445DC-0CC7-43C0-8B82-19FFF5E788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6CDD39-D27D-450C-99C8-2A5E4035E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D52E92-F4AA-4518-8B01-C811FC0BADDB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3F86FAB-7C7F-4C82-AE81-EB4F1C34E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433CD0-A0BD-40A1-8CF5-8C096029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2FA0A3E5-AC87-41C6-BEC4-4550BE1E7EAC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77EC4894-CF5E-42B0-A31D-947A50246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2906713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bg-BG" altLang="en-US" sz="2500"/>
          </a:p>
          <a:p>
            <a:pPr marR="0" eaLnBrk="1" hangingPunct="1">
              <a:lnSpc>
                <a:spcPct val="80000"/>
              </a:lnSpc>
            </a:pPr>
            <a:r>
              <a:rPr lang="bg-BG" altLang="en-US" sz="2500" b="1">
                <a:solidFill>
                  <a:schemeClr val="tx1"/>
                </a:solidFill>
              </a:rPr>
              <a:t>НИХ-</a:t>
            </a:r>
            <a:r>
              <a:rPr lang="en-US" altLang="en-US" sz="2500" b="1">
                <a:solidFill>
                  <a:schemeClr val="tx1"/>
                </a:solidFill>
              </a:rPr>
              <a:t>479</a:t>
            </a:r>
            <a:r>
              <a:rPr lang="bg-BG" altLang="en-US" sz="2500" b="1">
                <a:solidFill>
                  <a:schemeClr val="tx1"/>
                </a:solidFill>
              </a:rPr>
              <a:t>/20</a:t>
            </a:r>
            <a:r>
              <a:rPr lang="en-US" altLang="en-US" sz="2500" b="1">
                <a:solidFill>
                  <a:schemeClr val="tx1"/>
                </a:solidFill>
              </a:rPr>
              <a:t>23</a:t>
            </a:r>
            <a:endParaRPr lang="bg-BG" altLang="en-US" sz="2500" b="1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altLang="en-US" sz="2500"/>
          </a:p>
          <a:p>
            <a:pPr marR="0"/>
            <a:r>
              <a:rPr lang="en-US" altLang="en-US" sz="2400" b="1"/>
              <a:t>Мониторинг на радиационен риск от повърхностно замърсяване</a:t>
            </a:r>
            <a:endParaRPr lang="en-US" altLang="en-US" sz="2400"/>
          </a:p>
          <a:p>
            <a:pPr marR="0" eaLnBrk="1" hangingPunct="1">
              <a:lnSpc>
                <a:spcPct val="80000"/>
              </a:lnSpc>
            </a:pPr>
            <a:endParaRPr lang="bg-BG" altLang="en-US" sz="2500"/>
          </a:p>
          <a:p>
            <a:pPr marR="0" eaLnBrk="1" hangingPunct="1">
              <a:lnSpc>
                <a:spcPct val="80000"/>
              </a:lnSpc>
            </a:pPr>
            <a:r>
              <a:rPr lang="bg-BG" altLang="en-US" sz="2500"/>
              <a:t>първа година</a:t>
            </a:r>
            <a:r>
              <a:rPr lang="en-US" altLang="en-US" sz="2500"/>
              <a:t> 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5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81B4F56-7908-4045-B79C-0052F0A3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9220" name="Picture 1" descr="Logo-Asen Zlatarov">
            <a:extLst>
              <a:ext uri="{FF2B5EF4-FFF2-40B4-BE49-F238E27FC236}">
                <a16:creationId xmlns:a16="http://schemas.microsoft.com/office/drawing/2014/main" id="{96A7B9A5-1BA4-400A-95F3-0AAFE7B7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71500" cy="528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>
            <a:extLst>
              <a:ext uri="{FF2B5EF4-FFF2-40B4-BE49-F238E27FC236}">
                <a16:creationId xmlns:a16="http://schemas.microsoft.com/office/drawing/2014/main" id="{5C81D212-BE10-4E10-8F61-CEBAA0B3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37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>
                <a:latin typeface="Arial" panose="020B0604020202020204" pitchFamily="34" charset="0"/>
                <a:cs typeface="Times New Roman" panose="02020603050405020304" pitchFamily="18" charset="0"/>
              </a:rPr>
              <a:t>Университет “Проф. д-р Асен Златаров” - Бургас 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600" b="1">
                <a:latin typeface="Arial" panose="020B0604020202020204" pitchFamily="34" charset="0"/>
                <a:cs typeface="Times New Roman" panose="02020603050405020304" pitchFamily="18" charset="0"/>
              </a:rPr>
              <a:t> Научна и художествено-творческа дейност</a:t>
            </a:r>
            <a:endParaRPr lang="bg-BG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авоъгълник 3">
            <a:extLst>
              <a:ext uri="{FF2B5EF4-FFF2-40B4-BE49-F238E27FC236}">
                <a16:creationId xmlns:a16="http://schemas.microsoft.com/office/drawing/2014/main" id="{AD663202-BB56-4906-829A-F95670C7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588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Чрез добавянето на </a:t>
            </a:r>
            <a:r>
              <a:rPr lang="bg-BG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NOM 0006364 SABG-15+, Alpha/Beta/Gamma external 15 cm2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CSP probe w/pancake G-M,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като вторичен инструмент за контрол и изследване на повърхностно замърсяван от типа алфа, бета, гама към измервателния уред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Radiagem, 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 му, ще се увеличат.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7C7BBE9-5A8F-47F0-B040-92D7053D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925"/>
            <a:ext cx="31242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авоъгълник 2">
            <a:extLst>
              <a:ext uri="{FF2B5EF4-FFF2-40B4-BE49-F238E27FC236}">
                <a16:creationId xmlns:a16="http://schemas.microsoft.com/office/drawing/2014/main" id="{CBF7301C-17F2-452A-A059-5DAC7D53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58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Arial" panose="020B0604020202020204" pitchFamily="34" charset="0"/>
              </a:rPr>
              <a:t> 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 са точки за мониторинг за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измерване на гама фон и повърхностно замърсяване, в избрани точки за мониторинг на две екосистеми (морска и сухоземна)</a:t>
            </a: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Точките са достъпни. Едната се намира в кампуса на Университет „Проф. д-р Асен Златаров“, а другата в района на плаж до ресторант „Нептун“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53CDC9C9-8D53-4975-A34B-10795529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54238"/>
            <a:ext cx="8305800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BDD89044-60E8-4279-AE44-37AF4A91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 конференция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BLUEGROWTH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Challenges, Opportunities and Innovative Approaches for Healthy Environment in Cross-border Regions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2023, Бургас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презентация на тема: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Terrestrial survey of the Radiation Background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VayaLake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Karaagach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and Burgas bay “</a:t>
            </a:r>
          </a:p>
          <a:p>
            <a:pPr>
              <a:defRPr/>
            </a:pP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 в книжка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международния информационен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уеббинар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BLUEGROWTH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тема „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ionizing radiation and how to measure it, around Black Sea water sites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проведен на 17.01.2023.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7EE76-130B-4F8A-9849-4CFC2DDC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dirty="0"/>
              <a:t>Участия в научни форуми за първа година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3098BC69-6C39-44F6-AA53-C1FA12D6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bg-BG" altLang="en-US" sz="280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bg-BG" altLang="en-US" sz="2800"/>
              <a:t>Благодаря за вниманието!</a:t>
            </a:r>
            <a:endParaRPr lang="en-US" altLang="en-US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3658F8-B45E-47FA-8A62-4E2CB3D7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3211A8-D461-4752-BF81-E79C0C30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u="sng" dirty="0"/>
              <a:t>Ръководители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Гл. ас. д-р Сабина Недкова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bg-BG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u="sng" dirty="0"/>
              <a:t>Членове на екипа: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Гл. ас. д-р Пламена Атанасова</a:t>
            </a:r>
            <a:endParaRPr lang="en-US" dirty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Доц. д-р Никола Тодоров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bg-BG" u="sng" dirty="0"/>
              <a:t>Студенти: </a:t>
            </a:r>
          </a:p>
          <a:p>
            <a:pPr>
              <a:defRPr/>
            </a:pPr>
            <a:r>
              <a:rPr lang="en-US" dirty="0" err="1"/>
              <a:t>Елена</a:t>
            </a:r>
            <a:r>
              <a:rPr lang="en-US" dirty="0"/>
              <a:t> </a:t>
            </a:r>
            <a:r>
              <a:rPr lang="en-US" dirty="0" err="1"/>
              <a:t>Иванова</a:t>
            </a:r>
            <a:r>
              <a:rPr lang="bg-BG" dirty="0"/>
              <a:t> </a:t>
            </a:r>
            <a:r>
              <a:rPr lang="en-US" dirty="0" err="1"/>
              <a:t>Спец</a:t>
            </a:r>
            <a:r>
              <a:rPr lang="en-US" dirty="0"/>
              <a:t>. МИ 907</a:t>
            </a:r>
          </a:p>
          <a:p>
            <a:pPr>
              <a:defRPr/>
            </a:pPr>
            <a:r>
              <a:rPr lang="en-US" dirty="0" err="1"/>
              <a:t>Фатме</a:t>
            </a:r>
            <a:r>
              <a:rPr lang="en-US" dirty="0"/>
              <a:t> </a:t>
            </a:r>
            <a:r>
              <a:rPr lang="en-US" dirty="0" err="1"/>
              <a:t>Хюсеин</a:t>
            </a:r>
            <a:r>
              <a:rPr lang="bg-BG" dirty="0"/>
              <a:t>  </a:t>
            </a:r>
            <a:r>
              <a:rPr lang="en-US" dirty="0" err="1"/>
              <a:t>Спец</a:t>
            </a:r>
            <a:r>
              <a:rPr lang="en-US" dirty="0"/>
              <a:t>. ХТ ПКС 1526</a:t>
            </a:r>
          </a:p>
          <a:p>
            <a:pPr>
              <a:defRPr/>
            </a:pPr>
            <a:r>
              <a:rPr lang="en-US" dirty="0" err="1"/>
              <a:t>Десислава</a:t>
            </a:r>
            <a:r>
              <a:rPr lang="en-US" dirty="0"/>
              <a:t> </a:t>
            </a:r>
            <a:r>
              <a:rPr lang="en-US" dirty="0" err="1"/>
              <a:t>Жекова</a:t>
            </a:r>
            <a:r>
              <a:rPr lang="bg-BG" dirty="0"/>
              <a:t> </a:t>
            </a:r>
            <a:r>
              <a:rPr lang="en-US" dirty="0" err="1"/>
              <a:t>Спец</a:t>
            </a:r>
            <a:r>
              <a:rPr lang="en-US" dirty="0"/>
              <a:t>. ХТ ПКС 1522</a:t>
            </a:r>
          </a:p>
          <a:p>
            <a:pPr>
              <a:defRPr/>
            </a:pPr>
            <a:r>
              <a:rPr lang="en-US" dirty="0" err="1"/>
              <a:t>Иван</a:t>
            </a:r>
            <a:r>
              <a:rPr lang="en-US" dirty="0"/>
              <a:t> </a:t>
            </a:r>
            <a:r>
              <a:rPr lang="en-US" dirty="0" err="1"/>
              <a:t>Бързев</a:t>
            </a:r>
            <a:r>
              <a:rPr lang="bg-BG" dirty="0"/>
              <a:t>  </a:t>
            </a:r>
            <a:r>
              <a:rPr lang="en-US" dirty="0" err="1"/>
              <a:t>Спец</a:t>
            </a:r>
            <a:r>
              <a:rPr lang="en-US" dirty="0"/>
              <a:t>. </a:t>
            </a:r>
            <a:r>
              <a:rPr lang="en-US" dirty="0" err="1"/>
              <a:t>ХИм</a:t>
            </a:r>
            <a:r>
              <a:rPr lang="en-US" dirty="0"/>
              <a:t> 4840 </a:t>
            </a:r>
            <a:endParaRPr lang="bg-BG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E790BE-7595-4171-8FCE-4B0F0FDA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dirty="0"/>
              <a:t>Списък на научния колектив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BF6F69-CAC0-4366-AE2C-CBACFCE2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 </a:t>
            </a:r>
            <a:r>
              <a:rPr lang="bg-BG" b="1" dirty="0"/>
              <a:t>Получени средства: 4331лева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b="1" dirty="0"/>
              <a:t> Изразходвани средства за: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1. Сонда за определяне на повърхностно радиационно замърсяване, към </a:t>
            </a:r>
            <a:r>
              <a:rPr lang="bg-BG" dirty="0" err="1"/>
              <a:t>дозиметър</a:t>
            </a:r>
            <a:r>
              <a:rPr lang="bg-BG" dirty="0"/>
              <a:t> </a:t>
            </a:r>
            <a:r>
              <a:rPr lang="en-US" dirty="0"/>
              <a:t>RADIAGEM 2000 – </a:t>
            </a:r>
            <a:r>
              <a:rPr lang="bg-BG" dirty="0"/>
              <a:t>и куфар  - 3816 лв.;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2. Административно/финансово-счетоводно обслужване </a:t>
            </a:r>
            <a:r>
              <a:rPr lang="en-US" dirty="0"/>
              <a:t>-450 </a:t>
            </a:r>
            <a:r>
              <a:rPr lang="bg-BG" dirty="0" err="1"/>
              <a:t>лв</a:t>
            </a:r>
            <a:r>
              <a:rPr lang="bg-BG" dirty="0"/>
              <a:t>;</a:t>
            </a:r>
            <a:endParaRPr lang="en-US" dirty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3. </a:t>
            </a:r>
            <a:r>
              <a:rPr lang="bg-BG" dirty="0"/>
              <a:t>Рецензент- 65 </a:t>
            </a:r>
            <a:r>
              <a:rPr lang="bg-BG" dirty="0" err="1"/>
              <a:t>лв</a:t>
            </a:r>
            <a:r>
              <a:rPr lang="bg-BG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0242C-079D-4634-98B8-A214AEFF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Финансов отчетен план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35694-4AE0-4C64-A5E2-435BC335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bg-BG" sz="3600" dirty="0"/>
              <a:t>Проучване, анализиране и систематизиране на данни в областта на мониторинга на радиоактивния риск;</a:t>
            </a:r>
            <a:endParaRPr lang="en-US" sz="3600" dirty="0"/>
          </a:p>
          <a:p>
            <a:pPr>
              <a:defRPr/>
            </a:pPr>
            <a:r>
              <a:rPr lang="bg-BG" sz="3600" b="1" dirty="0"/>
              <a:t>Закупуване на външно измервателно устройство за определяне на алфа, </a:t>
            </a:r>
            <a:r>
              <a:rPr lang="bg-BG" sz="3600" b="1" dirty="0" err="1"/>
              <a:t>бета</a:t>
            </a:r>
            <a:r>
              <a:rPr lang="bg-BG" sz="3600" b="1" dirty="0"/>
              <a:t> и гама повърхностно замърсяване и допълнителни компоненти (Сонда </a:t>
            </a:r>
            <a:r>
              <a:rPr lang="en-US" sz="3600" b="1" dirty="0"/>
              <a:t>NOM 0006364 SABG-15+, Alpha/Beta/Gamma external 15 cm2 CSP probe w/pancake G-M</a:t>
            </a:r>
            <a:r>
              <a:rPr lang="bg-BG" sz="3600" dirty="0"/>
              <a:t>)</a:t>
            </a:r>
            <a:endParaRPr lang="en-US" sz="3600" dirty="0"/>
          </a:p>
          <a:p>
            <a:pPr>
              <a:defRPr/>
            </a:pPr>
            <a:r>
              <a:rPr lang="bg-BG" sz="3600" dirty="0"/>
              <a:t>Определяне на точки за мониторинг в поне две екосистеми (водна и сухоземна), които да бъдат достъпни целогодишно</a:t>
            </a:r>
            <a:endParaRPr lang="en-US" sz="36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04A83-7EE0-4BC9-9C7F-7F919A5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/>
              <a:t>Цел на проекта за първа година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74A92B7-0352-4C22-B26F-BB95BE76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27113"/>
            <a:ext cx="715803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B774AD62-7423-4ECA-B3F4-AE53B511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65175"/>
            <a:ext cx="727233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Правоъгълник 1">
            <a:extLst>
              <a:ext uri="{FF2B5EF4-FFF2-40B4-BE49-F238E27FC236}">
                <a16:creationId xmlns:a16="http://schemas.microsoft.com/office/drawing/2014/main" id="{9F5830DA-A9C4-4346-A117-A2C3C568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172200"/>
            <a:ext cx="795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измерени стойности са в границите 0,06-0,40 µSv/h</a:t>
            </a:r>
            <a:br>
              <a:rPr lang="ru-RU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основните норми за радиационна защита”, приета от Министерски съвет №229 / 25.09.2012г.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5A22EF40-2CA2-4AF6-A3DA-08BAC002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Radiological Data Exchange Platform (EURDEP)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810DEBAA-E732-47FD-A488-92563711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12088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3BBA6-D5DD-49A8-9B45-B7FC3965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410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i="1" dirty="0" err="1"/>
              <a:t>Проучване</a:t>
            </a:r>
            <a:r>
              <a:rPr lang="en-US" sz="2400" i="1" dirty="0"/>
              <a:t>, </a:t>
            </a:r>
            <a:r>
              <a:rPr lang="en-US" sz="2400" i="1" dirty="0" err="1"/>
              <a:t>анализиране</a:t>
            </a:r>
            <a:r>
              <a:rPr lang="en-US" sz="2400" i="1" dirty="0"/>
              <a:t> и </a:t>
            </a:r>
            <a:r>
              <a:rPr lang="en-US" sz="2400" i="1" dirty="0" err="1"/>
              <a:t>систематизиране</a:t>
            </a:r>
            <a:r>
              <a:rPr lang="en-US" sz="2400" i="1" dirty="0"/>
              <a:t> </a:t>
            </a:r>
            <a:r>
              <a:rPr lang="en-US" sz="2400" i="1" dirty="0" err="1"/>
              <a:t>на</a:t>
            </a:r>
            <a:r>
              <a:rPr lang="en-US" sz="2400" i="1" dirty="0"/>
              <a:t> </a:t>
            </a:r>
            <a:r>
              <a:rPr lang="en-US" sz="2400" i="1" dirty="0" err="1"/>
              <a:t>данни</a:t>
            </a:r>
            <a:r>
              <a:rPr lang="en-US" sz="2400" i="1" dirty="0"/>
              <a:t> в </a:t>
            </a:r>
            <a:r>
              <a:rPr lang="en-US" sz="2400" i="1" dirty="0" err="1"/>
              <a:t>областта</a:t>
            </a:r>
            <a:r>
              <a:rPr lang="en-US" sz="2400" i="1" dirty="0"/>
              <a:t> </a:t>
            </a:r>
            <a:r>
              <a:rPr lang="en-US" sz="2400" i="1" dirty="0" err="1"/>
              <a:t>на</a:t>
            </a:r>
            <a:r>
              <a:rPr lang="en-US" sz="2400" i="1" dirty="0"/>
              <a:t> </a:t>
            </a:r>
            <a:r>
              <a:rPr lang="en-US" sz="2400" i="1" dirty="0" err="1"/>
              <a:t>мониторинга</a:t>
            </a:r>
            <a:r>
              <a:rPr lang="en-US" sz="2400" i="1" dirty="0"/>
              <a:t> </a:t>
            </a:r>
            <a:r>
              <a:rPr lang="en-US" sz="2400" i="1" dirty="0" err="1"/>
              <a:t>на</a:t>
            </a:r>
            <a:r>
              <a:rPr lang="en-US" sz="2400" i="1" dirty="0"/>
              <a:t> </a:t>
            </a:r>
            <a:r>
              <a:rPr lang="en-US" sz="2400" i="1" dirty="0" err="1"/>
              <a:t>радиоактивния</a:t>
            </a:r>
            <a:r>
              <a:rPr lang="en-US" sz="2400" i="1" dirty="0"/>
              <a:t> </a:t>
            </a:r>
            <a:r>
              <a:rPr lang="en-US" sz="2400" i="1" dirty="0" err="1"/>
              <a:t>риск</a:t>
            </a:r>
            <a:r>
              <a:rPr lang="en-US" sz="2400" i="1" dirty="0"/>
              <a:t> </a:t>
            </a:r>
            <a:r>
              <a:rPr lang="bg-BG" sz="2400" i="1" dirty="0"/>
              <a:t> на мощност на гама лъчение в атмосферен въздух</a:t>
            </a:r>
            <a:endParaRPr lang="en-U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bg-BG" sz="3600" b="1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sz="9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bg-BG" sz="65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bg-BG" dirty="0"/>
              <a:t> 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5D7C6DE4-F456-41FD-9130-E0517629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8686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4BA84FA-B21B-4B26-A6A6-5C9943A3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5591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Правоъгълник 3">
            <a:extLst>
              <a:ext uri="{FF2B5EF4-FFF2-40B4-BE49-F238E27FC236}">
                <a16:creationId xmlns:a16="http://schemas.microsoft.com/office/drawing/2014/main" id="{606D0D4E-B66D-4995-9AF0-7ABFBA72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29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CB005.3.12.001: “Cross-border Regions Collaborate for BLUE GROWTH” (BLUE GROWTH COLLABs)</a:t>
            </a:r>
          </a:p>
        </p:txBody>
      </p:sp>
      <p:sp>
        <p:nvSpPr>
          <p:cNvPr id="17412" name="Правоъгълник 4">
            <a:extLst>
              <a:ext uri="{FF2B5EF4-FFF2-40B4-BE49-F238E27FC236}">
                <a16:creationId xmlns:a16="http://schemas.microsoft.com/office/drawing/2014/main" id="{7142BC33-708C-4898-A24F-C39C801F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585913"/>
            <a:ext cx="5372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Портативният дозиметър Radiagem™ 2000, е с ергономичен и лесен за работа дизайн, има голям LCD дисплей за отчитане на получените данни, визуални и звукови аларми. Основното му тяло, отчита общ радиационен фон и без добавени сонди работи, като радиометър. Може да отчита мощност на еквивалентна доза на околна среда в диапазон от 0.1 μSv/h до 100 mSv/h.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569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Concourse</vt:lpstr>
      <vt:lpstr>PowerPoint Presentation</vt:lpstr>
      <vt:lpstr>Списък на научния колектив</vt:lpstr>
      <vt:lpstr>Финансов отчетен план</vt:lpstr>
      <vt:lpstr>Цел на проекта за първа година</vt:lpstr>
      <vt:lpstr>PowerPoint Presentation</vt:lpstr>
      <vt:lpstr>PowerPoint Presentation</vt:lpstr>
      <vt:lpstr>EUropean Radiological Data Exchange Platform (EURDEP)</vt:lpstr>
      <vt:lpstr>PowerPoint Presentation</vt:lpstr>
      <vt:lpstr>PowerPoint Presentation</vt:lpstr>
      <vt:lpstr>PowerPoint Presentation</vt:lpstr>
      <vt:lpstr>PowerPoint Presentation</vt:lpstr>
      <vt:lpstr>Участия в научни форуми за първа година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Teacher</cp:lastModifiedBy>
  <cp:revision>78</cp:revision>
  <dcterms:created xsi:type="dcterms:W3CDTF">2006-08-16T00:00:00Z</dcterms:created>
  <dcterms:modified xsi:type="dcterms:W3CDTF">2024-05-20T06:06:58Z</dcterms:modified>
</cp:coreProperties>
</file>