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E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7FBB3-027C-44A0-A0FC-9B2984A5FF9E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73A9F-A789-47CB-A09E-55327264E55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126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3A9F-A789-47CB-A09E-55327264E556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744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794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579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072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918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1644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3085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0939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33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085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182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150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931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877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562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53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16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356-8EAA-432A-9443-34AD13315B82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240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C21356-8EAA-432A-9443-34AD13315B82}" type="datetimeFigureOut">
              <a:rPr lang="bg-BG" smtClean="0"/>
              <a:t>15.12.2023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3F312E-E0E5-4A72-B331-12597C7F8C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253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i.org/10.2298/JSC230516073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73518"/>
            <a:ext cx="8689976" cy="250921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bg-BG" sz="3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481/2023</a:t>
            </a:r>
            <a:br>
              <a:rPr lang="bg-BG" sz="3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„ПРОУЧВАТЕЛЕН МОНИТОРИНГ НА ЗАМЪРСЯВАНЕТО С МИКРОПОЛИМЕРИ ПО БРЕГОВА ИВИЦА НА ВОДНИ ЕКОСИСТЕМИ.“</a:t>
            </a:r>
            <a:br>
              <a:rPr lang="bg-BG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първа година </a:t>
            </a:r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0357"/>
            <a:ext cx="8689976" cy="1018322"/>
          </a:xfrm>
        </p:spPr>
        <p:txBody>
          <a:bodyPr>
            <a:noAutofit/>
          </a:bodyPr>
          <a:lstStyle/>
          <a:p>
            <a:r>
              <a:rPr lang="bg-BG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„Проф. д-р Асен Златаров“ </a:t>
            </a:r>
          </a:p>
          <a:p>
            <a:r>
              <a:rPr lang="bg-BG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Бургас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062" y="84668"/>
            <a:ext cx="982764" cy="89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30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3775" y="240149"/>
            <a:ext cx="10364451" cy="600365"/>
          </a:xfrm>
        </p:spPr>
        <p:txBody>
          <a:bodyPr>
            <a:normAutofit/>
          </a:bodyPr>
          <a:lstStyle/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 И ЗАДАЧИ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39274"/>
            <a:ext cx="10363826" cy="485832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Настоящият проект цели да се направи проучвателен мониторинг за замърсяването с микрополимери по брегова ивица на водни екосистеми.</a:t>
            </a:r>
            <a:endParaRPr lang="bg-BG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реализирането на поставената цел през първата година са решени следните задачи: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Проучване, анализиране и систематизиране на данни в областта на мониторинга на замърсяването с микрополимери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Определяне на Екосистема и точки за мониторинг, които да бъдат достъпни целогодишно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 на периодичността на мониторинг на замърсяването с микрополимери 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Извършване на пробонабиране за сезон лято и сезон есен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Пробоподготовка на взетите проби.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пробите от мониторинга на сезон лято и сезон есен за съдъжание на микрополимери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570" y="241686"/>
            <a:ext cx="982764" cy="89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4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570" y="241686"/>
            <a:ext cx="982764" cy="89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3775" y="70837"/>
            <a:ext cx="10364451" cy="514996"/>
          </a:xfrm>
        </p:spPr>
        <p:txBody>
          <a:bodyPr>
            <a:normAutofit/>
          </a:bodyPr>
          <a:lstStyle/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7" y="3918961"/>
            <a:ext cx="5058899" cy="237033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51774" y="6339097"/>
            <a:ext cx="39099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bg-BG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Фиг. 2 Местоположение на проучваните точки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74" y="1043106"/>
            <a:ext cx="2976372" cy="2234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16" y="544573"/>
            <a:ext cx="2080260" cy="27724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37394" y="3218178"/>
            <a:ext cx="355943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bg-BG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Фиг. 3 Пробоподготовка на взетите проби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045" y="687599"/>
            <a:ext cx="4424617" cy="232545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58119" y="3041288"/>
            <a:ext cx="307411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bg-BG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Фиг. 1 Екосистема Бургаски залив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2277" y="3674460"/>
            <a:ext cx="4829669" cy="264802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923106" y="6339639"/>
            <a:ext cx="620182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bg-BG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Фиг. 4 </a:t>
            </a:r>
            <a:r>
              <a:rPr lang="bg-BG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 на пробите с 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μ-FT-IR imaging microscope LUMOS II, Bruker </a:t>
            </a:r>
            <a:r>
              <a:rPr lang="bg-BG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7541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89744" y="4992856"/>
            <a:ext cx="31997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bg-BG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Фиг. 5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Брой частици през сезон лято </a:t>
            </a:r>
            <a:endParaRPr lang="bg-BG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913775" y="70837"/>
            <a:ext cx="10364451" cy="514996"/>
          </a:xfrm>
        </p:spPr>
        <p:txBody>
          <a:bodyPr>
            <a:normAutofit/>
          </a:bodyPr>
          <a:lstStyle/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833"/>
            <a:ext cx="6109331" cy="3051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182" y="1573502"/>
            <a:ext cx="5608806" cy="31884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49857" y="4799156"/>
            <a:ext cx="320401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bg-BG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Фиг. 6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Брой частици през сезон есен </a:t>
            </a:r>
            <a:endParaRPr lang="bg-BG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016" y="237322"/>
            <a:ext cx="981541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0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165728"/>
              </p:ext>
            </p:extLst>
          </p:nvPr>
        </p:nvGraphicFramePr>
        <p:xfrm>
          <a:off x="2613891" y="829786"/>
          <a:ext cx="7361382" cy="5957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135">
                  <a:extLst>
                    <a:ext uri="{9D8B030D-6E8A-4147-A177-3AD203B41FA5}">
                      <a16:colId xmlns:a16="http://schemas.microsoft.com/office/drawing/2014/main" val="1645332917"/>
                    </a:ext>
                  </a:extLst>
                </a:gridCol>
                <a:gridCol w="852154">
                  <a:extLst>
                    <a:ext uri="{9D8B030D-6E8A-4147-A177-3AD203B41FA5}">
                      <a16:colId xmlns:a16="http://schemas.microsoft.com/office/drawing/2014/main" val="1103030340"/>
                    </a:ext>
                  </a:extLst>
                </a:gridCol>
                <a:gridCol w="852154">
                  <a:extLst>
                    <a:ext uri="{9D8B030D-6E8A-4147-A177-3AD203B41FA5}">
                      <a16:colId xmlns:a16="http://schemas.microsoft.com/office/drawing/2014/main" val="1026791214"/>
                    </a:ext>
                  </a:extLst>
                </a:gridCol>
                <a:gridCol w="958385">
                  <a:extLst>
                    <a:ext uri="{9D8B030D-6E8A-4147-A177-3AD203B41FA5}">
                      <a16:colId xmlns:a16="http://schemas.microsoft.com/office/drawing/2014/main" val="777205022"/>
                    </a:ext>
                  </a:extLst>
                </a:gridCol>
                <a:gridCol w="958385">
                  <a:extLst>
                    <a:ext uri="{9D8B030D-6E8A-4147-A177-3AD203B41FA5}">
                      <a16:colId xmlns:a16="http://schemas.microsoft.com/office/drawing/2014/main" val="812891823"/>
                    </a:ext>
                  </a:extLst>
                </a:gridCol>
                <a:gridCol w="992013">
                  <a:extLst>
                    <a:ext uri="{9D8B030D-6E8A-4147-A177-3AD203B41FA5}">
                      <a16:colId xmlns:a16="http://schemas.microsoft.com/office/drawing/2014/main" val="2410851161"/>
                    </a:ext>
                  </a:extLst>
                </a:gridCol>
                <a:gridCol w="992013">
                  <a:extLst>
                    <a:ext uri="{9D8B030D-6E8A-4147-A177-3AD203B41FA5}">
                      <a16:colId xmlns:a16="http://schemas.microsoft.com/office/drawing/2014/main" val="1300342185"/>
                    </a:ext>
                  </a:extLst>
                </a:gridCol>
                <a:gridCol w="972143">
                  <a:extLst>
                    <a:ext uri="{9D8B030D-6E8A-4147-A177-3AD203B41FA5}">
                      <a16:colId xmlns:a16="http://schemas.microsoft.com/office/drawing/2014/main" val="1192234541"/>
                    </a:ext>
                  </a:extLst>
                </a:gridCol>
              </a:tblGrid>
              <a:tr h="237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Точки</a:t>
                      </a:r>
                      <a:r>
                        <a:rPr lang="bg-BG" sz="14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мониторинг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94699"/>
                  </a:ext>
                </a:extLst>
              </a:tr>
              <a:tr h="260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 anchor="ctr"/>
                </a:tc>
                <a:extLst>
                  <a:ext uri="{0D108BD9-81ED-4DB2-BD59-A6C34878D82A}">
                    <a16:rowId xmlns:a16="http://schemas.microsoft.com/office/drawing/2014/main" val="3481159150"/>
                  </a:ext>
                </a:extLst>
              </a:tr>
              <a:tr h="3395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Сезон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ID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 (</a:t>
                      </a: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778308"/>
                  </a:ext>
                </a:extLst>
              </a:tr>
              <a:tr h="102781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ЛЯТО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532,47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28,02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252,22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1457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336,30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756,67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28,02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extLst>
                  <a:ext uri="{0D108BD9-81ED-4DB2-BD59-A6C34878D82A}">
                    <a16:rowId xmlns:a16="http://schemas.microsoft.com/office/drawing/2014/main" val="3330387083"/>
                  </a:ext>
                </a:extLst>
              </a:tr>
              <a:tr h="33951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3503,13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extLst>
                  <a:ext uri="{0D108BD9-81ED-4DB2-BD59-A6C34878D82A}">
                    <a16:rowId xmlns:a16="http://schemas.microsoft.com/office/drawing/2014/main" val="3747890499"/>
                  </a:ext>
                </a:extLst>
              </a:tr>
              <a:tr h="33951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56,05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extLst>
                  <a:ext uri="{0D108BD9-81ED-4DB2-BD59-A6C34878D82A}">
                    <a16:rowId xmlns:a16="http://schemas.microsoft.com/office/drawing/2014/main" val="142618196"/>
                  </a:ext>
                </a:extLst>
              </a:tr>
              <a:tr h="33951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PVC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28,02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extLst>
                  <a:ext uri="{0D108BD9-81ED-4DB2-BD59-A6C34878D82A}">
                    <a16:rowId xmlns:a16="http://schemas.microsoft.com/office/drawing/2014/main" val="4207417095"/>
                  </a:ext>
                </a:extLst>
              </a:tr>
              <a:tr h="1027814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ЕСЕН</a:t>
                      </a:r>
                    </a:p>
                  </a:txBody>
                  <a:tcPr marL="53569" marR="53569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224,20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252,22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168,15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364,32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84,07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112,10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308,27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extLst>
                  <a:ext uri="{0D108BD9-81ED-4DB2-BD59-A6C34878D82A}">
                    <a16:rowId xmlns:a16="http://schemas.microsoft.com/office/drawing/2014/main" val="1812353851"/>
                  </a:ext>
                </a:extLst>
              </a:tr>
              <a:tr h="33951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56,05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476,42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extLst>
                  <a:ext uri="{0D108BD9-81ED-4DB2-BD59-A6C34878D82A}">
                    <a16:rowId xmlns:a16="http://schemas.microsoft.com/office/drawing/2014/main" val="4272879011"/>
                  </a:ext>
                </a:extLst>
              </a:tr>
              <a:tr h="1027814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84,07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224,20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28,02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extLst>
                  <a:ext uri="{0D108BD9-81ED-4DB2-BD59-A6C34878D82A}">
                    <a16:rowId xmlns:a16="http://schemas.microsoft.com/office/drawing/2014/main" val="1469187255"/>
                  </a:ext>
                </a:extLst>
              </a:tr>
              <a:tr h="33951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PBT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g-B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extLst>
                  <a:ext uri="{0D108BD9-81ED-4DB2-BD59-A6C34878D82A}">
                    <a16:rowId xmlns:a16="http://schemas.microsoft.com/office/drawing/2014/main" val="2431898805"/>
                  </a:ext>
                </a:extLst>
              </a:tr>
              <a:tr h="33951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476,42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69" marR="53569" marT="0" marB="0"/>
                </a:tc>
                <a:extLst>
                  <a:ext uri="{0D108BD9-81ED-4DB2-BD59-A6C34878D82A}">
                    <a16:rowId xmlns:a16="http://schemas.microsoft.com/office/drawing/2014/main" val="183775883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016" y="237322"/>
            <a:ext cx="981541" cy="89009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A54A26A-27ED-4F2A-8CFE-23E427ED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70837"/>
            <a:ext cx="10364451" cy="514996"/>
          </a:xfrm>
        </p:spPr>
        <p:txBody>
          <a:bodyPr>
            <a:normAutofit/>
          </a:bodyPr>
          <a:lstStyle/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</a:p>
        </p:txBody>
      </p:sp>
    </p:spTree>
    <p:extLst>
      <p:ext uri="{BB962C8B-B14F-4D97-AF65-F5344CB8AC3E}">
        <p14:creationId xmlns:p14="http://schemas.microsoft.com/office/powerpoint/2010/main" val="125070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136732"/>
              </p:ext>
            </p:extLst>
          </p:nvPr>
        </p:nvGraphicFramePr>
        <p:xfrm>
          <a:off x="1252245" y="1070802"/>
          <a:ext cx="9274629" cy="33851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19512">
                  <a:extLst>
                    <a:ext uri="{9D8B030D-6E8A-4147-A177-3AD203B41FA5}">
                      <a16:colId xmlns:a16="http://schemas.microsoft.com/office/drawing/2014/main" val="3086948366"/>
                    </a:ext>
                  </a:extLst>
                </a:gridCol>
                <a:gridCol w="3855117">
                  <a:extLst>
                    <a:ext uri="{9D8B030D-6E8A-4147-A177-3AD203B41FA5}">
                      <a16:colId xmlns:a16="http://schemas.microsoft.com/office/drawing/2014/main" val="3991025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длъжност, н.с.,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име, презиме, фамилия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1925"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 месторабота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016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Ръководител: Гл.ас. д-р Емилия Дечева Иванова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Катедра:“ЕООС“ и „ТММ“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642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Проф. д-р Севдалина Христова Турманова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Катедра „ТММ“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190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Доц.д-р Даниела Тонева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 Варна, ФМНЕ, катедра„ЕООС“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391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Доц. д-р Никола  Стоянов Тодоров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Катедра „ЕООС“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67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Гл.ас д-р Димитринка Славова Иванова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Катедра „ЕООС“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304838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Елена Моллова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Докторант към катедра“ЕООС“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546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Димитър Тодоров Керемедчиев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ЕООС 1135,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89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Йорданка Костадинова Костадинова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ЕООС 1131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643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Станислава Боянова Станева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ЕООС 1134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 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42196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1827" y="180709"/>
            <a:ext cx="883504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61925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6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bg-BG" altLang="bg-BG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НАУЧЕН КОЛЕКТИВ</a:t>
            </a:r>
            <a:r>
              <a:rPr kumimoji="0" lang="bg-BG" altLang="bg-BG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НАУЧНИ ПУБЛИКАЦИИ</a:t>
            </a:r>
            <a:endParaRPr kumimoji="0" lang="bg-BG" altLang="bg-BG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6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bg-BG" altLang="bg-BG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bg-BG" altLang="bg-B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3185" y="4772386"/>
            <a:ext cx="10926146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bg-BG" sz="1600" dirty="0">
                <a:latin typeface="Times New Roman" panose="02020603050405020304" pitchFamily="18" charset="0"/>
                <a:ea typeface="Noto Sans Symbols"/>
                <a:cs typeface="Times New Roman" panose="02020603050405020304" pitchFamily="18" charset="0"/>
              </a:rPr>
              <a:t>Списък на научни публикации, публикувани в издания с импакт фактор Web of Science или с импакт ранг SCOPUS: </a:t>
            </a:r>
          </a:p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bg-BG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Elena Mollova, Emilya Ivanova, Sevdalina Turmanova, Aleksandar Dimitrov, Microplastics – Ecosystem pollutants (Review), </a:t>
            </a:r>
            <a:r>
              <a:rPr lang="bg-BG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the Serbian Chemical Society,</a:t>
            </a:r>
            <a:r>
              <a:rPr lang="bg-BG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Accepted Oct. 20023,  DOI: </a:t>
            </a:r>
            <a:r>
              <a:rPr lang="bg-BG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https://doi.org/10.2298/JSC230516073M</a:t>
            </a:r>
            <a:endParaRPr lang="bg-BG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951" y="180709"/>
            <a:ext cx="981541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4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170361" y="3425"/>
            <a:ext cx="387798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61925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6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bg-BG" altLang="bg-BG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</a:t>
            </a:r>
            <a:r>
              <a:rPr kumimoji="0" lang="bg-BG" altLang="bg-BG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ОТЧЕТ</a:t>
            </a:r>
            <a:endParaRPr kumimoji="0" lang="bg-BG" altLang="bg-BG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6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bg-BG" altLang="bg-BG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bg-BG" altLang="bg-B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294450"/>
              </p:ext>
            </p:extLst>
          </p:nvPr>
        </p:nvGraphicFramePr>
        <p:xfrm>
          <a:off x="2976465" y="442266"/>
          <a:ext cx="5383763" cy="6395642"/>
        </p:xfrm>
        <a:graphic>
          <a:graphicData uri="http://schemas.openxmlformats.org/drawingml/2006/table">
            <a:tbl>
              <a:tblPr/>
              <a:tblGrid>
                <a:gridCol w="622123">
                  <a:extLst>
                    <a:ext uri="{9D8B030D-6E8A-4147-A177-3AD203B41FA5}">
                      <a16:colId xmlns:a16="http://schemas.microsoft.com/office/drawing/2014/main" val="3083525752"/>
                    </a:ext>
                  </a:extLst>
                </a:gridCol>
                <a:gridCol w="3995950">
                  <a:extLst>
                    <a:ext uri="{9D8B030D-6E8A-4147-A177-3AD203B41FA5}">
                      <a16:colId xmlns:a16="http://schemas.microsoft.com/office/drawing/2014/main" val="1000044371"/>
                    </a:ext>
                  </a:extLst>
                </a:gridCol>
                <a:gridCol w="765690">
                  <a:extLst>
                    <a:ext uri="{9D8B030D-6E8A-4147-A177-3AD203B41FA5}">
                      <a16:colId xmlns:a16="http://schemas.microsoft.com/office/drawing/2014/main" val="1499944440"/>
                    </a:ext>
                  </a:extLst>
                </a:gridCol>
              </a:tblGrid>
              <a:tr h="43351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Университет "Проф.д-р Асен Златаров"                                                                                                              Научно-изследователска и художествено творческа дейност                                                                                                 Финансов отчет за първа година на договор НИХ - 481/2023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208421"/>
                  </a:ext>
                </a:extLst>
              </a:tr>
              <a:tr h="412457">
                <a:tc>
                  <a:txBody>
                    <a:bodyPr/>
                    <a:lstStyle/>
                    <a:p>
                      <a:pPr algn="l" fontAlgn="b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Проучвателен мониторинг на замърсяването с микрополимери по брегова ивица на водни екосистеми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bg-BG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375980"/>
                  </a:ext>
                </a:extLst>
              </a:tr>
              <a:tr h="46448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>
                          <a:effectLst/>
                          <a:latin typeface="Arial" panose="020B0604020202020204" pitchFamily="34" charset="0"/>
                        </a:rPr>
                        <a:t>Получени средства: 6000,00 лв                                                       Изразходени средства: 5556,50 лв                                                           Ръководител: гл.ас. д-р Eмилия Иванова                                                                  Срок на проекта: 2 години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244265"/>
                  </a:ext>
                </a:extLst>
              </a:tr>
              <a:tr h="26010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>
                          <a:effectLst/>
                          <a:latin typeface="Arial" panose="020B0604020202020204" pitchFamily="34" charset="0"/>
                        </a:rPr>
                        <a:t>№ </a:t>
                      </a:r>
                      <a:br>
                        <a:rPr lang="bg-BG" sz="10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bg-BG" sz="1000" b="1" i="0" u="none" strike="noStrike">
                          <a:effectLst/>
                          <a:latin typeface="Arial" panose="020B0604020202020204" pitchFamily="34" charset="0"/>
                        </a:rPr>
                        <a:t>по ред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>
                          <a:effectLst/>
                          <a:latin typeface="Arial" panose="020B0604020202020204" pitchFamily="34" charset="0"/>
                        </a:rPr>
                        <a:t>Сума            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313626"/>
                  </a:ext>
                </a:extLst>
              </a:tr>
              <a:tr h="136246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1. Към перо "Дълготрайни материални активи" (над праг за същественост):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205153"/>
                  </a:ext>
                </a:extLst>
              </a:tr>
              <a:tr h="13624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000" b="0" i="1" u="none" strike="noStrike">
                          <a:effectLst/>
                          <a:latin typeface="Arial" panose="020B0604020202020204" pitchFamily="34" charset="0"/>
                        </a:rPr>
                        <a:t>Преносим комбиниран уред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2646,30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739754"/>
                  </a:ext>
                </a:extLst>
              </a:tr>
              <a:tr h="12386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1000" b="0" i="0" u="none" strike="noStrike" dirty="0">
                          <a:effectLst/>
                          <a:latin typeface="Arial" panose="020B0604020202020204" pitchFamily="34" charset="0"/>
                        </a:rPr>
                        <a:t>Общо 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000" b="1" i="0" u="none" strike="noStrike">
                          <a:effectLst/>
                          <a:latin typeface="Arial" panose="020B0604020202020204" pitchFamily="34" charset="0"/>
                        </a:rPr>
                        <a:t>2646,30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307378"/>
                  </a:ext>
                </a:extLst>
              </a:tr>
              <a:tr h="130054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Към перо "Други материали и активи" 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962302"/>
                  </a:ext>
                </a:extLst>
              </a:tr>
              <a:tr h="130054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Азот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764,40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899068"/>
                  </a:ext>
                </a:extLst>
              </a:tr>
              <a:tr h="130054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Филтри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1304,40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785585"/>
                  </a:ext>
                </a:extLst>
              </a:tr>
              <a:tr h="130054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Термометри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277995"/>
                  </a:ext>
                </a:extLst>
              </a:tr>
              <a:tr h="136246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1000" b="0" i="0" u="none" strike="noStrike" dirty="0">
                          <a:effectLst/>
                          <a:latin typeface="Arial" panose="020B0604020202020204" pitchFamily="34" charset="0"/>
                        </a:rPr>
                        <a:t>Общо 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000" b="1" i="0" u="none" strike="noStrike">
                          <a:effectLst/>
                          <a:latin typeface="Arial" panose="020B0604020202020204" pitchFamily="34" charset="0"/>
                        </a:rPr>
                        <a:t>2245,20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789291"/>
                  </a:ext>
                </a:extLst>
              </a:tr>
              <a:tr h="123861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Към перо "Програмни продукти и литература":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328041"/>
                  </a:ext>
                </a:extLst>
              </a:tr>
              <a:tr h="136246">
                <a:tc>
                  <a:txBody>
                    <a:bodyPr/>
                    <a:lstStyle/>
                    <a:p>
                      <a:pPr algn="ctr" fontAlgn="t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292696"/>
                  </a:ext>
                </a:extLst>
              </a:tr>
              <a:tr h="13005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1000" b="0" i="0" u="none" strike="noStrike" dirty="0">
                          <a:effectLst/>
                          <a:latin typeface="Arial" panose="020B0604020202020204" pitchFamily="34" charset="0"/>
                        </a:rPr>
                        <a:t>Общо 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000" b="1" i="0" u="none" strike="noStrike"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013046"/>
                  </a:ext>
                </a:extLst>
              </a:tr>
              <a:tr h="123861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4. Към перо "Външни услуги":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135743"/>
                  </a:ext>
                </a:extLst>
              </a:tr>
              <a:tr h="123861">
                <a:tc>
                  <a:txBody>
                    <a:bodyPr/>
                    <a:lstStyle/>
                    <a:p>
                      <a:pPr algn="ctr" fontAlgn="t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1000" b="0" i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604250"/>
                  </a:ext>
                </a:extLst>
              </a:tr>
              <a:tr h="13005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1000" b="0" i="0" u="none" strike="noStrike" dirty="0">
                          <a:effectLst/>
                          <a:latin typeface="Arial" panose="020B0604020202020204" pitchFamily="34" charset="0"/>
                        </a:rPr>
                        <a:t>Общо 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000" b="1" i="0" u="none" strike="noStrike"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450659"/>
                  </a:ext>
                </a:extLst>
              </a:tr>
              <a:tr h="1399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5. Към перо "Такси правоучастия"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727192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t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1000" b="0" i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229601"/>
                  </a:ext>
                </a:extLst>
              </a:tr>
              <a:tr h="152348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1000" b="0" i="0" u="none" strike="noStrike" dirty="0">
                          <a:effectLst/>
                          <a:latin typeface="Arial" panose="020B0604020202020204" pitchFamily="34" charset="0"/>
                        </a:rPr>
                        <a:t>Общо: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000" b="1" i="0" u="none" strike="noStrike"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32340"/>
                  </a:ext>
                </a:extLst>
              </a:tr>
              <a:tr h="136246">
                <a:tc gridSpan="3">
                  <a:txBody>
                    <a:bodyPr/>
                    <a:lstStyle/>
                    <a:p>
                      <a:pPr algn="l" fontAlgn="t"/>
                      <a:r>
                        <a:rPr lang="bg-BG" sz="1000" b="0" i="0" u="none" strike="noStrike" dirty="0">
                          <a:effectLst/>
                          <a:latin typeface="Arial" panose="020B0604020202020204" pitchFamily="34" charset="0"/>
                        </a:rPr>
                        <a:t>6. Към перо "Командировки":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732587"/>
                  </a:ext>
                </a:extLst>
              </a:tr>
              <a:tr h="123861">
                <a:tc>
                  <a:txBody>
                    <a:bodyPr/>
                    <a:lstStyle/>
                    <a:p>
                      <a:pPr algn="ctr" fontAlgn="t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1000" b="0" i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934337"/>
                  </a:ext>
                </a:extLst>
              </a:tr>
              <a:tr h="14244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1000" b="0" i="0" u="none" strike="noStrike" dirty="0">
                          <a:effectLst/>
                          <a:latin typeface="Arial" panose="020B0604020202020204" pitchFamily="34" charset="0"/>
                        </a:rPr>
                        <a:t>Общо 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000" b="1" i="0" u="none" strike="noStrike"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403070"/>
                  </a:ext>
                </a:extLst>
              </a:tr>
              <a:tr h="123861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7. Към перо "Заплащане на възнаграждения":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495736"/>
                  </a:ext>
                </a:extLst>
              </a:tr>
              <a:tr h="123861">
                <a:tc>
                  <a:txBody>
                    <a:bodyPr/>
                    <a:lstStyle/>
                    <a:p>
                      <a:pPr algn="ctr" fontAlgn="t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>
                          <a:effectLst/>
                          <a:latin typeface="Arial" panose="020B0604020202020204" pitchFamily="34" charset="0"/>
                        </a:rPr>
                        <a:t>Заплащане на членовете на екипа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385550"/>
                  </a:ext>
                </a:extLst>
              </a:tr>
              <a:tr h="13005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1000" b="0" i="0" u="none" strike="noStrike" dirty="0">
                          <a:effectLst/>
                          <a:latin typeface="Arial" panose="020B0604020202020204" pitchFamily="34" charset="0"/>
                        </a:rPr>
                        <a:t>Общо 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000" b="1" i="0" u="none" strike="noStrike"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023504"/>
                  </a:ext>
                </a:extLst>
              </a:tr>
              <a:tr h="142441">
                <a:tc gridSpan="3">
                  <a:txBody>
                    <a:bodyPr/>
                    <a:lstStyle/>
                    <a:p>
                      <a:pPr algn="l" fontAlgn="t"/>
                      <a:r>
                        <a:rPr lang="bg-BG" sz="1000" b="0" i="0" u="none" strike="noStrike" dirty="0">
                          <a:effectLst/>
                          <a:latin typeface="Arial" panose="020B0604020202020204" pitchFamily="34" charset="0"/>
                        </a:rPr>
                        <a:t>8. Към перо "Рецензенти":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944533"/>
                  </a:ext>
                </a:extLst>
              </a:tr>
              <a:tr h="142441">
                <a:tc>
                  <a:txBody>
                    <a:bodyPr/>
                    <a:lstStyle/>
                    <a:p>
                      <a:pPr algn="ctr" fontAlgn="t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>
                          <a:effectLst/>
                          <a:latin typeface="Arial" panose="020B0604020202020204" pitchFamily="34" charset="0"/>
                        </a:rPr>
                        <a:t>Заплащане на рецензенти по отчета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65,00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661365"/>
                  </a:ext>
                </a:extLst>
              </a:tr>
              <a:tr h="13005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1000" b="0" i="0" u="none" strike="noStrike" dirty="0">
                          <a:effectLst/>
                          <a:latin typeface="Arial" panose="020B0604020202020204" pitchFamily="34" charset="0"/>
                        </a:rPr>
                        <a:t>Общо 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000" b="1" i="0" u="none" strike="noStrike">
                          <a:effectLst/>
                          <a:latin typeface="Arial" panose="020B0604020202020204" pitchFamily="34" charset="0"/>
                        </a:rPr>
                        <a:t>65,00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786935"/>
                  </a:ext>
                </a:extLst>
              </a:tr>
              <a:tr h="142441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9. Към перо "Административно/финансово-счетоводно обслужване":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127738"/>
                  </a:ext>
                </a:extLst>
              </a:tr>
              <a:tr h="130054">
                <a:tc>
                  <a:txBody>
                    <a:bodyPr/>
                    <a:lstStyle/>
                    <a:p>
                      <a:pPr algn="ctr" fontAlgn="t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>
                          <a:effectLst/>
                          <a:latin typeface="Arial" panose="020B0604020202020204" pitchFamily="34" charset="0"/>
                        </a:rPr>
                        <a:t>10% от стойността на договора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000" b="0" i="0" u="none" strike="noStrike">
                          <a:effectLst/>
                          <a:latin typeface="Arial" panose="020B0604020202020204" pitchFamily="34" charset="0"/>
                        </a:rPr>
                        <a:t>600,00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665550"/>
                  </a:ext>
                </a:extLst>
              </a:tr>
              <a:tr h="14863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1000" b="0" i="0" u="none" strike="noStrike" dirty="0">
                          <a:effectLst/>
                          <a:latin typeface="Arial" panose="020B0604020202020204" pitchFamily="34" charset="0"/>
                        </a:rPr>
                        <a:t>Общо 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000" b="1" i="0" u="none" strike="noStrike">
                          <a:effectLst/>
                          <a:latin typeface="Arial" panose="020B0604020202020204" pitchFamily="34" charset="0"/>
                        </a:rPr>
                        <a:t>600,00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438972"/>
                  </a:ext>
                </a:extLst>
              </a:tr>
              <a:tr h="19198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Общо извършени разходи по проекта: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000" b="1" i="0" u="none" strike="noStrike" dirty="0">
                          <a:effectLst/>
                          <a:latin typeface="Arial" panose="020B0604020202020204" pitchFamily="34" charset="0"/>
                        </a:rPr>
                        <a:t>5556,50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191790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323" y="223157"/>
            <a:ext cx="981541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0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33052" y="1294159"/>
            <a:ext cx="7147034" cy="112849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/>
                </a:solidFill>
              </a:rPr>
              <a:t>Благодаря за вниманието!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591" y="2627342"/>
            <a:ext cx="6114818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8242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212</TotalTime>
  <Words>731</Words>
  <Application>Microsoft Office PowerPoint</Application>
  <PresentationFormat>Widescreen</PresentationFormat>
  <Paragraphs>210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Noto Sans Symbols</vt:lpstr>
      <vt:lpstr>Times New Roman</vt:lpstr>
      <vt:lpstr>Tw Cen MT</vt:lpstr>
      <vt:lpstr>Wingdings</vt:lpstr>
      <vt:lpstr>Droplet</vt:lpstr>
      <vt:lpstr>НИХ 481/2023  „ПРОУЧВАТЕЛЕН МОНИТОРИНГ НА ЗАМЪРСЯВАНЕТО С МИКРОПОЛИМЕРИ ПО БРЕГОВА ИВИЦА НА ВОДНИ ЕКОСИСТЕМИ.“ първа година </vt:lpstr>
      <vt:lpstr>ЦЕЛ И ЗАДАЧИ</vt:lpstr>
      <vt:lpstr>Резултати</vt:lpstr>
      <vt:lpstr>Резултати</vt:lpstr>
      <vt:lpstr>Резултати</vt:lpstr>
      <vt:lpstr>PowerPoint Presentation</vt:lpstr>
      <vt:lpstr>PowerPoint Presentation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НИХ 481/2023  „ПРОУЧВАТЕЛЕН МОНИТОРИНГ НА ЗАМЪРСЯВАНЕТО С МИКРОПОЛИМЕРИ ПО БРЕГОВА ИВИЦА НА ВОДНИ ЕКОСИСТЕМИ.“ първа година</dc:title>
  <dc:creator>User</dc:creator>
  <cp:lastModifiedBy>Teacher</cp:lastModifiedBy>
  <cp:revision>19</cp:revision>
  <dcterms:created xsi:type="dcterms:W3CDTF">2023-12-13T11:49:57Z</dcterms:created>
  <dcterms:modified xsi:type="dcterms:W3CDTF">2023-12-15T10:29:38Z</dcterms:modified>
</cp:coreProperties>
</file>