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7" r:id="rId1"/>
  </p:sldMasterIdLst>
  <p:sldIdLst>
    <p:sldId id="257" r:id="rId2"/>
    <p:sldId id="258" r:id="rId3"/>
    <p:sldId id="259" r:id="rId4"/>
    <p:sldId id="276" r:id="rId5"/>
    <p:sldId id="264" r:id="rId6"/>
    <p:sldId id="260" r:id="rId7"/>
    <p:sldId id="277" r:id="rId8"/>
    <p:sldId id="278" r:id="rId9"/>
    <p:sldId id="279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" initials="A" lastIdx="1" clrIdx="0">
    <p:extLst>
      <p:ext uri="{19B8F6BF-5375-455C-9EA6-DF929625EA0E}">
        <p15:presenceInfo xmlns:p15="http://schemas.microsoft.com/office/powerpoint/2012/main" userId="A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C0E3-0A8B-4CAD-9D75-EF6C757DA803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144E-A69C-4C0E-BA85-63FF3420D0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393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C0E3-0A8B-4CAD-9D75-EF6C757DA803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144E-A69C-4C0E-BA85-63FF3420D0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129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C0E3-0A8B-4CAD-9D75-EF6C757DA803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144E-A69C-4C0E-BA85-63FF3420D032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243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C0E3-0A8B-4CAD-9D75-EF6C757DA803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144E-A69C-4C0E-BA85-63FF3420D0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845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C0E3-0A8B-4CAD-9D75-EF6C757DA803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144E-A69C-4C0E-BA85-63FF3420D032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801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C0E3-0A8B-4CAD-9D75-EF6C757DA803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144E-A69C-4C0E-BA85-63FF3420D0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4011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C0E3-0A8B-4CAD-9D75-EF6C757DA803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144E-A69C-4C0E-BA85-63FF3420D0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02674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C0E3-0A8B-4CAD-9D75-EF6C757DA803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144E-A69C-4C0E-BA85-63FF3420D0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9484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C0E3-0A8B-4CAD-9D75-EF6C757DA803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144E-A69C-4C0E-BA85-63FF3420D0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047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C0E3-0A8B-4CAD-9D75-EF6C757DA803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144E-A69C-4C0E-BA85-63FF3420D0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481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C0E3-0A8B-4CAD-9D75-EF6C757DA803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144E-A69C-4C0E-BA85-63FF3420D0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84741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C0E3-0A8B-4CAD-9D75-EF6C757DA803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144E-A69C-4C0E-BA85-63FF3420D0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5030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C0E3-0A8B-4CAD-9D75-EF6C757DA803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144E-A69C-4C0E-BA85-63FF3420D0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403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C0E3-0A8B-4CAD-9D75-EF6C757DA803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144E-A69C-4C0E-BA85-63FF3420D0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974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C0E3-0A8B-4CAD-9D75-EF6C757DA803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144E-A69C-4C0E-BA85-63FF3420D0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59176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144E-A69C-4C0E-BA85-63FF3420D032}" type="slidenum">
              <a:rPr lang="bg-BG" smtClean="0"/>
              <a:t>‹#›</a:t>
            </a:fld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CC0E3-0A8B-4CAD-9D75-EF6C757DA803}" type="datetimeFigureOut">
              <a:rPr lang="bg-BG" smtClean="0"/>
              <a:t>23.4.2025 г.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658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CC0E3-0A8B-4CAD-9D75-EF6C757DA803}" type="datetimeFigureOut">
              <a:rPr lang="bg-BG" smtClean="0"/>
              <a:t>23.4.2025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26144E-A69C-4C0E-BA85-63FF3420D03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9616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1" r:id="rId14"/>
    <p:sldLayoutId id="2147484282" r:id="rId15"/>
    <p:sldLayoutId id="21474842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5567640D-97A3-43F3-9839-ED6F1E1546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026" y="1533933"/>
            <a:ext cx="3951930" cy="3386769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8DC8ACE-D775-4BAE-8025-CDCE9566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275" y="-266081"/>
            <a:ext cx="9157080" cy="3600028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ru-RU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“МАРКИРАНЕ НА БЕЛОШИПИ ВЕТРУШКИ (</a:t>
            </a:r>
            <a:r>
              <a:rPr lang="ru-RU" b="1" i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FALCO NAUMANNI</a:t>
            </a:r>
            <a:r>
              <a:rPr lang="ru-RU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, FLEISCHER, 1818) СЪС САТЕЛИТНИ ПРЕДАВАТЕЛИ И ПРОСЛЕДЯВАНЕ НА ТЯХНАТА МИГРАЦИЯ И ЗИМУВАНЕ”</a:t>
            </a:r>
            <a:br>
              <a:rPr lang="ru-RU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</a:br>
            <a:br>
              <a:rPr lang="en-US" dirty="0"/>
            </a:b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" y="116057"/>
            <a:ext cx="1408298" cy="1109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8568" y="4820063"/>
            <a:ext cx="7108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600" dirty="0"/>
              <a:t>Отчет на проект НИХ 472/2022</a:t>
            </a:r>
          </a:p>
          <a:p>
            <a:pPr algn="ctr"/>
            <a:r>
              <a:rPr lang="bg-BG" sz="3600" dirty="0"/>
              <a:t>(втора година)</a:t>
            </a:r>
          </a:p>
        </p:txBody>
      </p:sp>
    </p:spTree>
    <p:extLst>
      <p:ext uri="{BB962C8B-B14F-4D97-AF65-F5344CB8AC3E}">
        <p14:creationId xmlns:p14="http://schemas.microsoft.com/office/powerpoint/2010/main" val="194382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5207D2DB-F1C6-4C01-BB59-6637482D1D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348" y="-183027"/>
            <a:ext cx="2310584" cy="3383573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F4CDC18-8D92-4B80-B7FA-8F3EBDC0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730" y="187959"/>
            <a:ext cx="8596668" cy="1320800"/>
          </a:xfrm>
        </p:spPr>
        <p:txBody>
          <a:bodyPr/>
          <a:lstStyle/>
          <a:p>
            <a:r>
              <a:rPr lang="bg-BG" dirty="0"/>
              <a:t>Финансов отчет за втората година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D4BEFE4-9152-41C3-5FC7-2AC192921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997257"/>
              </p:ext>
            </p:extLst>
          </p:nvPr>
        </p:nvGraphicFramePr>
        <p:xfrm>
          <a:off x="1799302" y="1135627"/>
          <a:ext cx="7654413" cy="5427406"/>
        </p:xfrm>
        <a:graphic>
          <a:graphicData uri="http://schemas.openxmlformats.org/drawingml/2006/table">
            <a:tbl>
              <a:tblPr firstRow="1" firstCol="1" bandRow="1"/>
              <a:tblGrid>
                <a:gridCol w="877799">
                  <a:extLst>
                    <a:ext uri="{9D8B030D-6E8A-4147-A177-3AD203B41FA5}">
                      <a16:colId xmlns:a16="http://schemas.microsoft.com/office/drawing/2014/main" val="1832632143"/>
                    </a:ext>
                  </a:extLst>
                </a:gridCol>
                <a:gridCol w="5688142">
                  <a:extLst>
                    <a:ext uri="{9D8B030D-6E8A-4147-A177-3AD203B41FA5}">
                      <a16:colId xmlns:a16="http://schemas.microsoft.com/office/drawing/2014/main" val="1175093693"/>
                    </a:ext>
                  </a:extLst>
                </a:gridCol>
                <a:gridCol w="1088472">
                  <a:extLst>
                    <a:ext uri="{9D8B030D-6E8A-4147-A177-3AD203B41FA5}">
                      <a16:colId xmlns:a16="http://schemas.microsoft.com/office/drawing/2014/main" val="2653689895"/>
                    </a:ext>
                  </a:extLst>
                </a:gridCol>
              </a:tblGrid>
              <a:tr h="93514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</a:t>
                      </a:r>
                      <a:r>
                        <a:rPr lang="en-US" sz="12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"</a:t>
                      </a:r>
                      <a:r>
                        <a:rPr lang="en-US" sz="1200" b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Проф.д</a:t>
                      </a:r>
                      <a:r>
                        <a:rPr lang="en-US" sz="12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-р </a:t>
                      </a:r>
                      <a:r>
                        <a:rPr lang="en-US" sz="1200" b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Асен</a:t>
                      </a:r>
                      <a:r>
                        <a:rPr lang="en-US" sz="12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Златаров</a:t>
                      </a:r>
                      <a:r>
                        <a:rPr lang="en-US" sz="12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     </a:t>
                      </a:r>
                      <a:r>
                        <a:rPr lang="en-US" sz="11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</a:t>
                      </a:r>
                      <a:r>
                        <a:rPr lang="en-US" sz="1100" b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Научно-изследователска</a:t>
                      </a:r>
                      <a:r>
                        <a:rPr lang="en-US" sz="11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en-US" sz="1100" b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художествено</a:t>
                      </a:r>
                      <a:r>
                        <a:rPr lang="en-US" sz="11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творческа</a:t>
                      </a:r>
                      <a:r>
                        <a:rPr lang="en-US" sz="11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дейност</a:t>
                      </a:r>
                      <a:r>
                        <a:rPr lang="en-US" sz="11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</a:t>
                      </a:r>
                      <a:r>
                        <a:rPr lang="en-US" sz="1100" b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</a:t>
                      </a:r>
                      <a:r>
                        <a:rPr lang="en-US" sz="11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r>
                        <a:rPr lang="en-US" sz="11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en-US" sz="11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втора</a:t>
                      </a:r>
                      <a:r>
                        <a:rPr lang="en-US" sz="11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година</a:t>
                      </a:r>
                      <a:r>
                        <a:rPr lang="en-US" sz="11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en-US" sz="11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</a:t>
                      </a:r>
                      <a:r>
                        <a:rPr lang="en-US" sz="11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НИХ - 472/2022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569556"/>
                  </a:ext>
                </a:extLst>
              </a:tr>
              <a:tr h="783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Маркиране на белошипи ветрушки (Falco naumanni, Fleischer, 1818) със сателитни предаватели и проследяване на тяхната миграция и зимуване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181902"/>
                  </a:ext>
                </a:extLst>
              </a:tr>
              <a:tr h="632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</a:t>
                      </a:r>
                      <a:r>
                        <a:rPr lang="en-US" sz="1000" i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i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en-US" sz="1000" i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1239,00 </a:t>
                      </a:r>
                      <a:r>
                        <a:rPr lang="en-US" sz="1000" i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лв</a:t>
                      </a:r>
                      <a:r>
                        <a:rPr lang="en-US" sz="10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</a:t>
                      </a:r>
                      <a:r>
                        <a:rPr lang="en-US" sz="1000" i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Изразходени</a:t>
                      </a:r>
                      <a:r>
                        <a:rPr lang="en-US" sz="1000" i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i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</a:t>
                      </a:r>
                      <a:r>
                        <a:rPr lang="en-US" sz="1000" i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bg-BG" sz="1000" i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i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448,90 </a:t>
                      </a:r>
                      <a:r>
                        <a:rPr lang="en-US" sz="1000" i="1" kern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лв</a:t>
                      </a:r>
                      <a:r>
                        <a:rPr lang="en-US" sz="1000" i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815525"/>
                  </a:ext>
                </a:extLst>
              </a:tr>
              <a:tr h="364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Сума                              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522684"/>
                  </a:ext>
                </a:extLst>
              </a:tr>
              <a:tr h="29390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Към перо </a:t>
                      </a:r>
                      <a:r>
                        <a:rPr lang="en-US" sz="10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"Командировки":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095797"/>
                  </a:ext>
                </a:extLst>
              </a:tr>
              <a:tr h="267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Командировка на членовете на екипа в страната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260,00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620557"/>
                  </a:ext>
                </a:extLst>
              </a:tr>
              <a:tr h="267185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Към перо </a:t>
                      </a:r>
                      <a:r>
                        <a:rPr lang="en-US" sz="10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"Заплащане на възнаграждения":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988853"/>
                  </a:ext>
                </a:extLst>
              </a:tr>
              <a:tr h="267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Заплащане на членовете на екипа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628326"/>
                  </a:ext>
                </a:extLst>
              </a:tr>
              <a:tr h="30726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Към перо </a:t>
                      </a:r>
                      <a:r>
                        <a:rPr lang="en-US" sz="10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"Рецензенти":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792939"/>
                  </a:ext>
                </a:extLst>
              </a:tr>
              <a:tr h="3072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Заплащане на рецензенти по отчета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65,00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385891"/>
                  </a:ext>
                </a:extLst>
              </a:tr>
              <a:tr h="30726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Към перо </a:t>
                      </a:r>
                      <a:r>
                        <a:rPr lang="en-US" sz="10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"Административно/финансово-счетоводно обслужване":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820481"/>
                  </a:ext>
                </a:extLst>
              </a:tr>
              <a:tr h="280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i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 от стойността на договора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123,90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056426"/>
                  </a:ext>
                </a:extLst>
              </a:tr>
              <a:tr h="414136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Общо извършени разходи по проекта: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200" b="1" kern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448,90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0922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04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B5364844-0DAA-4F88-B563-A59B73F524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90338" y="0"/>
            <a:ext cx="2310222" cy="33817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D6DC99C-0B10-4CCF-BE0F-AD0772BB2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92" y="204893"/>
            <a:ext cx="8534400" cy="1507067"/>
          </a:xfrm>
        </p:spPr>
        <p:txBody>
          <a:bodyPr/>
          <a:lstStyle/>
          <a:p>
            <a:r>
              <a:rPr lang="bg-BG" dirty="0"/>
              <a:t>НАУЧЕН ЕКИП НА ПРОЕКТА: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D47023A-4F0D-4E1C-A01C-8AFC7EF2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92" y="1032728"/>
            <a:ext cx="6790107" cy="5825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РЪКОВОДИТЕЛ НА ПРОЕКТА </a:t>
            </a:r>
          </a:p>
          <a:p>
            <a:r>
              <a:rPr lang="ru-RU" sz="2000" dirty="0"/>
              <a:t>доц., д-р Светла Далакчиева 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ЕКИП</a:t>
            </a:r>
          </a:p>
          <a:p>
            <a:r>
              <a:rPr lang="ru-RU" sz="2000" dirty="0"/>
              <a:t>д-р Градимир Градев, Федерация Зелени Балкани</a:t>
            </a:r>
          </a:p>
          <a:p>
            <a:r>
              <a:rPr lang="ru-RU" sz="2000" dirty="0"/>
              <a:t>ас. Стела Найденова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ДОКТОРАНТИ</a:t>
            </a:r>
          </a:p>
          <a:p>
            <a:r>
              <a:rPr lang="ru-RU" sz="2000" dirty="0" err="1"/>
              <a:t>Анелия</a:t>
            </a:r>
            <a:r>
              <a:rPr lang="ru-RU" sz="2000" dirty="0"/>
              <a:t> </a:t>
            </a:r>
            <a:r>
              <a:rPr lang="ru-RU" sz="2000" dirty="0" err="1"/>
              <a:t>Даракова</a:t>
            </a:r>
            <a:r>
              <a:rPr lang="ru-RU" sz="2000" dirty="0"/>
              <a:t> </a:t>
            </a:r>
          </a:p>
          <a:p>
            <a:r>
              <a:rPr lang="ru-RU" sz="2000" dirty="0"/>
              <a:t>Елена </a:t>
            </a:r>
            <a:r>
              <a:rPr lang="ru-RU" sz="2000" dirty="0" err="1"/>
              <a:t>Молова</a:t>
            </a:r>
            <a:r>
              <a:rPr lang="ru-RU" sz="2000" dirty="0"/>
              <a:t>  </a:t>
            </a:r>
          </a:p>
          <a:p>
            <a:endParaRPr lang="ru-RU" sz="2000" dirty="0"/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СТУДЕНТИ, СПЕЦИАЛНОСТ ЕООС, ТРЕТИ КУРС</a:t>
            </a:r>
          </a:p>
          <a:p>
            <a:r>
              <a:rPr lang="ru-RU" sz="2000" dirty="0" err="1"/>
              <a:t>Гергана</a:t>
            </a:r>
            <a:r>
              <a:rPr lang="ru-RU" sz="2000" dirty="0"/>
              <a:t> </a:t>
            </a:r>
            <a:r>
              <a:rPr lang="ru-RU" sz="2000" dirty="0" err="1"/>
              <a:t>Байчева</a:t>
            </a:r>
            <a:r>
              <a:rPr lang="ru-RU" sz="2000" dirty="0"/>
              <a:t> </a:t>
            </a:r>
          </a:p>
          <a:p>
            <a:r>
              <a:rPr lang="ru-RU" sz="2000" dirty="0"/>
              <a:t>Мария Карабаджакова</a:t>
            </a:r>
          </a:p>
        </p:txBody>
      </p:sp>
    </p:spTree>
    <p:extLst>
      <p:ext uri="{BB962C8B-B14F-4D97-AF65-F5344CB8AC3E}">
        <p14:creationId xmlns:p14="http://schemas.microsoft.com/office/powerpoint/2010/main" val="235266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7392242D-5333-4124-BC51-5BDF242D38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908" y="-142387"/>
            <a:ext cx="2310584" cy="3383573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1609726-B2F7-4997-8E9C-0BBCE2B03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07" y="208959"/>
            <a:ext cx="9184969" cy="3880773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Белошипата ветрушка </a:t>
            </a:r>
            <a:r>
              <a:rPr lang="ru-RU" sz="2000" dirty="0"/>
              <a:t>(</a:t>
            </a:r>
            <a:r>
              <a:rPr lang="ru-RU" sz="2000" i="1" dirty="0"/>
              <a:t>Falco naumanni</a:t>
            </a:r>
            <a:r>
              <a:rPr lang="ru-RU" sz="2000" dirty="0"/>
              <a:t>) е малък вид сокол, чиято основна храна са едри насекоми и дребни гризачи. Далечен мигрант е и прекарва зимата в Африка. В миналото са известни многобройни колонии, предимно в селища в Южна България, към 1960 г. числеността рязко намалява и повечето от колониите изчезват. Видът е вписан като „Критично Застрашен“ в Червената книга на Република България, в Приложение 2 и 3 на Закона за биологичното разнообразие. Данни за миграцията и зимувнето на българската популация почти липсват.</a:t>
            </a:r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78" y="3246529"/>
            <a:ext cx="3925372" cy="33209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382" y="3050528"/>
            <a:ext cx="4672526" cy="360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58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EB03C4B-18C1-4D0B-B1DD-9F3CA963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82D1ECD0-FDAE-4A94-BD69-C88D07A2B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08840"/>
            <a:ext cx="9274002" cy="7166840"/>
          </a:xfrm>
        </p:spPr>
      </p:pic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C1B25964-F6E7-49D5-8913-D7011139BE27}"/>
              </a:ext>
            </a:extLst>
          </p:cNvPr>
          <p:cNvSpPr/>
          <p:nvPr/>
        </p:nvSpPr>
        <p:spPr>
          <a:xfrm>
            <a:off x="6941820" y="5341619"/>
            <a:ext cx="107442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effectLst/>
              </a:rPr>
              <a:t>≤ 5 </a:t>
            </a:r>
            <a:r>
              <a:rPr lang="bg-BG" sz="1400" b="0" cap="none" spc="0" dirty="0">
                <a:ln w="0"/>
                <a:effectLst/>
              </a:rPr>
              <a:t>дв.</a:t>
            </a: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6EE8BAE1-D1C0-412A-909E-26528E7F8753}"/>
              </a:ext>
            </a:extLst>
          </p:cNvPr>
          <p:cNvSpPr/>
          <p:nvPr/>
        </p:nvSpPr>
        <p:spPr>
          <a:xfrm>
            <a:off x="6941820" y="5573196"/>
            <a:ext cx="98298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effectLst/>
              </a:rPr>
              <a:t>≤ 10 </a:t>
            </a:r>
            <a:r>
              <a:rPr lang="bg-BG" sz="1400" b="0" cap="none" spc="0" dirty="0">
                <a:ln w="0"/>
                <a:effectLst/>
              </a:rPr>
              <a:t>дв.</a:t>
            </a:r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BAEACA6B-2234-48EF-833C-0FCEFAFC7E2A}"/>
              </a:ext>
            </a:extLst>
          </p:cNvPr>
          <p:cNvSpPr/>
          <p:nvPr/>
        </p:nvSpPr>
        <p:spPr>
          <a:xfrm>
            <a:off x="6941820" y="5804773"/>
            <a:ext cx="107442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effectLst/>
              </a:rPr>
              <a:t>&gt; 20 </a:t>
            </a:r>
            <a:r>
              <a:rPr lang="bg-BG" sz="1400" b="0" cap="none" spc="0" dirty="0">
                <a:ln w="0"/>
                <a:effectLst/>
              </a:rPr>
              <a:t>дв.</a:t>
            </a:r>
          </a:p>
        </p:txBody>
      </p:sp>
      <p:sp>
        <p:nvSpPr>
          <p:cNvPr id="12" name="Подзаглавие 2">
            <a:extLst>
              <a:ext uri="{FF2B5EF4-FFF2-40B4-BE49-F238E27FC236}">
                <a16:creationId xmlns:a16="http://schemas.microsoft.com/office/drawing/2014/main" id="{B32C2AAE-605B-43F8-A308-E8F91A601663}"/>
              </a:ext>
            </a:extLst>
          </p:cNvPr>
          <p:cNvSpPr txBox="1">
            <a:spLocks/>
          </p:cNvSpPr>
          <p:nvPr/>
        </p:nvSpPr>
        <p:spPr>
          <a:xfrm>
            <a:off x="6941820" y="6055878"/>
            <a:ext cx="1889760" cy="5354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bg-BG" sz="1200" dirty="0"/>
              <a:t>непотвърдено</a:t>
            </a:r>
            <a:r>
              <a:rPr lang="en-US" sz="1200" dirty="0"/>
              <a:t>/ </a:t>
            </a:r>
            <a:r>
              <a:rPr lang="bg-BG" sz="1200" dirty="0"/>
              <a:t>неизвестни </a:t>
            </a:r>
            <a:r>
              <a:rPr lang="en-US" sz="1200" dirty="0"/>
              <a:t> </a:t>
            </a:r>
          </a:p>
          <a:p>
            <a:pPr algn="l">
              <a:spcBef>
                <a:spcPts val="0"/>
              </a:spcBef>
            </a:pPr>
            <a:r>
              <a:rPr lang="bg-BG" sz="1200" dirty="0"/>
              <a:t>гнездови колонии</a:t>
            </a:r>
          </a:p>
        </p:txBody>
      </p:sp>
      <p:sp>
        <p:nvSpPr>
          <p:cNvPr id="14" name="Подзаглавие 2">
            <a:extLst>
              <a:ext uri="{FF2B5EF4-FFF2-40B4-BE49-F238E27FC236}">
                <a16:creationId xmlns:a16="http://schemas.microsoft.com/office/drawing/2014/main" id="{D8005878-96F3-4E00-B9DB-E6E5A3877DA7}"/>
              </a:ext>
            </a:extLst>
          </p:cNvPr>
          <p:cNvSpPr txBox="1">
            <a:spLocks/>
          </p:cNvSpPr>
          <p:nvPr/>
        </p:nvSpPr>
        <p:spPr>
          <a:xfrm>
            <a:off x="6598920" y="5103732"/>
            <a:ext cx="2232660" cy="3077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bg-BG" sz="1200" dirty="0"/>
          </a:p>
        </p:txBody>
      </p:sp>
      <p:sp>
        <p:nvSpPr>
          <p:cNvPr id="15" name="Заглавие 1">
            <a:extLst>
              <a:ext uri="{FF2B5EF4-FFF2-40B4-BE49-F238E27FC236}">
                <a16:creationId xmlns:a16="http://schemas.microsoft.com/office/drawing/2014/main" id="{C3D53A88-CFF8-43F0-B02D-607FF585ED8D}"/>
              </a:ext>
            </a:extLst>
          </p:cNvPr>
          <p:cNvSpPr txBox="1">
            <a:spLocks/>
          </p:cNvSpPr>
          <p:nvPr/>
        </p:nvSpPr>
        <p:spPr>
          <a:xfrm>
            <a:off x="580826" y="76200"/>
            <a:ext cx="8596668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g-BG" sz="2800" b="1" dirty="0">
                <a:solidFill>
                  <a:schemeClr val="accent1">
                    <a:lumMod val="75000"/>
                  </a:schemeClr>
                </a:solidFill>
              </a:rPr>
              <a:t>Гнездово разпространение на вида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2019 -2020</a:t>
            </a:r>
            <a:endParaRPr lang="bg-BG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336" y="-108993"/>
            <a:ext cx="2310584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8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7392242D-5333-4124-BC51-5BDF242D38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5908" y="-214749"/>
            <a:ext cx="2310584" cy="3383573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DFE9698-2598-4659-B4BA-144ACA819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8" y="156238"/>
            <a:ext cx="8596668" cy="1320800"/>
          </a:xfrm>
        </p:spPr>
        <p:txBody>
          <a:bodyPr/>
          <a:lstStyle/>
          <a:p>
            <a:r>
              <a:rPr lang="bg-BG" dirty="0"/>
              <a:t>ЦЕЛИ И ЗАДАЧИ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D6D1859-F246-4B26-B930-C2FFB8FF5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92" y="905842"/>
            <a:ext cx="8610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bg-BG" sz="2000" b="1" dirty="0">
                <a:solidFill>
                  <a:schemeClr val="accent1">
                    <a:lumMod val="75000"/>
                  </a:schemeClr>
                </a:solidFill>
              </a:rPr>
              <a:t>Цел</a:t>
            </a:r>
            <a:r>
              <a:rPr lang="bg-BG" sz="2000" b="1" dirty="0"/>
              <a:t>: </a:t>
            </a:r>
            <a:r>
              <a:rPr lang="bg-BG" sz="2000" dirty="0"/>
              <a:t>да се събере съвременна информация за миграционните придвижвания и местата за зимуване на българската популация на белошипата ветрушка, вид от Червената книга на България, включен в категорията критично застрашен. </a:t>
            </a:r>
            <a:endParaRPr lang="en-US" sz="2000" dirty="0"/>
          </a:p>
          <a:p>
            <a:endParaRPr lang="bg-BG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bg-BG" sz="2000" dirty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</a:p>
          <a:p>
            <a:pPr algn="just"/>
            <a:r>
              <a:rPr lang="ru-RU" sz="2000" dirty="0"/>
              <a:t>Закупуване на 2 сателитни тракера, които ще се поставят на млади птици от две гнездови колонии в с.Левка и на територията на Лукойл Нефтохим;</a:t>
            </a:r>
          </a:p>
          <a:p>
            <a:pPr algn="just"/>
            <a:r>
              <a:rPr lang="ru-RU" sz="2000" dirty="0"/>
              <a:t>Провеждане на теренни проучвания на двете колонии на белошипата ветрука чрез визуални наблюдения;</a:t>
            </a:r>
          </a:p>
          <a:p>
            <a:pPr algn="just"/>
            <a:r>
              <a:rPr lang="ru-RU" sz="2000" dirty="0"/>
              <a:t>Съставяне на база данни и анализ за тяхното предвижване и зимуване;</a:t>
            </a:r>
          </a:p>
          <a:p>
            <a:pPr algn="just"/>
            <a:r>
              <a:rPr lang="ru-RU" sz="2000" dirty="0"/>
              <a:t>Корелация между миграционния път на наблюдаваните птици с глобалните ветрови течения, както и вариациите във времето на пристигане в България спрямо локалните метеорологични условия.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bg-BG" altLang="bg-BG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29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5207D2DB-F1C6-4C01-BB59-6637482D1D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7348" y="-183027"/>
            <a:ext cx="2310584" cy="3383573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F4CDC18-8D92-4B80-B7FA-8F3EBDC0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79" y="187959"/>
            <a:ext cx="9927394" cy="1320800"/>
          </a:xfrm>
        </p:spPr>
        <p:txBody>
          <a:bodyPr/>
          <a:lstStyle/>
          <a:p>
            <a:r>
              <a:rPr lang="ru-RU" dirty="0"/>
              <a:t>ИЗВЪРШЕНА РАБОТА ПРЕЗ ПЪРВАТА ГОДИНА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1C98737-FCE9-4BE4-AEDD-BE37D1528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1" y="1032577"/>
            <a:ext cx="9772587" cy="5600235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3600" dirty="0">
                <a:solidFill>
                  <a:schemeClr val="tx1"/>
                </a:solidFill>
              </a:rPr>
              <a:t>Закупени и доставени са 2 мини сателитни тракера. </a:t>
            </a:r>
          </a:p>
          <a:p>
            <a:pPr algn="just">
              <a:lnSpc>
                <a:spcPct val="120000"/>
              </a:lnSpc>
            </a:pPr>
            <a:r>
              <a:rPr lang="ru-RU" sz="3600" dirty="0" err="1">
                <a:solidFill>
                  <a:schemeClr val="tx1"/>
                </a:solidFill>
              </a:rPr>
              <a:t>Закупен</a:t>
            </a:r>
            <a:r>
              <a:rPr lang="ru-RU" sz="3600" dirty="0">
                <a:solidFill>
                  <a:schemeClr val="tx1"/>
                </a:solidFill>
              </a:rPr>
              <a:t> е лаптоп, с който да се свалят данните от проследяването на </a:t>
            </a:r>
            <a:r>
              <a:rPr lang="ru-RU" sz="3600" dirty="0" err="1">
                <a:solidFill>
                  <a:schemeClr val="tx1"/>
                </a:solidFill>
              </a:rPr>
              <a:t>птиците</a:t>
            </a:r>
            <a:r>
              <a:rPr lang="ru-RU" sz="3600" dirty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ru-RU" sz="3600" dirty="0">
                <a:solidFill>
                  <a:schemeClr val="tx1"/>
                </a:solidFill>
              </a:rPr>
              <a:t>Осъществени са контакти с фирмата, която поддържа сайта, където са свалят данните от предавателите и е </a:t>
            </a:r>
            <a:r>
              <a:rPr lang="ru-RU" sz="3600" dirty="0" err="1">
                <a:solidFill>
                  <a:schemeClr val="tx1"/>
                </a:solidFill>
              </a:rPr>
              <a:t>създаден</a:t>
            </a:r>
            <a:r>
              <a:rPr lang="ru-RU" sz="3600" dirty="0">
                <a:solidFill>
                  <a:schemeClr val="tx1"/>
                </a:solidFill>
              </a:rPr>
              <a:t> акаунт с потребителска информация  и </a:t>
            </a:r>
            <a:r>
              <a:rPr lang="ru-RU" sz="3600" dirty="0" err="1">
                <a:solidFill>
                  <a:schemeClr val="tx1"/>
                </a:solidFill>
              </a:rPr>
              <a:t>парола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3600" dirty="0">
                <a:solidFill>
                  <a:schemeClr val="tx1"/>
                </a:solidFill>
              </a:rPr>
              <a:t>Направена е подробна литературна справка, включваща всичката публикувана информация за вида в България.</a:t>
            </a:r>
          </a:p>
          <a:p>
            <a:pPr algn="just">
              <a:lnSpc>
                <a:spcPct val="120000"/>
              </a:lnSpc>
            </a:pPr>
            <a:r>
              <a:rPr lang="ru-RU" sz="3600" dirty="0">
                <a:solidFill>
                  <a:schemeClr val="tx1"/>
                </a:solidFill>
              </a:rPr>
              <a:t>За 3 дни бе посетена колонията на ветрушките в с.Левка.</a:t>
            </a:r>
          </a:p>
          <a:p>
            <a:pPr algn="just">
              <a:lnSpc>
                <a:spcPct val="120000"/>
              </a:lnSpc>
            </a:pPr>
            <a:r>
              <a:rPr lang="ru-RU" sz="3600" dirty="0">
                <a:solidFill>
                  <a:schemeClr val="tx1"/>
                </a:solidFill>
              </a:rPr>
              <a:t>Теренни наблюдения бяха проведени в землището на </a:t>
            </a:r>
            <a:r>
              <a:rPr lang="ru-RU" sz="3600">
                <a:solidFill>
                  <a:schemeClr val="tx1"/>
                </a:solidFill>
              </a:rPr>
              <a:t>гр.</a:t>
            </a:r>
            <a:r>
              <a:rPr lang="ru-RU" sz="3600" dirty="0">
                <a:solidFill>
                  <a:schemeClr val="tx1"/>
                </a:solidFill>
              </a:rPr>
              <a:t>Камено, където птиците от колонията в Лукойл се хранят.</a:t>
            </a:r>
          </a:p>
          <a:p>
            <a:pPr marL="0" indent="0">
              <a:buNone/>
            </a:pPr>
            <a:endParaRPr lang="bg-BG" sz="1600" dirty="0"/>
          </a:p>
          <a:p>
            <a:pPr marL="0" indent="0">
              <a:buNone/>
            </a:pPr>
            <a:endParaRPr lang="bg-BG" sz="1600" dirty="0"/>
          </a:p>
          <a:p>
            <a:endParaRPr lang="bg-BG" sz="1600" dirty="0"/>
          </a:p>
          <a:p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340377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BB2B9-927D-FF60-8BFE-D279E4FC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516692" cy="909484"/>
          </a:xfrm>
        </p:spPr>
        <p:txBody>
          <a:bodyPr/>
          <a:lstStyle/>
          <a:p>
            <a:r>
              <a:rPr lang="ru-RU" dirty="0"/>
              <a:t>ИЗВЪРШЕНА РАБОТА ПРЕЗ ВТОРАТА ГОДИНА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DD697-7B2A-063A-4B81-111F1376C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10" y="1519084"/>
            <a:ext cx="9665109" cy="4955458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ru-RU" sz="2900" dirty="0" err="1">
                <a:solidFill>
                  <a:schemeClr val="tx1"/>
                </a:solidFill>
              </a:rPr>
              <a:t>Поставен</a:t>
            </a:r>
            <a:r>
              <a:rPr lang="ru-RU" sz="2900" dirty="0">
                <a:solidFill>
                  <a:schemeClr val="tx1"/>
                </a:solidFill>
              </a:rPr>
              <a:t> 1 мини </a:t>
            </a:r>
            <a:r>
              <a:rPr lang="ru-RU" sz="2900" dirty="0" err="1">
                <a:solidFill>
                  <a:schemeClr val="tx1"/>
                </a:solidFill>
              </a:rPr>
              <a:t>сателитен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тракер</a:t>
            </a:r>
            <a:r>
              <a:rPr lang="ru-RU" sz="2900" dirty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ru-RU" sz="2900" dirty="0" err="1">
                <a:solidFill>
                  <a:schemeClr val="tx1"/>
                </a:solidFill>
              </a:rPr>
              <a:t>Данните</a:t>
            </a:r>
            <a:r>
              <a:rPr lang="ru-RU" sz="2900" dirty="0">
                <a:solidFill>
                  <a:schemeClr val="tx1"/>
                </a:solidFill>
              </a:rPr>
              <a:t> от </a:t>
            </a:r>
            <a:r>
              <a:rPr lang="ru-RU" sz="2900" dirty="0" err="1">
                <a:solidFill>
                  <a:schemeClr val="tx1"/>
                </a:solidFill>
              </a:rPr>
              <a:t>проследяването</a:t>
            </a:r>
            <a:r>
              <a:rPr lang="ru-RU" sz="2900" dirty="0">
                <a:solidFill>
                  <a:schemeClr val="tx1"/>
                </a:solidFill>
              </a:rPr>
              <a:t> на </a:t>
            </a:r>
            <a:r>
              <a:rPr lang="ru-RU" sz="2900" dirty="0" err="1">
                <a:solidFill>
                  <a:schemeClr val="tx1"/>
                </a:solidFill>
              </a:rPr>
              <a:t>птиците</a:t>
            </a:r>
            <a:r>
              <a:rPr lang="ru-RU" sz="2900" dirty="0">
                <a:solidFill>
                  <a:schemeClr val="tx1"/>
                </a:solidFill>
              </a:rPr>
              <a:t> са </a:t>
            </a:r>
            <a:r>
              <a:rPr lang="ru-RU" sz="2900" dirty="0" err="1">
                <a:solidFill>
                  <a:schemeClr val="tx1"/>
                </a:solidFill>
              </a:rPr>
              <a:t>свалени</a:t>
            </a:r>
            <a:r>
              <a:rPr lang="ru-RU" sz="2900" dirty="0">
                <a:solidFill>
                  <a:schemeClr val="tx1"/>
                </a:solidFill>
              </a:rPr>
              <a:t> в </a:t>
            </a:r>
            <a:r>
              <a:rPr lang="ru-RU" sz="2900" dirty="0" err="1">
                <a:solidFill>
                  <a:schemeClr val="tx1"/>
                </a:solidFill>
              </a:rPr>
              <a:t>табличен</a:t>
            </a:r>
            <a:r>
              <a:rPr lang="ru-RU" sz="2900" dirty="0">
                <a:solidFill>
                  <a:schemeClr val="tx1"/>
                </a:solidFill>
              </a:rPr>
              <a:t> вид. </a:t>
            </a:r>
          </a:p>
          <a:p>
            <a:pPr algn="just">
              <a:lnSpc>
                <a:spcPct val="120000"/>
              </a:lnSpc>
            </a:pPr>
            <a:r>
              <a:rPr lang="ru-RU" sz="2900" dirty="0" err="1">
                <a:solidFill>
                  <a:schemeClr val="tx1"/>
                </a:solidFill>
              </a:rPr>
              <a:t>Теренни</a:t>
            </a:r>
            <a:r>
              <a:rPr lang="ru-RU" sz="2900" dirty="0">
                <a:solidFill>
                  <a:schemeClr val="tx1"/>
                </a:solidFill>
              </a:rPr>
              <a:t> наблюдения в </a:t>
            </a:r>
            <a:r>
              <a:rPr lang="ru-RU" sz="2900" dirty="0" err="1">
                <a:solidFill>
                  <a:schemeClr val="tx1"/>
                </a:solidFill>
              </a:rPr>
              <a:t>землището</a:t>
            </a:r>
            <a:r>
              <a:rPr lang="ru-RU" sz="2900" dirty="0">
                <a:solidFill>
                  <a:schemeClr val="tx1"/>
                </a:solidFill>
              </a:rPr>
              <a:t> на </a:t>
            </a:r>
            <a:r>
              <a:rPr lang="bg-BG" sz="2900" dirty="0" err="1">
                <a:solidFill>
                  <a:schemeClr val="tx1"/>
                </a:solidFill>
              </a:rPr>
              <a:t>гр</a:t>
            </a:r>
            <a:r>
              <a:rPr lang="ru-RU" sz="2900" dirty="0">
                <a:solidFill>
                  <a:schemeClr val="tx1"/>
                </a:solidFill>
              </a:rPr>
              <a:t>.Камено и в </a:t>
            </a:r>
            <a:r>
              <a:rPr lang="ru-RU" sz="2900" dirty="0" err="1">
                <a:solidFill>
                  <a:schemeClr val="tx1"/>
                </a:solidFill>
              </a:rPr>
              <a:t>с.Левка</a:t>
            </a:r>
            <a:r>
              <a:rPr lang="ru-RU" sz="29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2900" dirty="0" err="1">
                <a:solidFill>
                  <a:schemeClr val="tx1"/>
                </a:solidFill>
              </a:rPr>
              <a:t>Събрана</a:t>
            </a:r>
            <a:r>
              <a:rPr lang="ru-RU" sz="2900" dirty="0">
                <a:solidFill>
                  <a:schemeClr val="tx1"/>
                </a:solidFill>
              </a:rPr>
              <a:t> е информация за </a:t>
            </a:r>
            <a:r>
              <a:rPr lang="ru-RU" sz="2900" dirty="0" err="1">
                <a:solidFill>
                  <a:schemeClr val="tx1"/>
                </a:solidFill>
              </a:rPr>
              <a:t>началните</a:t>
            </a:r>
            <a:r>
              <a:rPr lang="ru-RU" sz="2900" dirty="0">
                <a:solidFill>
                  <a:schemeClr val="tx1"/>
                </a:solidFill>
              </a:rPr>
              <a:t> и </a:t>
            </a:r>
            <a:r>
              <a:rPr lang="ru-RU" sz="2900" dirty="0" err="1">
                <a:solidFill>
                  <a:schemeClr val="tx1"/>
                </a:solidFill>
              </a:rPr>
              <a:t>крайните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дати</a:t>
            </a:r>
            <a:r>
              <a:rPr lang="ru-RU" sz="2900" dirty="0">
                <a:solidFill>
                  <a:schemeClr val="tx1"/>
                </a:solidFill>
              </a:rPr>
              <a:t> на </a:t>
            </a:r>
            <a:r>
              <a:rPr lang="ru-RU" sz="2900" dirty="0" err="1">
                <a:solidFill>
                  <a:schemeClr val="tx1"/>
                </a:solidFill>
              </a:rPr>
              <a:t>пролетната</a:t>
            </a:r>
            <a:r>
              <a:rPr lang="ru-RU" sz="2900" dirty="0">
                <a:solidFill>
                  <a:schemeClr val="tx1"/>
                </a:solidFill>
              </a:rPr>
              <a:t> и </a:t>
            </a:r>
            <a:r>
              <a:rPr lang="ru-RU" sz="2900" dirty="0" err="1">
                <a:solidFill>
                  <a:schemeClr val="tx1"/>
                </a:solidFill>
              </a:rPr>
              <a:t>есенната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миграцията</a:t>
            </a:r>
            <a:r>
              <a:rPr lang="ru-RU" sz="2900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sz="2900" dirty="0" err="1">
                <a:solidFill>
                  <a:schemeClr val="tx1"/>
                </a:solidFill>
              </a:rPr>
              <a:t>Свалени</a:t>
            </a:r>
            <a:r>
              <a:rPr lang="ru-RU" sz="2900" dirty="0">
                <a:solidFill>
                  <a:schemeClr val="tx1"/>
                </a:solidFill>
              </a:rPr>
              <a:t> и </a:t>
            </a:r>
            <a:r>
              <a:rPr lang="ru-RU" sz="2900" dirty="0" err="1">
                <a:solidFill>
                  <a:schemeClr val="tx1"/>
                </a:solidFill>
              </a:rPr>
              <a:t>обработени</a:t>
            </a:r>
            <a:r>
              <a:rPr lang="ru-RU" sz="2900" dirty="0">
                <a:solidFill>
                  <a:schemeClr val="tx1"/>
                </a:solidFill>
              </a:rPr>
              <a:t> са </a:t>
            </a:r>
            <a:r>
              <a:rPr lang="ru-RU" sz="2900" dirty="0" err="1">
                <a:solidFill>
                  <a:schemeClr val="tx1"/>
                </a:solidFill>
              </a:rPr>
              <a:t>метеорологични</a:t>
            </a:r>
            <a:r>
              <a:rPr lang="ru-RU" sz="2900" dirty="0">
                <a:solidFill>
                  <a:schemeClr val="tx1"/>
                </a:solidFill>
              </a:rPr>
              <a:t> </a:t>
            </a:r>
            <a:r>
              <a:rPr lang="ru-RU" sz="2900" dirty="0" err="1">
                <a:solidFill>
                  <a:schemeClr val="tx1"/>
                </a:solidFill>
              </a:rPr>
              <a:t>данни</a:t>
            </a:r>
            <a:endParaRPr lang="ru-RU" sz="29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EE7574-2A18-9E75-AB03-E10850EEDF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594" y="45427"/>
            <a:ext cx="2144406" cy="314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04E69-55C6-38A2-D56C-695CC8B2B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9381"/>
            <a:ext cx="8596668" cy="658761"/>
          </a:xfrm>
        </p:spPr>
        <p:txBody>
          <a:bodyPr/>
          <a:lstStyle/>
          <a:p>
            <a:r>
              <a:rPr lang="bg-BG" dirty="0"/>
              <a:t>РЕЗУЛТАТИ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08FB5BB-5BBB-1836-50FF-143F76909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559" y="108259"/>
            <a:ext cx="3685286" cy="6749741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4C3D93-B23A-5E79-4A51-60A01128BB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34" y="2566221"/>
            <a:ext cx="5958348" cy="3347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BFD563-4B15-02C0-0477-1EEC1C3BCBA6}"/>
              </a:ext>
            </a:extLst>
          </p:cNvPr>
          <p:cNvSpPr txBox="1"/>
          <p:nvPr/>
        </p:nvSpPr>
        <p:spPr>
          <a:xfrm>
            <a:off x="811161" y="1651819"/>
            <a:ext cx="6063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/>
              <a:t>Резултатите са докладвани на две конференции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E26E51-A8AE-81D7-FA09-815541D5B1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3787" y="0"/>
            <a:ext cx="1941757" cy="284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4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5EA91-C2FD-7E21-E008-D0AC05B76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49" y="444396"/>
            <a:ext cx="9543300" cy="4391543"/>
          </a:xfrm>
        </p:spPr>
        <p:txBody>
          <a:bodyPr/>
          <a:lstStyle/>
          <a:p>
            <a:r>
              <a:rPr lang="bg-BG" sz="2000" dirty="0"/>
              <a:t>В момента се подготвя за печат статия с данните от сателитния тракер</a:t>
            </a:r>
          </a:p>
          <a:p>
            <a:r>
              <a:rPr lang="en-US" b="1" dirty="0"/>
              <a:t>MAPPING OF THE WINTERING GROUNDS OF THE BULGARIAN POPULATION OF LESSER KESTREL IN SAHEL THOUGH SATELLITE TRACKING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9358C-1872-9EB1-5394-8E45CDA9E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449" y="-134938"/>
            <a:ext cx="2145978" cy="3145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9E945-950D-7597-AE72-29227A1DD0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1315" y="1672105"/>
            <a:ext cx="8067368" cy="47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370"/>
      </p:ext>
    </p:extLst>
  </p:cSld>
  <p:clrMapOvr>
    <a:masterClrMapping/>
  </p:clrMapOvr>
</p:sld>
</file>

<file path=ppt/theme/theme1.xml><?xml version="1.0" encoding="utf-8"?>
<a:theme xmlns:a="http://schemas.openxmlformats.org/drawingml/2006/main" name="Фасети">
  <a:themeElements>
    <a:clrScheme name="Фасети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Фасети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Фасети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1200</TotalTime>
  <Words>649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Фасети</vt:lpstr>
      <vt:lpstr>   “МАРКИРАНЕ НА БЕЛОШИПИ ВЕТРУШКИ (FALCO NAUMANNI, FLEISCHER, 1818) СЪС САТЕЛИТНИ ПРЕДАВАТЕЛИ И ПРОСЛЕДЯВАНЕ НА ТЯХНАТА МИГРАЦИЯ И ЗИМУВАНЕ”  </vt:lpstr>
      <vt:lpstr>НАУЧЕН ЕКИП НА ПРОЕКТА:</vt:lpstr>
      <vt:lpstr>PowerPoint Presentation</vt:lpstr>
      <vt:lpstr>PowerPoint Presentation</vt:lpstr>
      <vt:lpstr>ЦЕЛИ И ЗАДАЧИ</vt:lpstr>
      <vt:lpstr>ИЗВЪРШЕНА РАБОТА ПРЕЗ ПЪРВАТА ГОДИНА</vt:lpstr>
      <vt:lpstr>ИЗВЪРШЕНА РАБОТА ПРЕЗ ВТОРАТА ГОДИНА</vt:lpstr>
      <vt:lpstr>РЕЗУЛТАТИ</vt:lpstr>
      <vt:lpstr>PowerPoint Presentation</vt:lpstr>
      <vt:lpstr>Финансов отчет за втората година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Scientific Conference on Restoration of Conservation-Reliant Species and Habitats (ResConf 2020)  November 5-7, 2020</dc:title>
  <dc:creator>Stilyana Yaneva</dc:creator>
  <cp:lastModifiedBy>Iliana Ishmerieva</cp:lastModifiedBy>
  <cp:revision>87</cp:revision>
  <dcterms:created xsi:type="dcterms:W3CDTF">2020-10-30T10:45:30Z</dcterms:created>
  <dcterms:modified xsi:type="dcterms:W3CDTF">2025-04-23T06:34:19Z</dcterms:modified>
</cp:coreProperties>
</file>