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69" r:id="rId4"/>
    <p:sldId id="268" r:id="rId5"/>
    <p:sldId id="259" r:id="rId6"/>
    <p:sldId id="258" r:id="rId7"/>
    <p:sldId id="260" r:id="rId8"/>
    <p:sldId id="270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5681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2308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975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3967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523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8470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9390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868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737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015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893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691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089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972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693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048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0D6E5-D380-445E-B45F-67432D5438D4}" type="datetimeFigureOut">
              <a:rPr lang="bg-BG" smtClean="0"/>
              <a:t>9.12.2024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F4C613-EAD2-4FF7-8A91-14C23102318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184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260979" y="3615686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bg-BG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Тема на проекта:</a:t>
            </a:r>
            <a:r>
              <a:rPr lang="bg-BG" sz="7200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ru-RU" dirty="0" err="1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Получаване</a:t>
            </a:r>
            <a:r>
              <a:rPr lang="ru-RU" dirty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на сирена с </a:t>
            </a:r>
            <a:r>
              <a:rPr lang="ru-RU" dirty="0" err="1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подобрени</a:t>
            </a:r>
            <a:r>
              <a:rPr lang="ru-RU" dirty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функционални</a:t>
            </a:r>
            <a:r>
              <a:rPr lang="ru-RU" dirty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свойства чрез </a:t>
            </a:r>
            <a:r>
              <a:rPr lang="ru-RU" dirty="0" err="1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добавяне</a:t>
            </a:r>
            <a:r>
              <a:rPr lang="ru-RU" dirty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антиоксиданти</a:t>
            </a:r>
            <a:r>
              <a:rPr lang="ru-RU" dirty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растителен</a:t>
            </a:r>
            <a:r>
              <a:rPr lang="ru-RU" dirty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произход</a:t>
            </a:r>
            <a:r>
              <a:rPr lang="ru-RU" dirty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bg-BG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НИХ  №4</a:t>
            </a:r>
            <a:r>
              <a:rPr lang="en-US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76</a:t>
            </a:r>
            <a:r>
              <a:rPr lang="bg-BG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/202</a:t>
            </a:r>
            <a:r>
              <a:rPr lang="en-US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bg-BG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г.</a:t>
            </a:r>
            <a:r>
              <a:rPr lang="bg-B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58530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Logo-Asen Zlataro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991" y="11786547"/>
            <a:ext cx="571500" cy="3714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ogo-Asen Zlataro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641" y="11786547"/>
            <a:ext cx="571500" cy="3714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Картина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600" y="96707"/>
            <a:ext cx="4745582" cy="6646436"/>
          </a:xfrm>
          <a:prstGeom prst="rect">
            <a:avLst/>
          </a:prstGeom>
        </p:spPr>
      </p:pic>
      <p:pic>
        <p:nvPicPr>
          <p:cNvPr id="3" name="Картина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278" y="96707"/>
            <a:ext cx="4670385" cy="664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7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97257" y="2589710"/>
            <a:ext cx="10515600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Благодаря за вниманието!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94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286603" y="489082"/>
            <a:ext cx="11573302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28650" algn="l"/>
              </a:tabLst>
            </a:pPr>
            <a:r>
              <a:rPr lang="bg-BG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Изследователски екип, участвал в изпълнението на проекта:</a:t>
            </a:r>
            <a:endParaRPr lang="bg-BG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363780"/>
              </p:ext>
            </p:extLst>
          </p:nvPr>
        </p:nvGraphicFramePr>
        <p:xfrm>
          <a:off x="2688609" y="1091821"/>
          <a:ext cx="7342495" cy="43126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87236"/>
                <a:gridCol w="3855259"/>
              </a:tblGrid>
              <a:tr h="96664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гл. ас. д-р Милка Койчева Атанасова</a:t>
                      </a:r>
                      <a:endParaRPr lang="bg-B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6192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У-т „Проф. д-р Асен Златаров“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6664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доц. д-р Катя Иванова Габровска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6192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У-т „Проф. д-р Асен Златаров“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6664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Ана-Мария Капитанова, студент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6192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Хранителни биотехнологии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092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Деси Стоянова, студент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6192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Хранителни биотехнологии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092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Никол Бъйрякова, студент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6192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Биотехнологии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092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Памела Георгиева, студент</a:t>
                      </a:r>
                      <a:endParaRPr lang="bg-B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6192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Биотехнологии</a:t>
                      </a:r>
                      <a:endParaRPr lang="bg-B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41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1487606" y="1569724"/>
            <a:ext cx="9880979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Целта на настоящия проект през отчетния период е получаване на сирена с подобрени функционални свойства чрез добавяне на естествени антиоксиданти от растителен произход: екстракт от гроздови семена и  екстракт от мащерка.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бяха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поставени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следните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задачи: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Приготвяне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(сирена) 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подобрени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свойства, чрез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добавяне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екстракти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гроздови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мащерка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характеристики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получените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сравнение 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 без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добавка.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характеристики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вида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екстракти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мащерка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гроздови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bg-BG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1989052" y="650249"/>
            <a:ext cx="346447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Изследователски цели и задачи</a:t>
            </a:r>
            <a:endParaRPr lang="bg-BG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41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815273"/>
              </p:ext>
            </p:extLst>
          </p:nvPr>
        </p:nvGraphicFramePr>
        <p:xfrm>
          <a:off x="3671249" y="204714"/>
          <a:ext cx="8366076" cy="5936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5398"/>
                <a:gridCol w="1634609"/>
                <a:gridCol w="1634609"/>
                <a:gridCol w="1670730"/>
                <a:gridCol w="1670730"/>
              </a:tblGrid>
              <a:tr h="8481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 продукт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Пепел, %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Влага, %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Протеин, %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Мазнини, %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</a:tr>
              <a:tr h="7269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Контролен продукт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2.7±0.013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52.8±3.6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20±1.6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23±1.7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</a:tr>
              <a:tr h="8481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Сирене ГЕ 0.5 г/кг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2.85±0.013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53.4±3.8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19.8±1.5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23.5±1.16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</a:tr>
              <a:tr h="8481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Сирене ГЕ 1 г/кг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2.73±0.012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54.5±3.15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20.5±1.3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23.6±1.11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</a:tr>
              <a:tr h="8481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Сирене МЕ 0.5 г/кг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2.78±0.012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53.2±3.1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19.3±1.2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22.8±1.37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</a:tr>
              <a:tr h="7269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Сирене МЕ, 1 г/кг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2.89±0.02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53.6±3.3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21.7±1.54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23.2±1.06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</a:tr>
              <a:tr h="10904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Сирене ГЕ 0.5г/кг, МЕ 0.5г/кг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2.86±0.01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53.05±4.8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20.8±1.7</a:t>
                      </a:r>
                      <a:endParaRPr lang="bg-BG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22.95±1.2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</a:tr>
            </a:tbl>
          </a:graphicData>
        </a:graphic>
      </p:graphicFrame>
      <p:sp>
        <p:nvSpPr>
          <p:cNvPr id="2" name="Правоъгълник 1"/>
          <p:cNvSpPr/>
          <p:nvPr/>
        </p:nvSpPr>
        <p:spPr>
          <a:xfrm>
            <a:off x="600501" y="1569197"/>
            <a:ext cx="27295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bg-B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Сирене ГЕ – сирене с добавен екстракт от гроздови семки, Сирене МЕ - сирене с добавен екстракт от мащерка, Сирене ГЕ, МЕ – сирене с добавени и двата вида екстракти.</a:t>
            </a:r>
            <a:endParaRPr lang="bg-BG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3330053" y="6133615"/>
            <a:ext cx="86799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1. Анализ за готовите продукти на ден 1 от съхранението.</a:t>
            </a:r>
            <a:endParaRPr lang="bg-BG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56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263656"/>
              </p:ext>
            </p:extLst>
          </p:nvPr>
        </p:nvGraphicFramePr>
        <p:xfrm>
          <a:off x="2934268" y="0"/>
          <a:ext cx="9257730" cy="6142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1446"/>
                <a:gridCol w="1422240"/>
                <a:gridCol w="1119356"/>
                <a:gridCol w="711120"/>
                <a:gridCol w="776965"/>
                <a:gridCol w="816471"/>
                <a:gridCol w="790132"/>
              </a:tblGrid>
              <a:tr h="155066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Готов продукт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TPC</a:t>
                      </a:r>
                      <a:r>
                        <a:rPr lang="bg-BG" sz="1400" dirty="0">
                          <a:effectLst/>
                        </a:rPr>
                        <a:t>,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mgGAE</a:t>
                      </a:r>
                      <a:r>
                        <a:rPr lang="en-US" sz="1400" dirty="0">
                          <a:effectLst/>
                        </a:rPr>
                        <a:t>/g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Радикал улавяща способност </a:t>
                      </a:r>
                      <a:r>
                        <a:rPr lang="en-US" sz="1400" dirty="0">
                          <a:effectLst/>
                        </a:rPr>
                        <a:t>DPPH, (µM TE/g DW)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Общ антиоксидантен капацитет, </a:t>
                      </a:r>
                      <a:r>
                        <a:rPr lang="en-US" sz="1400">
                          <a:effectLst/>
                        </a:rPr>
                        <a:t>%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41749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Ден 1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Ден 180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Ден 1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Ден 180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Ден 1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Ден 180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</a:tr>
              <a:tr h="746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bg-BG" sz="1400">
                          <a:effectLst/>
                        </a:rPr>
                        <a:t>Контролен продукт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38±1.3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45.5±1.3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53.12±3.6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63.6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3.1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20.4±1.6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26.8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1.54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</a:tr>
              <a:tr h="620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Сирене ГЕ 0.5 г/кг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39.5±1.89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47.3±1.89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63.4±3.8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76.23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3.76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19.8±1.5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26.13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1.3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</a:tr>
              <a:tr h="620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Сирене ГЕ 1 г/кг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43±2.56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r>
                        <a:rPr lang="bg-BG" sz="1400">
                          <a:effectLst/>
                        </a:rPr>
                        <a:t>2±2.35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65.8±3.15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77.35</a:t>
                      </a:r>
                      <a:r>
                        <a:rPr lang="en-US" sz="1400" dirty="0">
                          <a:effectLst/>
                        </a:rPr>
                        <a:t>±</a:t>
                      </a:r>
                      <a:r>
                        <a:rPr lang="bg-BG" sz="1400" dirty="0">
                          <a:effectLst/>
                        </a:rPr>
                        <a:t>3.8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20.5±1.3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33.6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1.8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</a:tr>
              <a:tr h="620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Сирене МЕ 0.5 г/кг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38.5±1.5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46.5±1</a:t>
                      </a:r>
                      <a:r>
                        <a:rPr lang="bg-BG" sz="1400">
                          <a:effectLst/>
                        </a:rPr>
                        <a:t>.39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58.08±3.1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69.48</a:t>
                      </a:r>
                      <a:r>
                        <a:rPr lang="en-US" sz="1400" dirty="0">
                          <a:effectLst/>
                        </a:rPr>
                        <a:t>±</a:t>
                      </a:r>
                      <a:r>
                        <a:rPr lang="bg-BG" sz="1400" dirty="0">
                          <a:effectLst/>
                        </a:rPr>
                        <a:t>2.98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19.3±1.2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27.12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1.78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</a:tr>
              <a:tr h="620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bg-BG" sz="1400">
                          <a:effectLst/>
                        </a:rPr>
                        <a:t>Сирене МЕ, 1 г/кг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40±2.8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48.5±1</a:t>
                      </a:r>
                      <a:r>
                        <a:rPr lang="bg-BG" sz="1400">
                          <a:effectLst/>
                        </a:rPr>
                        <a:t>.</a:t>
                      </a:r>
                      <a:r>
                        <a:rPr lang="en-US" sz="1400">
                          <a:effectLst/>
                        </a:rPr>
                        <a:t>53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61.7±3.3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72.28</a:t>
                      </a:r>
                      <a:r>
                        <a:rPr lang="en-US" sz="1400" dirty="0">
                          <a:effectLst/>
                        </a:rPr>
                        <a:t>±</a:t>
                      </a:r>
                      <a:r>
                        <a:rPr lang="bg-BG" sz="1400" dirty="0">
                          <a:effectLst/>
                        </a:rPr>
                        <a:t>3.4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21.7±1.54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28.7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1.43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</a:tr>
              <a:tr h="9325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Сирене ГЕ 0.5г/кг, МЕ 0.5г/кг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39.7±1.1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47.5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63.5±4.8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76.83</a:t>
                      </a:r>
                      <a:r>
                        <a:rPr lang="en-US" sz="1400">
                          <a:effectLst/>
                        </a:rPr>
                        <a:t>±</a:t>
                      </a:r>
                      <a:r>
                        <a:rPr lang="bg-BG" sz="1400">
                          <a:effectLst/>
                        </a:rPr>
                        <a:t>3.87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20.8±1.7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29.4</a:t>
                      </a:r>
                      <a:r>
                        <a:rPr lang="en-US" sz="1400" dirty="0">
                          <a:effectLst/>
                        </a:rPr>
                        <a:t>±</a:t>
                      </a:r>
                      <a:r>
                        <a:rPr lang="bg-BG" sz="1400" dirty="0">
                          <a:effectLst/>
                        </a:rPr>
                        <a:t>1.57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35" marR="36335" marT="0" marB="0"/>
                </a:tc>
              </a:tr>
            </a:tbl>
          </a:graphicData>
        </a:graphic>
      </p:graphicFrame>
      <p:sp>
        <p:nvSpPr>
          <p:cNvPr id="4" name="Правоъгълник 3"/>
          <p:cNvSpPr/>
          <p:nvPr/>
        </p:nvSpPr>
        <p:spPr>
          <a:xfrm>
            <a:off x="3507475" y="607599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2. Резултатите за общо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полифенолно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съдържание и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антиоксидантен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капацитет на ден 1 и ден 180 от съхранението.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536812" y="1664732"/>
            <a:ext cx="2356513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bg-B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Сирене ГЕ – сирене с добавен екстракт от гроздови семки, Сирене МЕ - сирене с добавен екстракт от мащерка, Сирене ГЕ, МЕ – сирене с добавени и двата вида екстракти.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04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артина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313" y="357117"/>
            <a:ext cx="9220130" cy="5680974"/>
          </a:xfrm>
          <a:prstGeom prst="rect">
            <a:avLst/>
          </a:prstGeom>
        </p:spPr>
      </p:pic>
      <p:sp>
        <p:nvSpPr>
          <p:cNvPr id="4" name="Правоъгълник 3"/>
          <p:cNvSpPr/>
          <p:nvPr/>
        </p:nvSpPr>
        <p:spPr>
          <a:xfrm>
            <a:off x="4030639" y="6038091"/>
            <a:ext cx="6096000" cy="679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bg-BG" b="1" dirty="0">
                <a:latin typeface="TimesNewRomanPSMT"/>
                <a:ea typeface="Calibri" panose="020F0502020204030204" pitchFamily="34" charset="0"/>
                <a:cs typeface="TimesNewRomanPSMT"/>
              </a:rPr>
              <a:t>Фигура 1. Изменение в стойностите на киселинното число на продуктите за периода на съхранение</a:t>
            </a:r>
            <a:endParaRPr lang="bg-BG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238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101" y="387326"/>
            <a:ext cx="9666396" cy="554945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4153470" y="5936776"/>
            <a:ext cx="6096000" cy="679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bg-BG" b="1" dirty="0">
                <a:latin typeface="TimesNewRomanPSMT"/>
                <a:ea typeface="Calibri" panose="020F0502020204030204" pitchFamily="34" charset="0"/>
                <a:cs typeface="TimesNewRomanPSMT"/>
              </a:rPr>
              <a:t>Фигура 2. Изменение в стойностите на киселинното число на продуктите за периода на съхранение</a:t>
            </a:r>
            <a:endParaRPr lang="bg-BG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4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914401" y="0"/>
            <a:ext cx="11041038" cy="688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bg-BG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Изводи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Влагането на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антиоксидантни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екстракти (от гроздови семки и от мащерка) се не повлиява състава на получените продукти (количеството протеин, мазнини, пепел и влага са много сходни)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Тези параметри остават почти непроменени с времето на съхранение, като единствено при съдържанието на мазнини се наблюдава понижаване през периода на съхранение от 180 дни. Най-малки разлики в стойностите има при сирене с добавен екстракт от гроздови семки (1 г/кг), което показва че екстракта възпрепятства хидролизата на мазнините.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добавяне на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антиоксидантните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екстракти се повишават количеството на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полифеноли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общия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антиоксидантен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капацитет.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добавяне на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антиоксидантните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екстракти се забавя типичното повишаване на параметрите показващи влошаване на качеството на продуктите (киселинно и </a:t>
            </a:r>
            <a:r>
              <a:rPr lang="bg-BG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пероксидно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число).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проведените анализи екстрактът от гроздови семки добавен към сиренето показва по-добри резултати, в сравнение с екстракта от мащерка и сместа от двата екстракта.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Добавянето на екстракт от гроздови семки и екстракт от мащерка успешно може да се прилага при производството на сирене с цел подобряване на функционалните му свойства и удължаване на срока му на съхранение.</a:t>
            </a:r>
            <a:endParaRPr lang="bg-BG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388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327546" y="2251849"/>
            <a:ext cx="11354937" cy="4344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bg-BG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Публикации</a:t>
            </a:r>
            <a:r>
              <a:rPr lang="bg-BG" b="1" dirty="0" smtClean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:</a:t>
            </a:r>
            <a:endParaRPr lang="en-US" b="1" dirty="0" smtClean="0">
              <a:latin typeface="Times New Roman" panose="02020603050405020304" pitchFamily="18" charset="0"/>
              <a:ea typeface="E-BX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bg-BG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През отчетния период е представен един доклад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Milka</a:t>
            </a:r>
            <a:r>
              <a:rPr lang="en-US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Atanasova</a:t>
            </a:r>
            <a:r>
              <a:rPr lang="en-US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, Katya </a:t>
            </a:r>
            <a:r>
              <a:rPr lang="en-US" b="1" dirty="0" err="1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Gabrovska</a:t>
            </a:r>
            <a:r>
              <a:rPr lang="en-US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Zlatina</a:t>
            </a:r>
            <a:r>
              <a:rPr lang="en-US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Chengolova</a:t>
            </a:r>
            <a:r>
              <a:rPr lang="en-US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 Bioactive compounds and potential benefits of Thymus vulgaris: A review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BioInfoMed’2024 THIRD INTERNATIONAL SYMPOSIUM ON BIOINFORMATICS AND BIOMEDICINE  •   4–6 JULY 2024 • BURGAS, BULGARIA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bg-BG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Като статията е приета за публикуване в сборник : </a:t>
            </a:r>
            <a:r>
              <a:rPr lang="en-US" b="1" dirty="0">
                <a:latin typeface="Times New Roman" panose="02020603050405020304" pitchFamily="18" charset="0"/>
                <a:ea typeface="E-BX"/>
                <a:cs typeface="Times New Roman" panose="02020603050405020304" pitchFamily="18" charset="0"/>
              </a:rPr>
              <a:t>Advances and Challenges in Bioinformatics and Biomedicine, Lecture Notes in Networks and Systems (Scopus indexed, SJR Q4)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bg-BG" b="1" dirty="0" smtClean="0">
              <a:latin typeface="Times New Roman" panose="02020603050405020304" pitchFamily="18" charset="0"/>
              <a:ea typeface="E-BX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36462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558</TotalTime>
  <Words>758</Words>
  <Application>Microsoft Office PowerPoint</Application>
  <PresentationFormat>Широк екран</PresentationFormat>
  <Paragraphs>127</Paragraphs>
  <Slides>11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21" baseType="lpstr">
      <vt:lpstr>Arial</vt:lpstr>
      <vt:lpstr>Calibri</vt:lpstr>
      <vt:lpstr>Century Gothic</vt:lpstr>
      <vt:lpstr>E-BX</vt:lpstr>
      <vt:lpstr>Monotype Corsiva</vt:lpstr>
      <vt:lpstr>Symbol</vt:lpstr>
      <vt:lpstr>Times New Roman</vt:lpstr>
      <vt:lpstr>TimesNewRomanPSMT</vt:lpstr>
      <vt:lpstr>Wingdings 3</vt:lpstr>
      <vt:lpstr>Загатване</vt:lpstr>
      <vt:lpstr>      Тема на проекта: „Получаване на сирена с подобрени функционални свойства чрез добавяне на антиоксиданти от растителен произход “ НИХ  №476/2023г.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Благодаря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на проекта: „Изследване на антимикробиална активност на екстракти от гроздови семки и люспи“ НИХ  №463/2022г.</dc:title>
  <dc:creator>Trifonovi</dc:creator>
  <cp:lastModifiedBy>Trifonovi</cp:lastModifiedBy>
  <cp:revision>23</cp:revision>
  <dcterms:created xsi:type="dcterms:W3CDTF">2023-12-14T12:47:42Z</dcterms:created>
  <dcterms:modified xsi:type="dcterms:W3CDTF">2024-12-09T07:50:21Z</dcterms:modified>
</cp:coreProperties>
</file>