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90" r:id="rId1"/>
    <p:sldMasterId id="2147483702" r:id="rId2"/>
  </p:sldMasterIdLst>
  <p:notesMasterIdLst>
    <p:notesMasterId r:id="rId13"/>
  </p:notesMasterIdLst>
  <p:sldIdLst>
    <p:sldId id="256" r:id="rId3"/>
    <p:sldId id="257" r:id="rId4"/>
    <p:sldId id="260" r:id="rId5"/>
    <p:sldId id="267" r:id="rId6"/>
    <p:sldId id="264" r:id="rId7"/>
    <p:sldId id="266" r:id="rId8"/>
    <p:sldId id="263" r:id="rId9"/>
    <p:sldId id="268" r:id="rId10"/>
    <p:sldId id="259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91f83d35deb1bfc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E1"/>
    <a:srgbClr val="FF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9A3DF-11AB-4C3E-9E91-DAA88B40BA6A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17B7F-A103-42BB-A2D1-E43BABDAA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47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17B7F-A103-42BB-A2D1-E43BABDAA8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12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7C1D-EE4D-4909-95CF-F489D3874687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FA06-C8B7-446B-B64E-1EA7267E4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08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7C1D-EE4D-4909-95CF-F489D3874687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FA06-C8B7-446B-B64E-1EA7267E4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09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7C1D-EE4D-4909-95CF-F489D3874687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FA06-C8B7-446B-B64E-1EA7267E4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16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A826D29-5FB1-49E4-92A1-2BAC780FD6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AD34CE48-B0A6-4298-9F3A-7472E436E6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/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130E1703-F271-4E6F-8213-8E20E4BF4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785FA-0970-4031-B00D-3AC5A2F45A7F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A171A72E-197F-4347-91FD-C3CF39451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850B1070-DAA4-4C2B-83EE-150A12078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34AA-4AE7-40B3-8EEF-DDBD83498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07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7BB15D1-9508-49F8-A0F3-123D71A3E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061BBF50-2D01-4ECE-B1F6-03C4020A0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C3F2FF05-B88C-48C4-9B62-A6F1DD615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785FA-0970-4031-B00D-3AC5A2F45A7F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1216A788-9452-40F8-B8A0-2C36783CF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DA49956D-1A8A-4402-A6AA-57DD0986D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34AA-4AE7-40B3-8EEF-DDBD83498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40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693FB95-6F71-4ABF-A9F0-CC4D17B4B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AD715CA8-12D9-4AC9-9303-270D450B5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2E3F8DD7-6631-4E0D-9086-9BBA31E55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785FA-0970-4031-B00D-3AC5A2F45A7F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620115E7-84C8-40BA-9B91-88FC5C94A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8307E02A-359B-4924-8043-6F04D2453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34AA-4AE7-40B3-8EEF-DDBD83498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25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A564200-4042-40FC-A8BF-643DB89F9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C588926D-50FB-4D41-8319-93D2C1943D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CB7FFEAA-049F-4638-BD15-8E2A734F9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45FC93EF-30B1-4ADA-8E20-C4C92692D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785FA-0970-4031-B00D-3AC5A2F45A7F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8FBD6156-9378-43AC-BC22-8D7832F07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C2EA0F7B-B8EA-4F78-9AF6-865A6A1BC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34AA-4AE7-40B3-8EEF-DDBD83498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64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7B5E4E4-65BC-4672-8CB7-DB7775FB6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3473A84B-5C37-4228-B37A-55A474015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D685BD4A-303A-43A8-8D0F-B1874190E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id="{2E82F1A2-E610-45D0-A914-325340AA44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id="{2F0DF478-A153-4A75-BE53-70B866E4CA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7" name="Контейнер за дата 6">
            <a:extLst>
              <a:ext uri="{FF2B5EF4-FFF2-40B4-BE49-F238E27FC236}">
                <a16:creationId xmlns:a16="http://schemas.microsoft.com/office/drawing/2014/main" id="{4897A6C8-C08E-4421-956D-ACF9E29EA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785FA-0970-4031-B00D-3AC5A2F45A7F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8" name="Контейнер за долния колонтитул 7">
            <a:extLst>
              <a:ext uri="{FF2B5EF4-FFF2-40B4-BE49-F238E27FC236}">
                <a16:creationId xmlns:a16="http://schemas.microsoft.com/office/drawing/2014/main" id="{02A89AC2-5CF2-4866-912D-B9623D6F1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Контейнер за номер на слайда 8">
            <a:extLst>
              <a:ext uri="{FF2B5EF4-FFF2-40B4-BE49-F238E27FC236}">
                <a16:creationId xmlns:a16="http://schemas.microsoft.com/office/drawing/2014/main" id="{BEBE2072-17FC-4ECA-AC3D-C23FCC6D6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34AA-4AE7-40B3-8EEF-DDBD83498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44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286EA90-F969-4907-A331-4F4D33557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27A27C8A-5492-450C-9BF7-8A3C00FB2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785FA-0970-4031-B00D-3AC5A2F45A7F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id="{84D6D9F4-8213-4AE5-A5DF-3B9E48C8C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id="{885629C9-DC42-4B88-AA3D-E744F54A2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34AA-4AE7-40B3-8EEF-DDBD83498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95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>
            <a:extLst>
              <a:ext uri="{FF2B5EF4-FFF2-40B4-BE49-F238E27FC236}">
                <a16:creationId xmlns:a16="http://schemas.microsoft.com/office/drawing/2014/main" id="{000E00AA-3955-4F19-B287-825BFF619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785FA-0970-4031-B00D-3AC5A2F45A7F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3" name="Контейнер за долния колонтитул 2">
            <a:extLst>
              <a:ext uri="{FF2B5EF4-FFF2-40B4-BE49-F238E27FC236}">
                <a16:creationId xmlns:a16="http://schemas.microsoft.com/office/drawing/2014/main" id="{12E59446-3984-4412-87D4-1E69BAEF1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BE031D63-2CA0-4FE3-9E9B-56057231E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34AA-4AE7-40B3-8EEF-DDBD83498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4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275704E2-BB16-401B-82D6-E9E51223A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43975524-1572-47F3-AEE9-F8B286844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520A2747-0CA1-443E-801A-A8C97CC8B0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46CF5D10-103D-4F9F-A647-41665DEA6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785FA-0970-4031-B00D-3AC5A2F45A7F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565A083A-F1CB-48B8-98E6-213DE9EF4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3904A310-B658-4333-A6E9-980039DE6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34AA-4AE7-40B3-8EEF-DDBD83498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72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7C1D-EE4D-4909-95CF-F489D3874687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FA06-C8B7-446B-B64E-1EA7267E4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16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00774F9-3649-4BCE-AF07-5DE6C6E18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картина 2">
            <a:extLst>
              <a:ext uri="{FF2B5EF4-FFF2-40B4-BE49-F238E27FC236}">
                <a16:creationId xmlns:a16="http://schemas.microsoft.com/office/drawing/2014/main" id="{8F0EF247-1C76-4183-85B6-EF27C48EDF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C457703D-FE8E-4D1B-B55F-6E285B25E5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81FD8514-92FA-40D0-A5D5-536E8942C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785FA-0970-4031-B00D-3AC5A2F45A7F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E2538D14-FBC7-424F-9A21-678FC3598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6EA407CD-7399-4005-8760-64D4C7557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34AA-4AE7-40B3-8EEF-DDBD83498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334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39A81CF-FE79-4FF7-A950-F8485120D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6D93C079-606B-4601-8783-39CC58CE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1E6B23BC-C2C8-4AB1-8CAC-2F84C8254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785FA-0970-4031-B00D-3AC5A2F45A7F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BF866AD9-9DD0-40F1-9A67-604175BF4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8BF44B3C-E3C3-46A3-8F8E-C499F1A2B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34AA-4AE7-40B3-8EEF-DDBD83498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192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>
            <a:extLst>
              <a:ext uri="{FF2B5EF4-FFF2-40B4-BE49-F238E27FC236}">
                <a16:creationId xmlns:a16="http://schemas.microsoft.com/office/drawing/2014/main" id="{A5AEB6B9-8066-44FB-813D-F03130D38E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6D1B2476-F673-49C0-94F5-88FB772F3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FEE899D8-9059-4131-8D88-AF1C6121E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785FA-0970-4031-B00D-3AC5A2F45A7F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4990C779-CDAB-4C18-A718-9A2DA8972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B90E5464-B4BD-4367-93D2-A3A2962A8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34AA-4AE7-40B3-8EEF-DDBD83498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3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7C1D-EE4D-4909-95CF-F489D3874687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FA06-C8B7-446B-B64E-1EA7267E4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07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7C1D-EE4D-4909-95CF-F489D3874687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FA06-C8B7-446B-B64E-1EA7267E4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3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7C1D-EE4D-4909-95CF-F489D3874687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FA06-C8B7-446B-B64E-1EA7267E435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049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7C1D-EE4D-4909-95CF-F489D3874687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FA06-C8B7-446B-B64E-1EA7267E4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59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7C1D-EE4D-4909-95CF-F489D3874687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FA06-C8B7-446B-B64E-1EA7267E4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17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7C1D-EE4D-4909-95CF-F489D3874687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FA06-C8B7-446B-B64E-1EA7267E4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72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FDA77C1D-EE4D-4909-95CF-F489D3874687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FA06-C8B7-446B-B64E-1EA7267E4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4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DA77C1D-EE4D-4909-95CF-F489D3874687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4A3FA06-C8B7-446B-B64E-1EA7267E4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4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>
            <a:extLst>
              <a:ext uri="{FF2B5EF4-FFF2-40B4-BE49-F238E27FC236}">
                <a16:creationId xmlns:a16="http://schemas.microsoft.com/office/drawing/2014/main" id="{309134D9-80DF-485E-B211-9106FE360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E7E5A262-B4DA-4AD8-B066-A2A0248E7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200600E8-6D17-4732-AE90-F8DADE41A6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785FA-0970-4031-B00D-3AC5A2F45A7F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7F6841E9-CD9F-43D7-BF80-F683DF462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DF3A0C89-4879-4ED8-9029-ABF58C611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134AA-4AE7-40B3-8EEF-DDBD83498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3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9745E139-778E-46E4-A7A5-6E1F1A41E4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6495" y="213988"/>
            <a:ext cx="894259" cy="725487"/>
          </a:xfrm>
          <a:prstGeom prst="rect">
            <a:avLst/>
          </a:prstGeom>
        </p:spPr>
      </p:pic>
      <p:sp>
        <p:nvSpPr>
          <p:cNvPr id="5" name="Правоъгълник 4">
            <a:extLst>
              <a:ext uri="{FF2B5EF4-FFF2-40B4-BE49-F238E27FC236}">
                <a16:creationId xmlns:a16="http://schemas.microsoft.com/office/drawing/2014/main" id="{9592AFCD-0369-4DF8-BA33-A159B45AB684}"/>
              </a:ext>
            </a:extLst>
          </p:cNvPr>
          <p:cNvSpPr/>
          <p:nvPr/>
        </p:nvSpPr>
        <p:spPr>
          <a:xfrm>
            <a:off x="1570893" y="254280"/>
            <a:ext cx="9301425" cy="3139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Университет “Проф. д-р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Асен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Златаров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” - Бургас </a:t>
            </a:r>
            <a:endParaRPr lang="en-GB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Научноизследователска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и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художественотворческа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деност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ОТЧЕТ НА ПРОЕКТ НИХ 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478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23-24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г. </a:t>
            </a:r>
            <a:endParaRPr lang="en-GB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Т Е М А: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bg-BG" b="1" dirty="0" err="1">
                <a:solidFill>
                  <a:schemeClr val="accent2">
                    <a:lumMod val="50000"/>
                  </a:schemeClr>
                </a:solidFill>
              </a:rPr>
              <a:t>Баромембранна</a:t>
            </a:r>
            <a:r>
              <a:rPr lang="bg-BG" b="1" dirty="0">
                <a:solidFill>
                  <a:schemeClr val="accent2">
                    <a:lumMod val="50000"/>
                  </a:schemeClr>
                </a:solidFill>
              </a:rPr>
              <a:t> филтрация на </a:t>
            </a:r>
            <a:r>
              <a:rPr lang="bg-BG" b="1">
                <a:solidFill>
                  <a:schemeClr val="accent2">
                    <a:lumMod val="50000"/>
                  </a:schemeClr>
                </a:solidFill>
              </a:rPr>
              <a:t>производствени отпадни </a:t>
            </a:r>
            <a:r>
              <a:rPr lang="bg-BG" b="1" dirty="0">
                <a:solidFill>
                  <a:schemeClr val="accent2">
                    <a:lumMod val="50000"/>
                  </a:schemeClr>
                </a:solidFill>
              </a:rPr>
              <a:t>води от 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    </a:t>
            </a:r>
          </a:p>
          <a:p>
            <a:pPr algn="ctr"/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       </a:t>
            </a:r>
            <a:r>
              <a:rPr lang="bg-BG" b="1" dirty="0" err="1">
                <a:solidFill>
                  <a:schemeClr val="accent2">
                    <a:lumMod val="50000"/>
                  </a:schemeClr>
                </a:solidFill>
              </a:rPr>
              <a:t>хидродестилация</a:t>
            </a:r>
            <a:r>
              <a:rPr lang="bg-BG" b="1" dirty="0">
                <a:solidFill>
                  <a:schemeClr val="accent2">
                    <a:lumMod val="50000"/>
                  </a:schemeClr>
                </a:solidFill>
              </a:rPr>
              <a:t> на етеричномаслени култури от </a:t>
            </a:r>
            <a:r>
              <a:rPr lang="bg-BG" b="1" dirty="0" err="1">
                <a:solidFill>
                  <a:schemeClr val="accent2">
                    <a:lumMod val="50000"/>
                  </a:schemeClr>
                </a:solidFill>
              </a:rPr>
              <a:t>розодобив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6" name="Правоъгълник 5">
            <a:extLst>
              <a:ext uri="{FF2B5EF4-FFF2-40B4-BE49-F238E27FC236}">
                <a16:creationId xmlns:a16="http://schemas.microsoft.com/office/drawing/2014/main" id="{228A6168-344F-4220-8A10-52BE63A7E768}"/>
              </a:ext>
            </a:extLst>
          </p:cNvPr>
          <p:cNvSpPr/>
          <p:nvPr/>
        </p:nvSpPr>
        <p:spPr>
          <a:xfrm>
            <a:off x="2952979" y="6000834"/>
            <a:ext cx="8376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Ръководител</a:t>
            </a:r>
            <a:r>
              <a:rPr lang="ru-RU" b="1" dirty="0"/>
              <a:t> на </a:t>
            </a:r>
            <a:r>
              <a:rPr lang="ru-RU" b="1" dirty="0" err="1"/>
              <a:t>работния</a:t>
            </a:r>
            <a:r>
              <a:rPr lang="ru-RU" b="1" dirty="0"/>
              <a:t> </a:t>
            </a:r>
            <a:r>
              <a:rPr lang="ru-RU" b="1" dirty="0" err="1"/>
              <a:t>колектив</a:t>
            </a:r>
            <a:r>
              <a:rPr lang="ru-RU" b="1" dirty="0"/>
              <a:t>:  </a:t>
            </a:r>
            <a:r>
              <a:rPr lang="ru-RU" b="1" dirty="0" err="1"/>
              <a:t>гл.ас.д</a:t>
            </a:r>
            <a:r>
              <a:rPr lang="ru-RU" b="1" dirty="0"/>
              <a:t>-р Милена Митева </a:t>
            </a:r>
          </a:p>
        </p:txBody>
      </p:sp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C5B443F3-F39A-46F2-B68D-9883DB5772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695" y="3481219"/>
            <a:ext cx="3968318" cy="1861307"/>
          </a:xfrm>
          <a:prstGeom prst="rect">
            <a:avLst/>
          </a:prstGeom>
        </p:spPr>
      </p:pic>
      <p:cxnSp>
        <p:nvCxnSpPr>
          <p:cNvPr id="8" name="Право съединение 7">
            <a:extLst>
              <a:ext uri="{FF2B5EF4-FFF2-40B4-BE49-F238E27FC236}">
                <a16:creationId xmlns:a16="http://schemas.microsoft.com/office/drawing/2014/main" id="{919727C8-0F14-49F5-9774-A7522CB662A3}"/>
              </a:ext>
            </a:extLst>
          </p:cNvPr>
          <p:cNvCxnSpPr>
            <a:cxnSpLocks/>
          </p:cNvCxnSpPr>
          <p:nvPr/>
        </p:nvCxnSpPr>
        <p:spPr>
          <a:xfrm>
            <a:off x="1310871" y="1048247"/>
            <a:ext cx="9658905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авоъгълник 9">
            <a:extLst>
              <a:ext uri="{FF2B5EF4-FFF2-40B4-BE49-F238E27FC236}">
                <a16:creationId xmlns:a16="http://schemas.microsoft.com/office/drawing/2014/main" id="{700E0B4F-5FCE-420D-B04C-B0E696F7D888}"/>
              </a:ext>
            </a:extLst>
          </p:cNvPr>
          <p:cNvSpPr/>
          <p:nvPr/>
        </p:nvSpPr>
        <p:spPr>
          <a:xfrm>
            <a:off x="743578" y="200967"/>
            <a:ext cx="10932607" cy="650128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авоъгълник 10">
            <a:extLst>
              <a:ext uri="{FF2B5EF4-FFF2-40B4-BE49-F238E27FC236}">
                <a16:creationId xmlns:a16="http://schemas.microsoft.com/office/drawing/2014/main" id="{78B745EC-AF64-4AB5-B8A1-6165A26F7B37}"/>
              </a:ext>
            </a:extLst>
          </p:cNvPr>
          <p:cNvSpPr/>
          <p:nvPr/>
        </p:nvSpPr>
        <p:spPr>
          <a:xfrm>
            <a:off x="140677" y="100484"/>
            <a:ext cx="11947490" cy="675751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95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1ECDCA1C-FDF8-45EB-B647-6B547B1748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065979"/>
              </p:ext>
            </p:extLst>
          </p:nvPr>
        </p:nvGraphicFramePr>
        <p:xfrm>
          <a:off x="237864" y="710744"/>
          <a:ext cx="5102132" cy="5473271"/>
        </p:xfrm>
        <a:graphic>
          <a:graphicData uri="http://schemas.openxmlformats.org/drawingml/2006/table">
            <a:tbl>
              <a:tblPr/>
              <a:tblGrid>
                <a:gridCol w="587358">
                  <a:extLst>
                    <a:ext uri="{9D8B030D-6E8A-4147-A177-3AD203B41FA5}">
                      <a16:colId xmlns:a16="http://schemas.microsoft.com/office/drawing/2014/main" val="4051458290"/>
                    </a:ext>
                  </a:extLst>
                </a:gridCol>
                <a:gridCol w="3787151">
                  <a:extLst>
                    <a:ext uri="{9D8B030D-6E8A-4147-A177-3AD203B41FA5}">
                      <a16:colId xmlns:a16="http://schemas.microsoft.com/office/drawing/2014/main" val="2957658946"/>
                    </a:ext>
                  </a:extLst>
                </a:gridCol>
                <a:gridCol w="727623">
                  <a:extLst>
                    <a:ext uri="{9D8B030D-6E8A-4147-A177-3AD203B41FA5}">
                      <a16:colId xmlns:a16="http://schemas.microsoft.com/office/drawing/2014/main" val="2303468060"/>
                    </a:ext>
                  </a:extLst>
                </a:gridCol>
              </a:tblGrid>
              <a:tr h="29140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Обобщен финансов отчет на договор НИХ - 478/2023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518413"/>
                  </a:ext>
                </a:extLst>
              </a:tr>
              <a:tr h="4923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</a:t>
                      </a:r>
                      <a:r>
                        <a:rPr lang="ru-RU" sz="16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средства: 6850.00 </a:t>
                      </a:r>
                      <a:r>
                        <a:rPr lang="ru-RU" sz="1600" b="1" i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лв</a:t>
                      </a:r>
                      <a:r>
                        <a:rPr lang="ru-RU" sz="16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</a:t>
                      </a:r>
                    </a:p>
                    <a:p>
                      <a:pPr algn="l" fontAlgn="ctr"/>
                      <a:r>
                        <a:rPr lang="ru-RU" sz="1600" b="1" i="1" u="none" strike="noStrike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Изразходени</a:t>
                      </a:r>
                      <a:r>
                        <a:rPr lang="ru-RU" sz="1600" b="1" i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средства: 6840,91 </a:t>
                      </a:r>
                      <a:r>
                        <a:rPr lang="ru-RU" sz="1600" b="1" i="1" u="none" strike="noStrike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лв</a:t>
                      </a:r>
                      <a:r>
                        <a:rPr lang="ru-RU" sz="1600" b="1" i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</a:t>
                      </a:r>
                    </a:p>
                    <a:p>
                      <a:pPr algn="l" fontAlgn="ctr"/>
                      <a:r>
                        <a:rPr lang="ru-RU" sz="1200" b="1" i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на проекта: 2 </a:t>
                      </a:r>
                      <a:r>
                        <a:rPr lang="ru-RU" sz="1200" b="1" i="1" u="none" strike="noStrike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години</a:t>
                      </a:r>
                      <a:endParaRPr lang="en-US" sz="1200" b="1" i="1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ru-RU" sz="1200" b="1" i="1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412336"/>
                  </a:ext>
                </a:extLst>
              </a:tr>
              <a:tr h="167560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800" b="1" i="0" u="none" strike="noStrike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Към</a:t>
                      </a:r>
                      <a:r>
                        <a:rPr lang="ru-RU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перо "</a:t>
                      </a:r>
                      <a:r>
                        <a:rPr lang="ru-RU" sz="800" b="1" i="0" u="none" strike="noStrike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Дълготрайни</a:t>
                      </a:r>
                      <a:r>
                        <a:rPr lang="ru-RU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материални</a:t>
                      </a:r>
                      <a:r>
                        <a:rPr lang="ru-RU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активи</a:t>
                      </a:r>
                      <a:r>
                        <a:rPr lang="ru-RU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(над </a:t>
                      </a:r>
                      <a:r>
                        <a:rPr lang="ru-RU" sz="800" b="1" i="0" u="none" strike="noStrike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праг</a:t>
                      </a:r>
                      <a:r>
                        <a:rPr lang="ru-RU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</a:t>
                      </a:r>
                      <a:r>
                        <a:rPr lang="ru-RU" sz="800" b="1" i="0" u="none" strike="noStrike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същественост</a:t>
                      </a:r>
                      <a:r>
                        <a:rPr lang="ru-RU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):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03422"/>
                  </a:ext>
                </a:extLst>
              </a:tr>
              <a:tr h="93079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Общо 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394071"/>
                  </a:ext>
                </a:extLst>
              </a:tr>
              <a:tr h="93079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800" b="1" i="0" u="none" strike="noStrike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Към</a:t>
                      </a:r>
                      <a:r>
                        <a:rPr lang="ru-RU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перо "</a:t>
                      </a:r>
                      <a:r>
                        <a:rPr lang="ru-RU" sz="800" b="1" i="0" u="none" strike="noStrike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</a:t>
                      </a:r>
                      <a:r>
                        <a:rPr lang="ru-RU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материали</a:t>
                      </a:r>
                      <a:r>
                        <a:rPr lang="ru-RU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800" b="1" i="0" u="none" strike="noStrike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активи</a:t>
                      </a:r>
                      <a:r>
                        <a:rPr lang="ru-RU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: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332456"/>
                  </a:ext>
                </a:extLst>
              </a:tr>
              <a:tr h="930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1" i="1" u="none" strike="noStrike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Мултифункционално</a:t>
                      </a:r>
                      <a:r>
                        <a:rPr lang="ru-RU" sz="800" b="1" i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устройство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922757"/>
                  </a:ext>
                </a:extLst>
              </a:tr>
              <a:tr h="930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1" u="none" strike="noStrike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Химикали</a:t>
                      </a:r>
                      <a:endParaRPr lang="ru-RU" sz="800" b="1" i="1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1461,64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501427"/>
                  </a:ext>
                </a:extLst>
              </a:tr>
              <a:tr h="930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1" u="none" strike="noStrike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Компресор</a:t>
                      </a:r>
                      <a:endParaRPr lang="ru-RU" sz="800" b="1" i="1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194,50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49345"/>
                  </a:ext>
                </a:extLst>
              </a:tr>
              <a:tr h="930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 </a:t>
                      </a:r>
                      <a:r>
                        <a:rPr lang="ru-RU" sz="800" b="1" i="1" u="none" strike="noStrike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метър</a:t>
                      </a:r>
                      <a:endParaRPr lang="ru-RU" sz="800" b="1" i="1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861244"/>
                  </a:ext>
                </a:extLst>
              </a:tr>
              <a:tr h="930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1" u="none" strike="noStrike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Консумативи</a:t>
                      </a:r>
                      <a:r>
                        <a:rPr lang="ru-RU" sz="800" b="1" i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</a:t>
                      </a:r>
                      <a:r>
                        <a:rPr lang="ru-RU" sz="800" b="1" i="1" u="none" strike="noStrike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изследователски</a:t>
                      </a:r>
                      <a:r>
                        <a:rPr lang="ru-RU" sz="800" b="1" i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задачи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565,51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25595"/>
                  </a:ext>
                </a:extLst>
              </a:tr>
              <a:tr h="930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1" u="none" strike="noStrike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Пирометър</a:t>
                      </a:r>
                      <a:endParaRPr lang="ru-RU" sz="800" b="1" i="1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89,90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221376"/>
                  </a:ext>
                </a:extLst>
              </a:tr>
              <a:tr h="930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800" b="1" i="1" u="none" strike="noStrike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лектрод</a:t>
                      </a:r>
                      <a:r>
                        <a:rPr lang="ru-RU" sz="800" b="1" i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800" b="1" i="1" u="none" strike="noStrike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рамо</a:t>
                      </a:r>
                      <a:endParaRPr lang="ru-RU" sz="800" b="1" i="1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339,60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484633"/>
                  </a:ext>
                </a:extLst>
              </a:tr>
              <a:tr h="1375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Тонер </a:t>
                      </a:r>
                      <a:r>
                        <a:rPr lang="ru-RU" sz="800" b="1" i="1" u="none" strike="noStrike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касета</a:t>
                      </a:r>
                      <a:endParaRPr lang="ru-RU" sz="800" b="1" i="1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082635"/>
                  </a:ext>
                </a:extLst>
              </a:tr>
              <a:tr h="930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1" u="none" strike="noStrike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Копирна</a:t>
                      </a:r>
                      <a:r>
                        <a:rPr lang="ru-RU" sz="800" b="1" i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хартия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18,24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370831"/>
                  </a:ext>
                </a:extLst>
              </a:tr>
              <a:tr h="93079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Общо 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4085,39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661029"/>
                  </a:ext>
                </a:extLst>
              </a:tr>
              <a:tr h="93079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800" b="1" i="0" u="none" strike="noStrike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Към</a:t>
                      </a:r>
                      <a:r>
                        <a:rPr lang="ru-RU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перо "</a:t>
                      </a:r>
                      <a:r>
                        <a:rPr lang="ru-RU" sz="800" b="1" i="0" u="none" strike="noStrike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Програмни</a:t>
                      </a:r>
                      <a:r>
                        <a:rPr lang="ru-RU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продукти</a:t>
                      </a:r>
                      <a:r>
                        <a:rPr lang="ru-RU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литература":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618269"/>
                  </a:ext>
                </a:extLst>
              </a:tr>
              <a:tr h="93079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Общо 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626216"/>
                  </a:ext>
                </a:extLst>
              </a:tr>
              <a:tr h="93079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ru-RU" sz="800" b="1" i="0" u="none" strike="noStrike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Към</a:t>
                      </a:r>
                      <a:r>
                        <a:rPr lang="ru-RU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перо "</a:t>
                      </a:r>
                      <a:r>
                        <a:rPr lang="ru-RU" sz="800" b="1" i="0" u="none" strike="noStrike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Външни</a:t>
                      </a:r>
                      <a:r>
                        <a:rPr lang="ru-RU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услуги":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480654"/>
                  </a:ext>
                </a:extLst>
              </a:tr>
              <a:tr h="41157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1" u="none" strike="noStrike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Куриерски</a:t>
                      </a:r>
                      <a:r>
                        <a:rPr lang="ru-RU" sz="800" b="1" i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услуги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76,52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658913"/>
                  </a:ext>
                </a:extLst>
              </a:tr>
              <a:tr h="93079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1" u="none" strike="noStrike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Копирни</a:t>
                      </a:r>
                      <a:r>
                        <a:rPr lang="ru-RU" sz="800" b="1" i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услуги - постер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00628"/>
                  </a:ext>
                </a:extLst>
              </a:tr>
              <a:tr h="93079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1" u="none" strike="noStrike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Анализи</a:t>
                      </a:r>
                      <a:endParaRPr lang="ru-RU" sz="800" b="1" i="1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1016,00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558376"/>
                  </a:ext>
                </a:extLst>
              </a:tr>
              <a:tr h="93079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Общо :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1112,52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04563"/>
                  </a:ext>
                </a:extLst>
              </a:tr>
              <a:tr h="93079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ru-RU" sz="800" b="1" i="0" u="none" strike="noStrike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Към</a:t>
                      </a:r>
                      <a:r>
                        <a:rPr lang="ru-RU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перо "Такси </a:t>
                      </a:r>
                      <a:r>
                        <a:rPr lang="ru-RU" sz="800" b="1" i="0" u="none" strike="noStrike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правоучастия</a:t>
                      </a:r>
                      <a:r>
                        <a:rPr lang="ru-RU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787739"/>
                  </a:ext>
                </a:extLst>
              </a:tr>
              <a:tr h="93079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Power Transmissions 2023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118704"/>
                  </a:ext>
                </a:extLst>
              </a:tr>
              <a:tr h="93079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1" u="none" strike="noStrike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Agrosym</a:t>
                      </a:r>
                      <a:r>
                        <a:rPr lang="en-US" sz="800" b="1" i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468399"/>
                  </a:ext>
                </a:extLst>
              </a:tr>
              <a:tr h="93079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Общо: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729816"/>
                  </a:ext>
                </a:extLst>
              </a:tr>
              <a:tr h="93079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ru-RU" sz="800" b="1" i="0" u="none" strike="noStrike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Към</a:t>
                      </a:r>
                      <a:r>
                        <a:rPr lang="ru-RU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перо "Командировки":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42811"/>
                  </a:ext>
                </a:extLst>
              </a:tr>
              <a:tr h="93079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Общо :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545812"/>
                  </a:ext>
                </a:extLst>
              </a:tr>
              <a:tr h="93079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</a:t>
                      </a:r>
                      <a:r>
                        <a:rPr lang="ru-RU" sz="800" b="1" i="0" u="none" strike="noStrike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Към</a:t>
                      </a:r>
                      <a:r>
                        <a:rPr lang="ru-RU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перо "</a:t>
                      </a:r>
                      <a:r>
                        <a:rPr lang="ru-RU" sz="800" b="1" i="0" u="none" strike="noStrike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Заплащане</a:t>
                      </a:r>
                      <a:r>
                        <a:rPr lang="ru-RU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800" b="1" i="0" u="none" strike="noStrike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възнаграждения</a:t>
                      </a:r>
                      <a:r>
                        <a:rPr lang="ru-RU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":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949657"/>
                  </a:ext>
                </a:extLst>
              </a:tr>
              <a:tr h="93079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Общо :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137363"/>
                  </a:ext>
                </a:extLst>
              </a:tr>
              <a:tr h="93079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</a:t>
                      </a:r>
                      <a:r>
                        <a:rPr lang="ru-RU" sz="800" b="1" i="0" u="none" strike="noStrike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Към</a:t>
                      </a:r>
                      <a:r>
                        <a:rPr lang="ru-RU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перо "</a:t>
                      </a:r>
                      <a:r>
                        <a:rPr lang="ru-RU" sz="800" b="1" i="0" u="none" strike="noStrike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Рецензенти</a:t>
                      </a:r>
                      <a:r>
                        <a:rPr lang="ru-RU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":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702690"/>
                  </a:ext>
                </a:extLst>
              </a:tr>
              <a:tr h="93079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1" u="none" strike="noStrike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Заплащане</a:t>
                      </a:r>
                      <a:r>
                        <a:rPr lang="ru-RU" sz="800" b="1" i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800" b="1" i="1" u="none" strike="noStrike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рецензенти</a:t>
                      </a:r>
                      <a:r>
                        <a:rPr lang="ru-RU" sz="800" b="1" i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отчета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155075"/>
                  </a:ext>
                </a:extLst>
              </a:tr>
              <a:tr h="93079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Общо :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673015"/>
                  </a:ext>
                </a:extLst>
              </a:tr>
              <a:tr h="93079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</a:t>
                      </a:r>
                      <a:r>
                        <a:rPr lang="ru-RU" sz="800" b="1" i="0" u="none" strike="noStrike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Към</a:t>
                      </a:r>
                      <a:r>
                        <a:rPr lang="ru-RU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перо "Административно/финансово-</a:t>
                      </a:r>
                      <a:r>
                        <a:rPr lang="ru-RU" sz="800" b="1" i="0" u="none" strike="noStrike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счетоводно</a:t>
                      </a:r>
                      <a:r>
                        <a:rPr lang="ru-RU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обслужване</a:t>
                      </a:r>
                      <a:r>
                        <a:rPr lang="ru-RU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":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856007"/>
                  </a:ext>
                </a:extLst>
              </a:tr>
              <a:tr h="93079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 от </a:t>
                      </a:r>
                      <a:r>
                        <a:rPr lang="ru-RU" sz="800" b="1" i="1" u="none" strike="noStrike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стойността</a:t>
                      </a:r>
                      <a:r>
                        <a:rPr lang="ru-RU" sz="800" b="1" i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договора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95020"/>
                  </a:ext>
                </a:extLst>
              </a:tr>
              <a:tr h="93079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Общо :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348943"/>
                  </a:ext>
                </a:extLst>
              </a:tr>
              <a:tr h="116349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Общо </a:t>
                      </a:r>
                      <a:r>
                        <a:rPr lang="ru-RU" sz="800" b="1" i="0" u="none" strike="noStrike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извършени</a:t>
                      </a:r>
                      <a:r>
                        <a:rPr lang="ru-RU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разходи</a:t>
                      </a:r>
                      <a:r>
                        <a:rPr lang="ru-RU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проекта: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6840,91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408152"/>
                  </a:ext>
                </a:extLst>
              </a:tr>
            </a:tbl>
          </a:graphicData>
        </a:graphic>
      </p:graphicFrame>
      <p:pic>
        <p:nvPicPr>
          <p:cNvPr id="7" name="Picture 1" descr="Logo-Asen Zlatarov">
            <a:extLst>
              <a:ext uri="{FF2B5EF4-FFF2-40B4-BE49-F238E27FC236}">
                <a16:creationId xmlns:a16="http://schemas.microsoft.com/office/drawing/2014/main" id="{F134E632-0000-4699-A2CC-82ED75536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2213" y="12922965"/>
            <a:ext cx="957722" cy="41838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Logo-Asen Zlatarov">
            <a:extLst>
              <a:ext uri="{FF2B5EF4-FFF2-40B4-BE49-F238E27FC236}">
                <a16:creationId xmlns:a16="http://schemas.microsoft.com/office/drawing/2014/main" id="{62A9B1D9-0980-455D-AD0F-F4605B715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1863" y="12922965"/>
            <a:ext cx="957722" cy="41838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Картина 12">
            <a:extLst>
              <a:ext uri="{FF2B5EF4-FFF2-40B4-BE49-F238E27FC236}">
                <a16:creationId xmlns:a16="http://schemas.microsoft.com/office/drawing/2014/main" id="{B0AD134A-92CA-4D1D-9168-569D7AEADF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83"/>
          <a:stretch/>
        </p:blipFill>
        <p:spPr>
          <a:xfrm>
            <a:off x="5481074" y="641078"/>
            <a:ext cx="6544826" cy="554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05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5990A98-7455-4AC5-BF3B-19B1AA3C1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039959"/>
              </p:ext>
            </p:extLst>
          </p:nvPr>
        </p:nvGraphicFramePr>
        <p:xfrm>
          <a:off x="1592616" y="734798"/>
          <a:ext cx="10080000" cy="444842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444200">
                  <a:extLst>
                    <a:ext uri="{9D8B030D-6E8A-4147-A177-3AD203B41FA5}">
                      <a16:colId xmlns:a16="http://schemas.microsoft.com/office/drawing/2014/main" val="4063383787"/>
                    </a:ext>
                  </a:extLst>
                </a:gridCol>
                <a:gridCol w="5635800">
                  <a:extLst>
                    <a:ext uri="{9D8B030D-6E8A-4147-A177-3AD203B41FA5}">
                      <a16:colId xmlns:a16="http://schemas.microsoft.com/office/drawing/2014/main" val="255455172"/>
                    </a:ext>
                  </a:extLst>
                </a:gridCol>
              </a:tblGrid>
              <a:tr h="64066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b="1" cap="all" dirty="0">
                          <a:solidFill>
                            <a:srgbClr val="000000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Списък на изследователския екип</a:t>
                      </a:r>
                      <a:endParaRPr lang="en-US" sz="1600" dirty="0"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b="1" cap="all" dirty="0">
                          <a:solidFill>
                            <a:srgbClr val="000000"/>
                          </a:solidFill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за втора година:</a:t>
                      </a:r>
                      <a:endParaRPr lang="en-US" sz="1600" dirty="0"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57297" marR="57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689122"/>
                  </a:ext>
                </a:extLst>
              </a:tr>
              <a:tr h="567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i="1" dirty="0" err="1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н.з</a:t>
                      </a:r>
                      <a:r>
                        <a:rPr lang="bg-BG" sz="1600" i="1" dirty="0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600" i="1" dirty="0" err="1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н.с</a:t>
                      </a:r>
                      <a:r>
                        <a:rPr lang="bg-BG" sz="1600" i="1" dirty="0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., име, презиме, фамилия</a:t>
                      </a:r>
                      <a:endParaRPr lang="en-US" sz="1600" dirty="0"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57297" marR="57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161925" algn="ctr">
                        <a:spcAft>
                          <a:spcPts val="0"/>
                        </a:spcAft>
                      </a:pPr>
                      <a:r>
                        <a:rPr lang="bg-BG" sz="1600" i="1" dirty="0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Основна месторабота</a:t>
                      </a:r>
                      <a:endParaRPr lang="en-US" sz="1600" dirty="0"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57297" marR="572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7554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1. </a:t>
                      </a:r>
                      <a:r>
                        <a:rPr lang="bg-BG" sz="1600" dirty="0" err="1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гл.ас.д</a:t>
                      </a:r>
                      <a:r>
                        <a:rPr lang="bg-BG" sz="1600" dirty="0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-р Милена Митева</a:t>
                      </a:r>
                      <a:endParaRPr lang="en-US" sz="1600" dirty="0"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57297" marR="57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61925"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У «</a:t>
                      </a:r>
                      <a:r>
                        <a:rPr lang="bg-BG" sz="1600" dirty="0" err="1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Проф.д</a:t>
                      </a:r>
                      <a:r>
                        <a:rPr lang="bg-BG" sz="1600" dirty="0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-р Асен Златаров»</a:t>
                      </a:r>
                      <a:endParaRPr lang="en-US" sz="1600" dirty="0"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57297" marR="57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6275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bg-BG" sz="1600" dirty="0" err="1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доц.д</a:t>
                      </a:r>
                      <a:r>
                        <a:rPr lang="bg-BG" sz="1600" dirty="0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-р Яна Колева</a:t>
                      </a:r>
                      <a:endParaRPr lang="en-US" sz="1600" dirty="0"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57297" marR="57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61925"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У «</a:t>
                      </a:r>
                      <a:r>
                        <a:rPr lang="bg-BG" sz="1600" dirty="0" err="1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Проф.д</a:t>
                      </a:r>
                      <a:r>
                        <a:rPr lang="bg-BG" sz="1600" dirty="0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-р Асен Златаров»</a:t>
                      </a:r>
                      <a:endParaRPr lang="en-US" sz="1600" dirty="0"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57297" marR="57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90557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3. </a:t>
                      </a:r>
                      <a:r>
                        <a:rPr lang="bg-BG" sz="1600" dirty="0" err="1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гл.ас.д</a:t>
                      </a:r>
                      <a:r>
                        <a:rPr lang="bg-BG" sz="1600" dirty="0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-р Виктория Трифонова </a:t>
                      </a:r>
                      <a:endParaRPr lang="en-US" sz="1600" dirty="0"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57297" marR="57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61925"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У «</a:t>
                      </a:r>
                      <a:r>
                        <a:rPr lang="bg-BG" sz="1600" dirty="0" err="1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Проф.д</a:t>
                      </a:r>
                      <a:r>
                        <a:rPr lang="bg-BG" sz="1600" dirty="0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-р Асен Златаров»</a:t>
                      </a:r>
                      <a:endParaRPr lang="en-US" sz="1600" dirty="0"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57297" marR="57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62239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4. </a:t>
                      </a:r>
                      <a:r>
                        <a:rPr lang="bg-BG" sz="1600" dirty="0" err="1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доц.д</a:t>
                      </a:r>
                      <a:r>
                        <a:rPr lang="bg-BG" sz="1600" dirty="0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-р Ана Добрева</a:t>
                      </a:r>
                      <a:endParaRPr lang="en-US" sz="1600" dirty="0"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57297" marR="57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Институт по розата ЕМЛК (ИРЕМК),гр. Казанлък</a:t>
                      </a:r>
                      <a:endParaRPr lang="en-US" sz="1600" dirty="0"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57297" marR="57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25092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5. </a:t>
                      </a:r>
                      <a:r>
                        <a:rPr lang="bg-BG" sz="1600" dirty="0" err="1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доц.д</a:t>
                      </a:r>
                      <a:r>
                        <a:rPr lang="bg-BG" sz="1600" dirty="0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-р Виолета Славова </a:t>
                      </a:r>
                      <a:endParaRPr lang="en-US" sz="1600" dirty="0"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57297" marR="57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61925"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ТУ – София, Колеж – Сливен</a:t>
                      </a:r>
                      <a:endParaRPr lang="en-US" sz="1600" dirty="0"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57297" marR="57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01787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6. </a:t>
                      </a:r>
                      <a:r>
                        <a:rPr lang="bg-BG" sz="1600" dirty="0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студент Илиян Фотев</a:t>
                      </a:r>
                      <a:endParaRPr lang="en-US" sz="1600" dirty="0"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57297" marR="57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6192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У «</a:t>
                      </a:r>
                      <a:r>
                        <a:rPr lang="bg-BG" sz="1600" dirty="0" err="1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Проф.д</a:t>
                      </a:r>
                      <a:r>
                        <a:rPr lang="bg-BG" sz="1600" dirty="0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-р Асен Златаров», </a:t>
                      </a:r>
                      <a:r>
                        <a:rPr lang="bg-BG" sz="1600" dirty="0" err="1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ЕООСз</a:t>
                      </a:r>
                      <a:endParaRPr lang="en-US" sz="1600" dirty="0"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57297" marR="57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82229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7. студент Ирина </a:t>
                      </a:r>
                      <a:r>
                        <a:rPr lang="bg-BG" sz="1600" dirty="0" err="1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Вескова</a:t>
                      </a:r>
                      <a:endParaRPr lang="en-US" sz="1600" dirty="0"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57297" marR="57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61925"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У «</a:t>
                      </a:r>
                      <a:r>
                        <a:rPr lang="bg-BG" sz="1600" dirty="0" err="1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Проф.д</a:t>
                      </a:r>
                      <a:r>
                        <a:rPr lang="bg-BG" sz="1600" dirty="0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-р Асен Златаров», </a:t>
                      </a:r>
                      <a:r>
                        <a:rPr lang="bg-BG" sz="1600" dirty="0" err="1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ИМз</a:t>
                      </a:r>
                      <a:endParaRPr lang="en-US" sz="1600" dirty="0"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57297" marR="57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1468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8. студент Мартин Николов</a:t>
                      </a:r>
                      <a:endParaRPr lang="en-US" sz="1600" dirty="0"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57297" marR="57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61925"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У «</a:t>
                      </a:r>
                      <a:r>
                        <a:rPr lang="bg-BG" sz="1600" dirty="0" err="1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Проф.д</a:t>
                      </a:r>
                      <a:r>
                        <a:rPr lang="bg-BG" sz="1600" dirty="0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-р Асен Златаров», </a:t>
                      </a:r>
                      <a:r>
                        <a:rPr lang="bg-BG" sz="1600" dirty="0" err="1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МИз</a:t>
                      </a:r>
                      <a:endParaRPr lang="en-US" sz="1600" dirty="0"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57297" marR="57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2810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9. студент Милен Танев</a:t>
                      </a:r>
                      <a:endParaRPr lang="en-US" sz="1600" dirty="0"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57297" marR="57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6192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У «</a:t>
                      </a:r>
                      <a:r>
                        <a:rPr lang="ru-RU" sz="1600" dirty="0" err="1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Проф.д</a:t>
                      </a:r>
                      <a:r>
                        <a:rPr lang="ru-RU" sz="1600" dirty="0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-р </a:t>
                      </a:r>
                      <a:r>
                        <a:rPr lang="ru-RU" sz="1600" dirty="0" err="1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Асен</a:t>
                      </a:r>
                      <a:r>
                        <a:rPr lang="ru-RU" sz="1600" dirty="0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Златаров</a:t>
                      </a:r>
                      <a:r>
                        <a:rPr lang="ru-RU" sz="1600" dirty="0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», </a:t>
                      </a:r>
                      <a:r>
                        <a:rPr lang="ru-RU" sz="1600" dirty="0" err="1">
                          <a:effectLst/>
                          <a:latin typeface="Batang" panose="02030600000101010101" pitchFamily="18" charset="-127"/>
                          <a:ea typeface="Batang" panose="02030600000101010101" pitchFamily="18" charset="-127"/>
                        </a:rPr>
                        <a:t>МИз</a:t>
                      </a:r>
                      <a:endParaRPr lang="ru-RU" sz="1600" dirty="0"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</a:endParaRPr>
                    </a:p>
                  </a:txBody>
                  <a:tcPr marL="57297" marR="572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852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2441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F45735A5-4482-4D5D-9FB4-71A059B555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891894"/>
              </p:ext>
            </p:extLst>
          </p:nvPr>
        </p:nvGraphicFramePr>
        <p:xfrm>
          <a:off x="2689934" y="2254846"/>
          <a:ext cx="7097160" cy="3723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97160">
                  <a:extLst>
                    <a:ext uri="{9D8B030D-6E8A-4147-A177-3AD203B41FA5}">
                      <a16:colId xmlns:a16="http://schemas.microsoft.com/office/drawing/2014/main" val="1821372939"/>
                    </a:ext>
                  </a:extLst>
                </a:gridCol>
              </a:tblGrid>
              <a:tr h="3092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ЗАДАЧИ: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884830"/>
                  </a:ext>
                </a:extLst>
              </a:tr>
              <a:tr h="3251200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0000"/>
                        </a:lnSpc>
                        <a:buAutoNum type="arabicPeriod"/>
                      </a:pPr>
                      <a:r>
                        <a:rPr lang="bg-BG" sz="1400" b="1" dirty="0"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Получаване </a:t>
                      </a:r>
                      <a:r>
                        <a:rPr lang="bg-BG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композитни </a:t>
                      </a:r>
                      <a:r>
                        <a:rPr lang="bg-BG" sz="14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полиакрилонитрилни</a:t>
                      </a:r>
                      <a:r>
                        <a:rPr lang="bg-BG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мембрани с различни характеристики.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buNone/>
                      </a:pPr>
                      <a:endParaRPr lang="bg-BG" sz="1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buNone/>
                      </a:pPr>
                      <a:r>
                        <a:rPr lang="bg-BG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    Изследване и а</a:t>
                      </a:r>
                      <a:r>
                        <a:rPr lang="bg-BG" sz="1400" b="1" dirty="0"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нализ </a:t>
                      </a:r>
                      <a:r>
                        <a:rPr lang="bg-BG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структурните и технологичните характеристики на 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buNone/>
                      </a:pPr>
                      <a:r>
                        <a:rPr lang="bg-BG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bg-BG" sz="1400" b="1" dirty="0"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мембраните</a:t>
                      </a:r>
                      <a:r>
                        <a:rPr lang="bg-BG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buNone/>
                      </a:pPr>
                      <a:endParaRPr lang="bg-BG" sz="1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3"/>
                        <a:tabLst/>
                        <a:defRPr/>
                      </a:pPr>
                      <a:r>
                        <a:rPr lang="bg-BG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Изследване и определяне на оптимални </a:t>
                      </a:r>
                      <a:r>
                        <a:rPr lang="bg-BG" sz="14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баромембранните</a:t>
                      </a:r>
                      <a:r>
                        <a:rPr lang="bg-BG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условия в зависимост от качествата на мембраната и отпадните води.</a:t>
                      </a: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just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bg-BG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Идентифициране и/или количествено определяне на </a:t>
                      </a:r>
                      <a:r>
                        <a:rPr lang="bg-BG" sz="14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биоактивни</a:t>
                      </a:r>
                      <a:r>
                        <a:rPr lang="bg-BG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вещества преди и след мембранната филтрация.</a:t>
                      </a:r>
                    </a:p>
                    <a:p>
                      <a:pPr marL="0" marR="0" lvl="0" indent="0" algn="just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sz="1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5"/>
                        <a:tabLst/>
                        <a:defRPr/>
                      </a:pPr>
                      <a:r>
                        <a:rPr lang="bg-BG" sz="1400" b="1" dirty="0"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Приложение и изследване на  мембраните в работен режи при комбинирани условия спрямо отпадната вода.</a:t>
                      </a:r>
                    </a:p>
                    <a:p>
                      <a:pPr marL="0" marR="0" lvl="0" indent="0" algn="just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sz="1400" b="1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b="1" dirty="0"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6.    Разпространение на резултатите  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962812"/>
                  </a:ext>
                </a:extLst>
              </a:tr>
            </a:tbl>
          </a:graphicData>
        </a:graphic>
      </p:graphicFrame>
      <p:sp>
        <p:nvSpPr>
          <p:cNvPr id="2" name="Правоъгълник 1"/>
          <p:cNvSpPr/>
          <p:nvPr/>
        </p:nvSpPr>
        <p:spPr>
          <a:xfrm>
            <a:off x="950695" y="274296"/>
            <a:ext cx="10575637" cy="120084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 defTabSz="914400">
              <a:defRPr/>
            </a:pPr>
            <a:r>
              <a:rPr lang="ru-RU" sz="1801" b="1" dirty="0">
                <a:solidFill>
                  <a:srgbClr val="4472C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ЦЕЛ: </a:t>
            </a:r>
            <a:r>
              <a:rPr lang="ru-RU" sz="1801" dirty="0" err="1">
                <a:solidFill>
                  <a:srgbClr val="4472C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Изследване</a:t>
            </a:r>
            <a:r>
              <a:rPr lang="ru-RU" sz="1801" dirty="0">
                <a:solidFill>
                  <a:srgbClr val="4472C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оценка на </a:t>
            </a:r>
            <a:r>
              <a:rPr lang="ru-RU" sz="1801" dirty="0" err="1">
                <a:solidFill>
                  <a:srgbClr val="4472C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възможностите</a:t>
            </a:r>
            <a:r>
              <a:rPr lang="ru-RU" sz="1801" dirty="0">
                <a:solidFill>
                  <a:srgbClr val="4472C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приложение на </a:t>
            </a:r>
            <a:r>
              <a:rPr lang="ru-RU" sz="1801" dirty="0" err="1">
                <a:solidFill>
                  <a:srgbClr val="4472C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полиакрилонитрилни</a:t>
            </a:r>
            <a:r>
              <a:rPr lang="ru-RU" sz="1801" dirty="0">
                <a:solidFill>
                  <a:srgbClr val="4472C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1" dirty="0" err="1">
                <a:solidFill>
                  <a:srgbClr val="4472C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мембрани</a:t>
            </a:r>
            <a:r>
              <a:rPr lang="ru-RU" sz="1801" dirty="0">
                <a:solidFill>
                  <a:srgbClr val="4472C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  </a:t>
            </a:r>
          </a:p>
          <a:p>
            <a:pPr lvl="0" algn="just" defTabSz="914400">
              <a:defRPr/>
            </a:pPr>
            <a:r>
              <a:rPr lang="ru-RU" sz="1801" dirty="0">
                <a:solidFill>
                  <a:srgbClr val="4472C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801" dirty="0" err="1">
                <a:solidFill>
                  <a:srgbClr val="4472C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пречистване</a:t>
            </a:r>
            <a:r>
              <a:rPr lang="ru-RU" sz="1801" dirty="0">
                <a:solidFill>
                  <a:srgbClr val="4472C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1" dirty="0" err="1">
                <a:solidFill>
                  <a:srgbClr val="4472C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отпадните</a:t>
            </a:r>
            <a:r>
              <a:rPr lang="ru-RU" sz="1801" dirty="0">
                <a:solidFill>
                  <a:srgbClr val="4472C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води и </a:t>
            </a:r>
            <a:r>
              <a:rPr lang="ru-RU" sz="1801" dirty="0" err="1">
                <a:solidFill>
                  <a:srgbClr val="4472C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сепариране</a:t>
            </a:r>
            <a:r>
              <a:rPr lang="ru-RU" sz="1801" dirty="0">
                <a:solidFill>
                  <a:srgbClr val="4472C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1" dirty="0" err="1">
                <a:solidFill>
                  <a:srgbClr val="4472C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полезни</a:t>
            </a:r>
            <a:r>
              <a:rPr lang="ru-RU" sz="1801" dirty="0">
                <a:solidFill>
                  <a:srgbClr val="4472C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1" dirty="0" err="1">
                <a:solidFill>
                  <a:srgbClr val="4472C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отпадъчни</a:t>
            </a:r>
            <a:r>
              <a:rPr lang="ru-RU" sz="1801" dirty="0">
                <a:solidFill>
                  <a:srgbClr val="4472C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1" dirty="0" err="1">
                <a:solidFill>
                  <a:srgbClr val="4472C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компоненти</a:t>
            </a:r>
            <a:r>
              <a:rPr lang="ru-RU" sz="1801" dirty="0">
                <a:solidFill>
                  <a:srgbClr val="4472C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</a:t>
            </a:r>
          </a:p>
          <a:p>
            <a:pPr lvl="0" algn="just" defTabSz="914400">
              <a:defRPr/>
            </a:pPr>
            <a:r>
              <a:rPr lang="ru-RU" sz="1801" dirty="0">
                <a:solidFill>
                  <a:srgbClr val="4472C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801" dirty="0" err="1">
                <a:solidFill>
                  <a:srgbClr val="4472C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хидродестилацията</a:t>
            </a:r>
            <a:r>
              <a:rPr lang="ru-RU" sz="1801" dirty="0">
                <a:solidFill>
                  <a:srgbClr val="4472C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1" dirty="0" err="1">
                <a:solidFill>
                  <a:srgbClr val="4472C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цвят</a:t>
            </a:r>
            <a:r>
              <a:rPr lang="ru-RU" sz="1801" dirty="0">
                <a:solidFill>
                  <a:srgbClr val="4472C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1801" dirty="0" err="1">
                <a:solidFill>
                  <a:srgbClr val="4472C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маслодайна</a:t>
            </a:r>
            <a:r>
              <a:rPr lang="ru-RU" sz="1801" dirty="0">
                <a:solidFill>
                  <a:srgbClr val="4472C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роза -  </a:t>
            </a:r>
            <a:r>
              <a:rPr lang="ru-RU" sz="1801" dirty="0" err="1">
                <a:solidFill>
                  <a:srgbClr val="4472C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Rosa</a:t>
            </a:r>
            <a:r>
              <a:rPr lang="ru-RU" sz="1801" dirty="0">
                <a:solidFill>
                  <a:srgbClr val="4472C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1" dirty="0" err="1">
                <a:solidFill>
                  <a:srgbClr val="4472C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damascena</a:t>
            </a:r>
            <a:r>
              <a:rPr lang="ru-RU" sz="1801" dirty="0">
                <a:solidFill>
                  <a:srgbClr val="4472C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1" dirty="0" err="1">
                <a:solidFill>
                  <a:srgbClr val="4472C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Mill</a:t>
            </a:r>
            <a:r>
              <a:rPr lang="ru-RU" sz="1801" dirty="0">
                <a:solidFill>
                  <a:srgbClr val="4472C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(R.D.) и  </a:t>
            </a:r>
            <a:r>
              <a:rPr lang="ru-RU" sz="1801" dirty="0" err="1">
                <a:solidFill>
                  <a:srgbClr val="4472C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Rosa</a:t>
            </a:r>
            <a:r>
              <a:rPr lang="ru-RU" sz="1801" dirty="0">
                <a:solidFill>
                  <a:srgbClr val="4472C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1" dirty="0" err="1">
                <a:solidFill>
                  <a:srgbClr val="4472C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alba</a:t>
            </a:r>
            <a:r>
              <a:rPr lang="ru-RU" sz="1801" dirty="0">
                <a:solidFill>
                  <a:srgbClr val="4472C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L. (R.A.).</a:t>
            </a:r>
          </a:p>
          <a:p>
            <a:pPr lvl="0" algn="just" defTabSz="914400">
              <a:defRPr/>
            </a:pPr>
            <a:r>
              <a:rPr lang="ru-RU" sz="1801" dirty="0">
                <a:solidFill>
                  <a:srgbClr val="4472C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90802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оъгълник 4">
            <a:extLst>
              <a:ext uri="{FF2B5EF4-FFF2-40B4-BE49-F238E27FC236}">
                <a16:creationId xmlns:a16="http://schemas.microsoft.com/office/drawing/2014/main" id="{A4521AFD-8E8C-4377-905C-4FF76BDB5E7D}"/>
              </a:ext>
            </a:extLst>
          </p:cNvPr>
          <p:cNvSpPr/>
          <p:nvPr/>
        </p:nvSpPr>
        <p:spPr>
          <a:xfrm>
            <a:off x="803563" y="2590385"/>
            <a:ext cx="102329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Полиакрилонитрилни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bg-BG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мембрани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формирани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чрез метода на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фазова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инверсия от ПАН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разтвори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различен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състав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авоъгълник 6">
            <a:extLst>
              <a:ext uri="{FF2B5EF4-FFF2-40B4-BE49-F238E27FC236}">
                <a16:creationId xmlns:a16="http://schemas.microsoft.com/office/drawing/2014/main" id="{7235E856-CCC1-4B66-8606-FC6B5BEEEB03}"/>
              </a:ext>
            </a:extLst>
          </p:cNvPr>
          <p:cNvSpPr/>
          <p:nvPr/>
        </p:nvSpPr>
        <p:spPr>
          <a:xfrm>
            <a:off x="803563" y="4765442"/>
            <a:ext cx="101556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Мембранния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работните характеристики на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мембраните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проницаемост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l/m².h) и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селективност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%)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изследвани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различно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налягане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J,R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=ƒ(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r>
              <a:rPr lang="bg-BG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3B26F8C9-E074-4E39-8255-40927F89F1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943" y="2976691"/>
            <a:ext cx="5186924" cy="1463951"/>
          </a:xfrm>
          <a:prstGeom prst="rect">
            <a:avLst/>
          </a:prstGeom>
        </p:spPr>
      </p:pic>
      <p:pic>
        <p:nvPicPr>
          <p:cNvPr id="10" name="Картина 9">
            <a:extLst>
              <a:ext uri="{FF2B5EF4-FFF2-40B4-BE49-F238E27FC236}">
                <a16:creationId xmlns:a16="http://schemas.microsoft.com/office/drawing/2014/main" id="{60B7E725-2179-4294-865A-168035B189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7166" y="5306039"/>
            <a:ext cx="4539574" cy="1257585"/>
          </a:xfrm>
          <a:prstGeom prst="rect">
            <a:avLst/>
          </a:prstGeom>
        </p:spPr>
      </p:pic>
      <p:sp>
        <p:nvSpPr>
          <p:cNvPr id="11" name="Правоъгълник 10">
            <a:extLst>
              <a:ext uri="{FF2B5EF4-FFF2-40B4-BE49-F238E27FC236}">
                <a16:creationId xmlns:a16="http://schemas.microsoft.com/office/drawing/2014/main" id="{41A0009A-00DC-4D81-B3A8-0FE042B56F59}"/>
              </a:ext>
            </a:extLst>
          </p:cNvPr>
          <p:cNvSpPr/>
          <p:nvPr/>
        </p:nvSpPr>
        <p:spPr>
          <a:xfrm>
            <a:off x="5032499" y="6560193"/>
            <a:ext cx="25017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altLang="en-US" sz="1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Фиг</a:t>
            </a:r>
            <a:r>
              <a:rPr lang="ru-RU" altLang="en-US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g-BG" altLang="en-US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bg-BG" altLang="en-US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Баромембранна</a:t>
            </a:r>
            <a:r>
              <a:rPr lang="bg-BG" alt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филтрация.</a:t>
            </a:r>
            <a:endParaRPr lang="en-US" dirty="0"/>
          </a:p>
        </p:txBody>
      </p:sp>
      <p:sp useBgFill="1">
        <p:nvSpPr>
          <p:cNvPr id="12" name="Rectangle 3">
            <a:extLst>
              <a:ext uri="{FF2B5EF4-FFF2-40B4-BE49-F238E27FC236}">
                <a16:creationId xmlns:a16="http://schemas.microsoft.com/office/drawing/2014/main" id="{3ABEAD07-0311-4CFC-9328-8CBBA9328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6908" y="4432969"/>
            <a:ext cx="5639148" cy="277001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  <a:spAutoFit/>
          </a:bodyPr>
          <a:lstStyle/>
          <a:p>
            <a:pPr indent="449268" algn="just" defTabSz="9144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g-BG" alt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Фиг</a:t>
            </a:r>
            <a:r>
              <a:rPr lang="ru-RU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g-BG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bg-BG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Формиране</a:t>
            </a:r>
            <a:r>
              <a:rPr lang="bg-BG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полиакрилонитрилни</a:t>
            </a:r>
            <a:r>
              <a:rPr lang="ru-RU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мембрани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en-US" sz="1801" dirty="0">
              <a:latin typeface="Arial" panose="020B0604020202020204" pitchFamily="34" charset="0"/>
            </a:endParaRPr>
          </a:p>
        </p:txBody>
      </p:sp>
      <p:sp>
        <p:nvSpPr>
          <p:cNvPr id="13" name="Текстово поле 12">
            <a:extLst>
              <a:ext uri="{FF2B5EF4-FFF2-40B4-BE49-F238E27FC236}">
                <a16:creationId xmlns:a16="http://schemas.microsoft.com/office/drawing/2014/main" id="{68E10A77-90B4-4420-BF07-21184A4E26AD}"/>
              </a:ext>
            </a:extLst>
          </p:cNvPr>
          <p:cNvSpPr txBox="1"/>
          <p:nvPr/>
        </p:nvSpPr>
        <p:spPr>
          <a:xfrm>
            <a:off x="5190127" y="59695"/>
            <a:ext cx="1740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/>
              <a:t>МЕТОДОЛОГИЯ</a:t>
            </a:r>
            <a:endParaRPr lang="en-US" b="1" dirty="0"/>
          </a:p>
        </p:txBody>
      </p:sp>
      <p:sp>
        <p:nvSpPr>
          <p:cNvPr id="14" name="Правоъгълник 13">
            <a:extLst>
              <a:ext uri="{FF2B5EF4-FFF2-40B4-BE49-F238E27FC236}">
                <a16:creationId xmlns:a16="http://schemas.microsoft.com/office/drawing/2014/main" id="{8E28DF8E-CAD0-4EFC-9F9B-8CFC0F3C5850}"/>
              </a:ext>
            </a:extLst>
          </p:cNvPr>
          <p:cNvSpPr/>
          <p:nvPr/>
        </p:nvSpPr>
        <p:spPr>
          <a:xfrm>
            <a:off x="803563" y="429027"/>
            <a:ext cx="101556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Хидродестилация</a:t>
            </a:r>
            <a:r>
              <a:rPr lang="bg-BG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ресен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розов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цвят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R.damascena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Mill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(R.D.) и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R.alba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L. (R.A.),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отглеждани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преработени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утвърдена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технология в Института по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розата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ароматните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растения,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гр.Казанлък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Картина 14">
            <a:extLst>
              <a:ext uri="{FF2B5EF4-FFF2-40B4-BE49-F238E27FC236}">
                <a16:creationId xmlns:a16="http://schemas.microsoft.com/office/drawing/2014/main" id="{A05B0839-D9B7-428E-BCEC-F1A865862EE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908" y="952247"/>
            <a:ext cx="4992959" cy="1257585"/>
          </a:xfrm>
          <a:prstGeom prst="rect">
            <a:avLst/>
          </a:prstGeom>
        </p:spPr>
      </p:pic>
      <p:sp>
        <p:nvSpPr>
          <p:cNvPr id="16" name="Правоъгълник 15">
            <a:extLst>
              <a:ext uri="{FF2B5EF4-FFF2-40B4-BE49-F238E27FC236}">
                <a16:creationId xmlns:a16="http://schemas.microsoft.com/office/drawing/2014/main" id="{196116AC-74FB-4513-990F-DAF5EE1CE4B1}"/>
              </a:ext>
            </a:extLst>
          </p:cNvPr>
          <p:cNvSpPr/>
          <p:nvPr/>
        </p:nvSpPr>
        <p:spPr>
          <a:xfrm>
            <a:off x="911877" y="2261609"/>
            <a:ext cx="115757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Фиг. 1.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на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отпадни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води. 1—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Дистилатор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2,5—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Кондензатор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3—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Топлообменник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4—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Кохобатор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6—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Флорентинска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колба (сепаратор).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177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5B341E3C-2F2D-482E-B5AD-9DC3DB49F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155" y="3710865"/>
            <a:ext cx="1509203" cy="1144125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4" name="Правоъгълник 3">
            <a:extLst>
              <a:ext uri="{FF2B5EF4-FFF2-40B4-BE49-F238E27FC236}">
                <a16:creationId xmlns:a16="http://schemas.microsoft.com/office/drawing/2014/main" id="{3217A5B1-BD55-4D83-BB01-6E9C3D86A39C}"/>
              </a:ext>
            </a:extLst>
          </p:cNvPr>
          <p:cNvSpPr/>
          <p:nvPr/>
        </p:nvSpPr>
        <p:spPr>
          <a:xfrm>
            <a:off x="2684017" y="268524"/>
            <a:ext cx="72173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Използвани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аналитични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инструментални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извършени от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екипа</a:t>
            </a:r>
            <a:endParaRPr lang="ru-RU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перманганатна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окисляемост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в </a:t>
            </a:r>
            <a:r>
              <a:rPr lang="ru-RU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сярнокисела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среда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за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определяне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количеството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органичните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вещества 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bg-B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метод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за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определяне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общото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съдържание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фенолни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съединения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метод </a:t>
            </a:r>
            <a:r>
              <a:rPr lang="bg-B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 </a:t>
            </a:r>
            <a:r>
              <a:rPr lang="bg-BG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Folin-Ciocalteu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bg-BG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алуминиево-хлориден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AlCl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₃)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метод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за определяне на общи </a:t>
            </a:r>
            <a:r>
              <a:rPr lang="bg-BG" dirty="0" err="1">
                <a:latin typeface="Calibri" panose="020F0502020204030204" pitchFamily="34" charset="0"/>
                <a:cs typeface="Calibri" panose="020F0502020204030204" pitchFamily="34" charset="0"/>
              </a:rPr>
              <a:t>флавоноиди</a:t>
            </a:r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bg-BG" dirty="0" err="1">
                <a:latin typeface="Calibri" panose="020F0502020204030204" pitchFamily="34" charset="0"/>
                <a:cs typeface="Calibri" panose="020F0502020204030204" pitchFamily="34" charset="0"/>
              </a:rPr>
              <a:t>pH</a:t>
            </a:r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 диференциален метод за определяне на общи </a:t>
            </a:r>
            <a:r>
              <a:rPr lang="bg-BG" dirty="0" err="1">
                <a:latin typeface="Calibri" panose="020F0502020204030204" pitchFamily="34" charset="0"/>
                <a:cs typeface="Calibri" panose="020F0502020204030204" pitchFamily="34" charset="0"/>
              </a:rPr>
              <a:t>антоциани</a:t>
            </a:r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endParaRPr lang="bg-BG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извършени от ЦНИЛ при Университета и от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външни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научноизследователски лаборатории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</a:rPr>
              <a:t>-    </a:t>
            </a:r>
            <a:r>
              <a:rPr lang="en-US" dirty="0"/>
              <a:t>HPL</a:t>
            </a:r>
            <a:r>
              <a:rPr lang="bg-BG" dirty="0"/>
              <a:t>С  метод за </a:t>
            </a:r>
            <a:r>
              <a:rPr lang="bg-BG" dirty="0" err="1"/>
              <a:t>фитохимичен</a:t>
            </a:r>
            <a:r>
              <a:rPr lang="bg-BG" dirty="0"/>
              <a:t> анализ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UV/Vis </a:t>
            </a:r>
            <a:r>
              <a:rPr lang="ru-RU" dirty="0" err="1"/>
              <a:t>спектрален</a:t>
            </a:r>
            <a:r>
              <a:rPr lang="ru-RU" dirty="0"/>
              <a:t> метод</a:t>
            </a:r>
          </a:p>
          <a:p>
            <a:pPr marL="285750" indent="-285750">
              <a:buFontTx/>
              <a:buChar char="-"/>
            </a:pPr>
            <a:r>
              <a:rPr lang="ru-RU" dirty="0"/>
              <a:t>метод на БЕТ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‫التخفيفات الحل مائي - مشاكل الكيمياء عملت‬‎">
            <a:extLst>
              <a:ext uri="{FF2B5EF4-FFF2-40B4-BE49-F238E27FC236}">
                <a16:creationId xmlns:a16="http://schemas.microsoft.com/office/drawing/2014/main" id="{B6160854-1BB8-49AF-B98B-7F39B0F54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8501" y="1074892"/>
            <a:ext cx="2133600" cy="147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8F9C679F-8F39-44C0-88C6-7B7E31722C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962" y="4838330"/>
            <a:ext cx="1569979" cy="1763729"/>
          </a:xfrm>
          <a:prstGeom prst="rect">
            <a:avLst/>
          </a:prstGeom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A07F13CE-EF7E-499C-A74C-B24FAEC823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5165" y="4607511"/>
            <a:ext cx="1961966" cy="1242874"/>
          </a:xfrm>
          <a:prstGeom prst="rect">
            <a:avLst/>
          </a:prstGeom>
        </p:spPr>
      </p:pic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C9FA587C-D22E-459E-92CB-724438704E1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4786" y="5100222"/>
            <a:ext cx="2033502" cy="1757778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C44C4816-4131-48D5-BDAB-8CA0252745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924448"/>
            <a:ext cx="2431701" cy="1702372"/>
          </a:xfrm>
          <a:prstGeom prst="rect">
            <a:avLst/>
          </a:prstGeom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B01A6A14-6966-4E1A-97AD-6672E2D7F72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5077"/>
            <a:ext cx="2411604" cy="100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16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оъгълник 4">
            <a:extLst>
              <a:ext uri="{FF2B5EF4-FFF2-40B4-BE49-F238E27FC236}">
                <a16:creationId xmlns:a16="http://schemas.microsoft.com/office/drawing/2014/main" id="{F069B1AE-58F1-450F-971D-F995E25EE69F}"/>
              </a:ext>
            </a:extLst>
          </p:cNvPr>
          <p:cNvSpPr/>
          <p:nvPr/>
        </p:nvSpPr>
        <p:spPr>
          <a:xfrm>
            <a:off x="589441" y="3676372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Селективност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мембрани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показатели за R.D. и R.А.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авоъгълник 8">
            <a:extLst>
              <a:ext uri="{FF2B5EF4-FFF2-40B4-BE49-F238E27FC236}">
                <a16:creationId xmlns:a16="http://schemas.microsoft.com/office/drawing/2014/main" id="{A6A31437-8284-4619-AED4-CE8BA15A6D74}"/>
              </a:ext>
            </a:extLst>
          </p:cNvPr>
          <p:cNvSpPr/>
          <p:nvPr/>
        </p:nvSpPr>
        <p:spPr>
          <a:xfrm rot="10800000" flipV="1">
            <a:off x="742769" y="2797954"/>
            <a:ext cx="64573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Фиг.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Хистерезисни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криви за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отпадна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вода от R.D. и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R.A.</a:t>
            </a:r>
            <a:endParaRPr lang="bg-BG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Текстово поле 11">
            <a:extLst>
              <a:ext uri="{FF2B5EF4-FFF2-40B4-BE49-F238E27FC236}">
                <a16:creationId xmlns:a16="http://schemas.microsoft.com/office/drawing/2014/main" id="{FB3FD931-9A23-48E7-8A4F-4C981767D1FF}"/>
              </a:ext>
            </a:extLst>
          </p:cNvPr>
          <p:cNvSpPr txBox="1"/>
          <p:nvPr/>
        </p:nvSpPr>
        <p:spPr>
          <a:xfrm>
            <a:off x="5551763" y="0"/>
            <a:ext cx="13803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РЕЗУЛТАТИ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Картина 15">
            <a:extLst>
              <a:ext uri="{FF2B5EF4-FFF2-40B4-BE49-F238E27FC236}">
                <a16:creationId xmlns:a16="http://schemas.microsoft.com/office/drawing/2014/main" id="{6F22F71A-AD07-41C8-A97B-F3C6130CFB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2417" y="814572"/>
            <a:ext cx="3717235" cy="1928193"/>
          </a:xfrm>
          <a:prstGeom prst="rect">
            <a:avLst/>
          </a:prstGeom>
        </p:spPr>
      </p:pic>
      <p:sp>
        <p:nvSpPr>
          <p:cNvPr id="17" name="Правоъгълник 16">
            <a:extLst>
              <a:ext uri="{FF2B5EF4-FFF2-40B4-BE49-F238E27FC236}">
                <a16:creationId xmlns:a16="http://schemas.microsoft.com/office/drawing/2014/main" id="{B12E1A08-81BE-4761-8E7C-102FBABFFFEA}"/>
              </a:ext>
            </a:extLst>
          </p:cNvPr>
          <p:cNvSpPr/>
          <p:nvPr/>
        </p:nvSpPr>
        <p:spPr>
          <a:xfrm>
            <a:off x="8629516" y="2780220"/>
            <a:ext cx="30994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Фиг. 5.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Хистерезисни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криви за мембрана 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endParaRPr lang="bg-BG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авоъгълник 17">
            <a:extLst>
              <a:ext uri="{FF2B5EF4-FFF2-40B4-BE49-F238E27FC236}">
                <a16:creationId xmlns:a16="http://schemas.microsoft.com/office/drawing/2014/main" id="{58235668-24FC-4EE4-9AEB-87C7B8A9E64F}"/>
              </a:ext>
            </a:extLst>
          </p:cNvPr>
          <p:cNvSpPr/>
          <p:nvPr/>
        </p:nvSpPr>
        <p:spPr>
          <a:xfrm>
            <a:off x="6934966" y="6224619"/>
            <a:ext cx="51179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g-BG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Фиг. 6.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Селективност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мембрана 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различни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показатели за R.D. и R.А.</a:t>
            </a: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Картина 23">
            <a:extLst>
              <a:ext uri="{FF2B5EF4-FFF2-40B4-BE49-F238E27FC236}">
                <a16:creationId xmlns:a16="http://schemas.microsoft.com/office/drawing/2014/main" id="{FC4C34BE-12DF-429C-91FA-7DE223DE7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281" y="782411"/>
            <a:ext cx="3225064" cy="1914310"/>
          </a:xfrm>
          <a:prstGeom prst="rect">
            <a:avLst/>
          </a:prstGeom>
        </p:spPr>
      </p:pic>
      <p:pic>
        <p:nvPicPr>
          <p:cNvPr id="26" name="Картина 25">
            <a:extLst>
              <a:ext uri="{FF2B5EF4-FFF2-40B4-BE49-F238E27FC236}">
                <a16:creationId xmlns:a16="http://schemas.microsoft.com/office/drawing/2014/main" id="{9AF216F4-651B-448F-8E86-B777BCD2A4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162" y="732805"/>
            <a:ext cx="3340898" cy="2036240"/>
          </a:xfrm>
          <a:prstGeom prst="rect">
            <a:avLst/>
          </a:prstGeom>
        </p:spPr>
      </p:pic>
      <p:pic>
        <p:nvPicPr>
          <p:cNvPr id="30" name="Картина 29">
            <a:extLst>
              <a:ext uri="{FF2B5EF4-FFF2-40B4-BE49-F238E27FC236}">
                <a16:creationId xmlns:a16="http://schemas.microsoft.com/office/drawing/2014/main" id="{3C2951C9-6681-4BCF-A494-06BD1ED0EF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611" y="4180114"/>
            <a:ext cx="6018963" cy="1889090"/>
          </a:xfrm>
          <a:prstGeom prst="rect">
            <a:avLst/>
          </a:prstGeom>
        </p:spPr>
      </p:pic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C6F1F015-20C6-476A-8998-6F6AEB9B249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2975" y="3778180"/>
            <a:ext cx="5146020" cy="244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84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EDD996F8-E9C7-4B56-992E-A1F8109905F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459" y="3959050"/>
            <a:ext cx="4602879" cy="2478537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8C7E2408-725B-4CC2-B819-1C9D4066B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ru-RU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D49F7F9-4D9B-4A13-B278-F0896DD65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9173" y="3172119"/>
            <a:ext cx="322319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Фиг. 7.</a:t>
            </a:r>
            <a:r>
              <a:rPr kumimoji="0" lang="ru-RU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Хистерезисни</a:t>
            </a:r>
            <a:r>
              <a:rPr kumimoji="0" lang="ru-RU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криви на </a:t>
            </a:r>
            <a:r>
              <a:rPr kumimoji="0" lang="ru-RU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проницаемост</a:t>
            </a:r>
            <a:r>
              <a:rPr kumimoji="0" lang="ru-RU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ово поле 9">
            <a:extLst>
              <a:ext uri="{FF2B5EF4-FFF2-40B4-BE49-F238E27FC236}">
                <a16:creationId xmlns:a16="http://schemas.microsoft.com/office/drawing/2014/main" id="{0167D173-0214-4EDB-AB05-62CFB23303FB}"/>
              </a:ext>
            </a:extLst>
          </p:cNvPr>
          <p:cNvSpPr txBox="1"/>
          <p:nvPr/>
        </p:nvSpPr>
        <p:spPr>
          <a:xfrm>
            <a:off x="3491169" y="207015"/>
            <a:ext cx="508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u="sng" dirty="0">
                <a:solidFill>
                  <a:schemeClr val="accent4">
                    <a:lumMod val="75000"/>
                  </a:schemeClr>
                </a:solidFill>
              </a:rPr>
              <a:t>Оптимизиране чрез двустепенна </a:t>
            </a:r>
            <a:r>
              <a:rPr lang="bg-BG" u="sng" dirty="0" err="1">
                <a:solidFill>
                  <a:schemeClr val="accent4">
                    <a:lumMod val="75000"/>
                  </a:schemeClr>
                </a:solidFill>
              </a:rPr>
              <a:t>ултрафилтрация</a:t>
            </a:r>
            <a:endParaRPr lang="en-US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FF21BA94-6474-489C-9AFC-3EBB15132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3950" y="880715"/>
            <a:ext cx="364181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en-US" sz="12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</a:t>
            </a:r>
            <a:r>
              <a:rPr lang="en-US" alt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bg-BG" altLang="en-US" sz="12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bg-BG" altLang="en-US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Резултати от БЕТ анализ</a:t>
            </a:r>
            <a:endParaRPr kumimoji="0" lang="bg-BG" altLang="en-US" sz="12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Текстово поле 2">
            <a:extLst>
              <a:ext uri="{FF2B5EF4-FFF2-40B4-BE49-F238E27FC236}">
                <a16:creationId xmlns:a16="http://schemas.microsoft.com/office/drawing/2014/main" id="{FF5EEA0A-0B64-45E1-B945-182533C67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086" y="5128899"/>
            <a:ext cx="732464" cy="27622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2-ри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DA26F043-D92D-4F88-96CF-EEB8E73E03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217323"/>
              </p:ext>
            </p:extLst>
          </p:nvPr>
        </p:nvGraphicFramePr>
        <p:xfrm>
          <a:off x="7988947" y="4469732"/>
          <a:ext cx="3972143" cy="14361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4861">
                  <a:extLst>
                    <a:ext uri="{9D8B030D-6E8A-4147-A177-3AD203B41FA5}">
                      <a16:colId xmlns:a16="http://schemas.microsoft.com/office/drawing/2014/main" val="248858592"/>
                    </a:ext>
                  </a:extLst>
                </a:gridCol>
                <a:gridCol w="1425072">
                  <a:extLst>
                    <a:ext uri="{9D8B030D-6E8A-4147-A177-3AD203B41FA5}">
                      <a16:colId xmlns:a16="http://schemas.microsoft.com/office/drawing/2014/main" val="3397620"/>
                    </a:ext>
                  </a:extLst>
                </a:gridCol>
                <a:gridCol w="1072210">
                  <a:extLst>
                    <a:ext uri="{9D8B030D-6E8A-4147-A177-3AD203B41FA5}">
                      <a16:colId xmlns:a16="http://schemas.microsoft.com/office/drawing/2014/main" val="1386515725"/>
                    </a:ext>
                  </a:extLst>
                </a:gridCol>
              </a:tblGrid>
              <a:tr h="44450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мембрана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индивидуална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R,%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 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R,%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4146000"/>
                  </a:ext>
                </a:extLst>
              </a:tr>
              <a:tr h="448378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bg-BG" sz="14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en-US" sz="14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bg-BG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en-US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4056508"/>
                  </a:ext>
                </a:extLst>
              </a:tr>
              <a:tr h="404167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bg-BG" sz="1400" b="1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sz="1400" b="1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015865"/>
                  </a:ext>
                </a:extLst>
              </a:tr>
            </a:tbl>
          </a:graphicData>
        </a:graphic>
      </p:graphicFrame>
      <p:sp>
        <p:nvSpPr>
          <p:cNvPr id="18" name="Rectangle 7">
            <a:extLst>
              <a:ext uri="{FF2B5EF4-FFF2-40B4-BE49-F238E27FC236}">
                <a16:creationId xmlns:a16="http://schemas.microsoft.com/office/drawing/2014/main" id="{C5E7CD94-5060-4B9E-8A1E-EDA3108BC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6955" y="3610007"/>
            <a:ext cx="520504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kumimoji="0" lang="ru-RU" altLang="en-US" sz="1200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аблица </a:t>
            </a:r>
            <a:r>
              <a:rPr lang="en-US" altLang="en-US" sz="1200" b="1" dirty="0" bmk="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ru-RU" altLang="en-US" sz="1200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ru-RU" altLang="en-US" sz="1200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en-US" sz="12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Селективност</a:t>
            </a:r>
            <a:r>
              <a:rPr kumimoji="0" lang="ru-RU" altLang="en-US" sz="12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kumimoji="0" lang="ru-RU" altLang="en-US" sz="12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двустепенна</a:t>
            </a:r>
            <a:r>
              <a:rPr kumimoji="0" lang="ru-RU" altLang="en-US" sz="12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en-US" sz="12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ултрафилтрация</a:t>
            </a:r>
            <a:r>
              <a:rPr kumimoji="0" lang="ru-RU" altLang="en-US" sz="12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en-US" sz="12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спрямо</a:t>
            </a:r>
            <a:r>
              <a:rPr kumimoji="0" lang="ru-RU" altLang="en-US" sz="12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en-US" sz="1200" b="0" i="0" u="none" strike="noStrike" cap="none" normalizeH="0" baseline="0" dirty="0" err="1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общата</a:t>
            </a:r>
            <a:r>
              <a:rPr kumimoji="0" lang="ru-RU" altLang="en-US" sz="12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органика (</a:t>
            </a:r>
            <a:r>
              <a:rPr kumimoji="0" lang="en-US" altLang="en-US" sz="1200" b="0" i="0" u="none" strike="noStrike" cap="none" normalizeH="0" baseline="0" dirty="0" err="1" bmk="_Hlk182993763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mgEm</a:t>
            </a:r>
            <a:r>
              <a:rPr kumimoji="0" lang="ru-RU" altLang="en-US" sz="1200" b="0" i="0" u="none" strike="noStrike" cap="none" normalizeH="0" baseline="0" dirty="0" bmk="_Hlk182993763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Км</a:t>
            </a:r>
            <a:r>
              <a:rPr kumimoji="0" lang="en-US" altLang="en-US" sz="1200" b="0" i="0" u="none" strike="noStrike" cap="none" normalizeH="0" baseline="0" dirty="0" err="1" bmk="_Hlk182993763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kumimoji="0" lang="ru-RU" altLang="en-US" sz="1200" b="0" i="0" u="none" strike="noStrike" cap="none" normalizeH="0" baseline="-30000" dirty="0" bmk="_Hlk182993763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kumimoji="0" lang="ru-RU" altLang="en-US" sz="1200" b="0" i="0" u="none" strike="noStrike" cap="none" normalizeH="0" baseline="0" dirty="0" bmk="_Hlk182993763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kumimoji="0" lang="en-US" altLang="en-US" sz="1200" b="0" i="0" u="none" strike="noStrike" cap="none" normalizeH="0" baseline="0" dirty="0" bmk="_Hlk182993763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ml</a:t>
            </a:r>
            <a:r>
              <a:rPr kumimoji="0" lang="ru-RU" altLang="en-US" sz="1200" b="0" i="0" u="none" strike="noStrike" cap="none" normalizeH="0" baseline="0" dirty="0" bmk="_Hlk182993763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ru-RU" altLang="en-US" sz="1200" b="0" i="0" u="none" strike="noStrike" cap="none" normalizeH="0" baseline="0" dirty="0" bmk="_Hlk182993763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kumimoji="0" lang="ru-RU" altLang="en-US" sz="1200" b="0" i="0" u="none" strike="noStrike" cap="none" normalizeH="0" baseline="0" dirty="0" err="1" bmk="_Hlk182993763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третиране</a:t>
            </a:r>
            <a:r>
              <a:rPr kumimoji="0" lang="ru-RU" altLang="en-US" sz="1200" b="0" i="0" u="none" strike="noStrike" cap="none" normalizeH="0" baseline="0" dirty="0" bmk="_Hlk182993763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kumimoji="0" lang="ru-RU" altLang="en-US" sz="1200" b="0" i="0" u="none" strike="noStrike" cap="none" normalizeH="0" baseline="0" dirty="0" err="1" bmk="_Hlk182993763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отпадни</a:t>
            </a:r>
            <a:r>
              <a:rPr kumimoji="0" lang="ru-RU" altLang="en-US" sz="1200" b="0" i="0" u="none" strike="noStrike" cap="none" normalizeH="0" baseline="0" dirty="0" bmk="_Hlk182993763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води от </a:t>
            </a:r>
            <a:r>
              <a:rPr kumimoji="0" lang="ru-RU" altLang="en-US" sz="1200" b="0" i="0" u="none" strike="noStrike" cap="none" normalizeH="0" baseline="0" dirty="0" err="1" bmk="_Hlk182993763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хидродестилация</a:t>
            </a:r>
            <a:r>
              <a:rPr kumimoji="0" lang="ru-RU" altLang="en-US" sz="1200" b="0" i="0" u="none" strike="noStrike" cap="none" normalizeH="0" baseline="0" dirty="0" bmk="_Hlk182993763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kumimoji="0" lang="en-US" altLang="en-US" sz="1200" b="0" i="0" u="none" strike="noStrike" cap="none" normalizeH="0" baseline="0" dirty="0" bmk="_Hlk182993763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0" lang="ru-RU" altLang="en-US" sz="1200" b="0" i="0" u="none" strike="noStrike" cap="none" normalizeH="0" baseline="0" dirty="0" bmk="_Hlk182993763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1200" b="0" i="0" u="none" strike="noStrike" cap="none" normalizeH="0" baseline="0" dirty="0" bmk="_Hlk182993763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ru-RU" altLang="en-US" sz="1200" b="0" i="0" u="none" strike="noStrike" cap="none" normalizeH="0" baseline="0" dirty="0" bmk="_Hlk182993763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C4EA5E6C-22AC-401A-92BB-179631C07822}"/>
              </a:ext>
            </a:extLst>
          </p:cNvPr>
          <p:cNvSpPr txBox="1"/>
          <p:nvPr/>
        </p:nvSpPr>
        <p:spPr>
          <a:xfrm>
            <a:off x="3044651" y="4109776"/>
            <a:ext cx="79201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g-BG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1-ви етап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авоъгълник 1">
            <a:extLst>
              <a:ext uri="{FF2B5EF4-FFF2-40B4-BE49-F238E27FC236}">
                <a16:creationId xmlns:a16="http://schemas.microsoft.com/office/drawing/2014/main" id="{C7C316AB-81EB-475C-849F-6A54C9C21C9C}"/>
              </a:ext>
            </a:extLst>
          </p:cNvPr>
          <p:cNvSpPr/>
          <p:nvPr/>
        </p:nvSpPr>
        <p:spPr>
          <a:xfrm>
            <a:off x="304800" y="630121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Фиг. 8.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Проницаемост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ПАН мембрана,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отпадна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вода при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двустепенна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ултрафилтрация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A6913F98-B888-40BF-B5ED-91C0A971B2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776" y="944545"/>
            <a:ext cx="4346825" cy="2259280"/>
          </a:xfrm>
          <a:prstGeom prst="rect">
            <a:avLst/>
          </a:prstGeom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86F3B55C-3531-4E19-9684-94DBEC340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2073" y="1258020"/>
            <a:ext cx="5694158" cy="1548518"/>
          </a:xfrm>
          <a:prstGeom prst="rect">
            <a:avLst/>
          </a:prstGeom>
        </p:spPr>
      </p:pic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560ABED6-9273-4A89-8760-4C505CFDBAE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0764" y="4405743"/>
            <a:ext cx="2770909" cy="16761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Текстово поле 14">
            <a:extLst>
              <a:ext uri="{FF2B5EF4-FFF2-40B4-BE49-F238E27FC236}">
                <a16:creationId xmlns:a16="http://schemas.microsoft.com/office/drawing/2014/main" id="{ADFEA38E-4A16-4230-856F-55ED7619A1BC}"/>
              </a:ext>
            </a:extLst>
          </p:cNvPr>
          <p:cNvSpPr txBox="1"/>
          <p:nvPr/>
        </p:nvSpPr>
        <p:spPr>
          <a:xfrm>
            <a:off x="5681633" y="4548504"/>
            <a:ext cx="2359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9" name="Текстово поле 2">
            <a:extLst>
              <a:ext uri="{FF2B5EF4-FFF2-40B4-BE49-F238E27FC236}">
                <a16:creationId xmlns:a16="http://schemas.microsoft.com/office/drawing/2014/main" id="{436741B2-566A-4707-BA10-69E535811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8946" y="5022681"/>
            <a:ext cx="341746" cy="276225"/>
          </a:xfrm>
          <a:prstGeom prst="rect">
            <a:avLst/>
          </a:prstGeom>
          <a:solidFill>
            <a:schemeClr val="bg2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</p:spTree>
    <p:extLst>
      <p:ext uri="{BB962C8B-B14F-4D97-AF65-F5344CB8AC3E}">
        <p14:creationId xmlns:p14="http://schemas.microsoft.com/office/powerpoint/2010/main" val="3342036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>
            <a:extLst>
              <a:ext uri="{FF2B5EF4-FFF2-40B4-BE49-F238E27FC236}">
                <a16:creationId xmlns:a16="http://schemas.microsoft.com/office/drawing/2014/main" id="{76DB017E-907A-44DA-8AF6-E7C1E141E5BD}"/>
              </a:ext>
            </a:extLst>
          </p:cNvPr>
          <p:cNvSpPr/>
          <p:nvPr/>
        </p:nvSpPr>
        <p:spPr>
          <a:xfrm>
            <a:off x="542406" y="3036400"/>
            <a:ext cx="50197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Фиг. 9.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Проницаемост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мембрана I при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диафилтрация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отпадна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вода от R.A. с 50%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концентриране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от R.D. с 70%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A52E1CA4-3B68-4D94-9ACC-72329A6258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526564"/>
              </p:ext>
            </p:extLst>
          </p:nvPr>
        </p:nvGraphicFramePr>
        <p:xfrm>
          <a:off x="5566299" y="1474720"/>
          <a:ext cx="3462290" cy="9361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5937">
                  <a:extLst>
                    <a:ext uri="{9D8B030D-6E8A-4147-A177-3AD203B41FA5}">
                      <a16:colId xmlns:a16="http://schemas.microsoft.com/office/drawing/2014/main" val="3875114860"/>
                    </a:ext>
                  </a:extLst>
                </a:gridCol>
                <a:gridCol w="1056443">
                  <a:extLst>
                    <a:ext uri="{9D8B030D-6E8A-4147-A177-3AD203B41FA5}">
                      <a16:colId xmlns:a16="http://schemas.microsoft.com/office/drawing/2014/main" val="1854569647"/>
                    </a:ext>
                  </a:extLst>
                </a:gridCol>
                <a:gridCol w="949910">
                  <a:extLst>
                    <a:ext uri="{9D8B030D-6E8A-4147-A177-3AD203B41FA5}">
                      <a16:colId xmlns:a16="http://schemas.microsoft.com/office/drawing/2014/main" val="3811929695"/>
                    </a:ext>
                  </a:extLst>
                </a:gridCol>
              </a:tblGrid>
              <a:tr h="496122"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Мембрана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ДФ70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bg-BG" sz="12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ДФ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bg-BG" sz="12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7571673"/>
                  </a:ext>
                </a:extLst>
              </a:tr>
              <a:tr h="440007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bg-BG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bg-BG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2224688"/>
                  </a:ext>
                </a:extLst>
              </a:tr>
            </a:tbl>
          </a:graphicData>
        </a:graphic>
      </p:graphicFrame>
      <p:sp>
        <p:nvSpPr>
          <p:cNvPr id="9" name="Rectangle 4">
            <a:extLst>
              <a:ext uri="{FF2B5EF4-FFF2-40B4-BE49-F238E27FC236}">
                <a16:creationId xmlns:a16="http://schemas.microsoft.com/office/drawing/2014/main" id="{88A13DD9-5F5B-40E3-A42C-C63D18C60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3230" y="728781"/>
            <a:ext cx="34787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kumimoji="0" lang="ru-RU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ru-RU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Селективност</a:t>
            </a:r>
            <a:r>
              <a:rPr kumimoji="0" lang="ru-RU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спрямо</a:t>
            </a:r>
            <a:r>
              <a:rPr kumimoji="0" lang="ru-RU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общата</a:t>
            </a:r>
            <a:r>
              <a:rPr kumimoji="0" lang="ru-RU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органика (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mgEm</a:t>
            </a:r>
            <a:r>
              <a:rPr kumimoji="0" lang="ru-RU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Км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kumimoji="0" lang="ru-RU" altLang="en-US" sz="12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kumimoji="0" lang="ru-RU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ml</a:t>
            </a:r>
            <a:r>
              <a:rPr kumimoji="0" lang="ru-RU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ru-RU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kumimoji="0" lang="ru-RU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диафилтрация</a:t>
            </a:r>
            <a:r>
              <a:rPr kumimoji="0" lang="ru-RU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kumimoji="0" lang="ru-RU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отпадна</a:t>
            </a:r>
            <a:r>
              <a:rPr kumimoji="0" lang="ru-RU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вода от R.A. с 70% и 50% </a:t>
            </a:r>
            <a:r>
              <a:rPr kumimoji="0" lang="ru-RU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концентриране</a:t>
            </a:r>
            <a:r>
              <a:rPr kumimoji="0" lang="ru-RU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Картина 9">
            <a:extLst>
              <a:ext uri="{FF2B5EF4-FFF2-40B4-BE49-F238E27FC236}">
                <a16:creationId xmlns:a16="http://schemas.microsoft.com/office/drawing/2014/main" id="{3DA5BD50-9E33-4E58-9108-8AFD71F533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406" y="541537"/>
            <a:ext cx="4602879" cy="2494863"/>
          </a:xfrm>
          <a:prstGeom prst="rect">
            <a:avLst/>
          </a:prstGeom>
        </p:spPr>
      </p:pic>
      <p:sp>
        <p:nvSpPr>
          <p:cNvPr id="29" name="Правоъгълник 28">
            <a:extLst>
              <a:ext uri="{FF2B5EF4-FFF2-40B4-BE49-F238E27FC236}">
                <a16:creationId xmlns:a16="http://schemas.microsoft.com/office/drawing/2014/main" id="{4CA59E96-1DEC-4A31-8175-0E60A235E664}"/>
              </a:ext>
            </a:extLst>
          </p:cNvPr>
          <p:cNvSpPr/>
          <p:nvPr/>
        </p:nvSpPr>
        <p:spPr>
          <a:xfrm>
            <a:off x="6236555" y="6198988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Фиг. 11.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UV/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en-US" alt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ru-RU" altLang="en-US" sz="12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ru-RU" alt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alt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ru-RU" altLang="en-US" sz="12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3+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филтрат от води на R.A. с </a:t>
            </a:r>
            <a:r>
              <a:rPr lang="en-US" alt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ru-RU" altLang="en-US" sz="12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</a:t>
            </a:r>
            <a:r>
              <a:rPr lang="ru-RU" alt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alt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ru-RU" altLang="en-US" sz="12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2" name="Картина 31">
            <a:extLst>
              <a:ext uri="{FF2B5EF4-FFF2-40B4-BE49-F238E27FC236}">
                <a16:creationId xmlns:a16="http://schemas.microsoft.com/office/drawing/2014/main" id="{7043F23A-FE38-4EFC-8D94-B47B6C23E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85" y="3638933"/>
            <a:ext cx="4602879" cy="2554445"/>
          </a:xfrm>
          <a:prstGeom prst="rect">
            <a:avLst/>
          </a:prstGeom>
        </p:spPr>
      </p:pic>
      <p:sp>
        <p:nvSpPr>
          <p:cNvPr id="36" name="Текстово поле 35">
            <a:extLst>
              <a:ext uri="{FF2B5EF4-FFF2-40B4-BE49-F238E27FC236}">
                <a16:creationId xmlns:a16="http://schemas.microsoft.com/office/drawing/2014/main" id="{52243AC2-BA51-4CC0-9ABB-C071A286A68C}"/>
              </a:ext>
            </a:extLst>
          </p:cNvPr>
          <p:cNvSpPr txBox="1"/>
          <p:nvPr/>
        </p:nvSpPr>
        <p:spPr>
          <a:xfrm>
            <a:off x="4035536" y="44388"/>
            <a:ext cx="4402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u="sng" dirty="0">
                <a:solidFill>
                  <a:schemeClr val="accent4">
                    <a:lumMod val="75000"/>
                  </a:schemeClr>
                </a:solidFill>
              </a:rPr>
              <a:t>Оптимизиране чрез </a:t>
            </a:r>
            <a:r>
              <a:rPr lang="bg-BG" u="sng" dirty="0" err="1">
                <a:solidFill>
                  <a:schemeClr val="accent4">
                    <a:lumMod val="75000"/>
                  </a:schemeClr>
                </a:solidFill>
              </a:rPr>
              <a:t>диафилтрация</a:t>
            </a:r>
            <a:r>
              <a:rPr lang="bg-BG" u="sng" dirty="0">
                <a:solidFill>
                  <a:schemeClr val="accent4">
                    <a:lumMod val="75000"/>
                  </a:schemeClr>
                </a:solidFill>
              </a:rPr>
              <a:t> и КОУФ</a:t>
            </a:r>
            <a:endParaRPr lang="en-US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Правоъгълник 14">
            <a:extLst>
              <a:ext uri="{FF2B5EF4-FFF2-40B4-BE49-F238E27FC236}">
                <a16:creationId xmlns:a16="http://schemas.microsoft.com/office/drawing/2014/main" id="{4550C20A-2A8F-43FE-9E5F-468CC7D3A52B}"/>
              </a:ext>
            </a:extLst>
          </p:cNvPr>
          <p:cNvSpPr/>
          <p:nvPr/>
        </p:nvSpPr>
        <p:spPr>
          <a:xfrm>
            <a:off x="835847" y="6197081"/>
            <a:ext cx="44329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Фиг.10.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Хистерезисни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криви за мембрана III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ru-RU" altLang="en-US" sz="12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ru-RU" alt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alt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ru-RU" altLang="en-US" sz="12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ru-RU" alt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полифенолни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7" name="Картина 46">
            <a:extLst>
              <a:ext uri="{FF2B5EF4-FFF2-40B4-BE49-F238E27FC236}">
                <a16:creationId xmlns:a16="http://schemas.microsoft.com/office/drawing/2014/main" id="{F26BF86A-975B-4B53-BD29-633B432E02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6429" y="1225118"/>
            <a:ext cx="2078528" cy="1731146"/>
          </a:xfrm>
          <a:prstGeom prst="rect">
            <a:avLst/>
          </a:prstGeom>
        </p:spPr>
      </p:pic>
      <p:sp>
        <p:nvSpPr>
          <p:cNvPr id="51" name="Правоъгълник 50">
            <a:extLst>
              <a:ext uri="{FF2B5EF4-FFF2-40B4-BE49-F238E27FC236}">
                <a16:creationId xmlns:a16="http://schemas.microsoft.com/office/drawing/2014/main" id="{7C8C92B6-97CA-4700-B78A-BBFE8D3261F6}"/>
              </a:ext>
            </a:extLst>
          </p:cNvPr>
          <p:cNvSpPr/>
          <p:nvPr/>
        </p:nvSpPr>
        <p:spPr>
          <a:xfrm>
            <a:off x="9721263" y="696442"/>
            <a:ext cx="21304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bg-BG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bg-BG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g-BG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Резултати от </a:t>
            </a:r>
            <a:r>
              <a:rPr lang="bg-BG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фитохимичен</a:t>
            </a:r>
            <a:r>
              <a:rPr lang="bg-BG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анализ.</a:t>
            </a:r>
            <a:endParaRPr lang="en-US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иране 2"/>
          <p:cNvGrpSpPr/>
          <p:nvPr/>
        </p:nvGrpSpPr>
        <p:grpSpPr>
          <a:xfrm>
            <a:off x="6541523" y="3831318"/>
            <a:ext cx="4719963" cy="2169673"/>
            <a:chOff x="7131726" y="3783452"/>
            <a:chExt cx="4719963" cy="2169673"/>
          </a:xfrm>
        </p:grpSpPr>
        <p:pic>
          <p:nvPicPr>
            <p:cNvPr id="28" name="Картина 27">
              <a:extLst>
                <a:ext uri="{FF2B5EF4-FFF2-40B4-BE49-F238E27FC236}">
                  <a16:creationId xmlns:a16="http://schemas.microsoft.com/office/drawing/2014/main" id="{7EB9E68C-7D48-4431-A72D-8D11B4639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31726" y="4868289"/>
              <a:ext cx="1896864" cy="1079201"/>
            </a:xfrm>
            <a:prstGeom prst="rect">
              <a:avLst/>
            </a:prstGeom>
            <a:noFill/>
          </p:spPr>
        </p:pic>
        <p:pic>
          <p:nvPicPr>
            <p:cNvPr id="33" name="Картина 32">
              <a:extLst>
                <a:ext uri="{FF2B5EF4-FFF2-40B4-BE49-F238E27FC236}">
                  <a16:creationId xmlns:a16="http://schemas.microsoft.com/office/drawing/2014/main" id="{0CF9C3EA-8C37-4194-9679-15C777B5D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74401" y="3783452"/>
              <a:ext cx="777288" cy="2169672"/>
            </a:xfrm>
            <a:prstGeom prst="rect">
              <a:avLst/>
            </a:prstGeom>
          </p:spPr>
        </p:pic>
        <p:pic>
          <p:nvPicPr>
            <p:cNvPr id="4" name="Картина 3">
              <a:extLst>
                <a:ext uri="{FF2B5EF4-FFF2-40B4-BE49-F238E27FC236}">
                  <a16:creationId xmlns:a16="http://schemas.microsoft.com/office/drawing/2014/main" id="{949C5BC1-1AC1-4873-AAC5-601A4A83B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31726" y="3783452"/>
              <a:ext cx="3943927" cy="1085701"/>
            </a:xfrm>
            <a:prstGeom prst="rect">
              <a:avLst/>
            </a:prstGeom>
          </p:spPr>
        </p:pic>
        <p:pic>
          <p:nvPicPr>
            <p:cNvPr id="6" name="Картина 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28589" y="4861789"/>
              <a:ext cx="2045811" cy="1091336"/>
            </a:xfrm>
            <a:prstGeom prst="rect">
              <a:avLst/>
            </a:prstGeom>
          </p:spPr>
        </p:pic>
        <p:pic>
          <p:nvPicPr>
            <p:cNvPr id="14" name="Картина 13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29535" y="4958213"/>
              <a:ext cx="194342" cy="129795"/>
            </a:xfrm>
            <a:prstGeom prst="rect">
              <a:avLst/>
            </a:prstGeom>
          </p:spPr>
        </p:pic>
        <p:pic>
          <p:nvPicPr>
            <p:cNvPr id="2" name="Картина 1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01683" y="5023110"/>
              <a:ext cx="217937" cy="1709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5316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ъгълник 3">
            <a:extLst>
              <a:ext uri="{FF2B5EF4-FFF2-40B4-BE49-F238E27FC236}">
                <a16:creationId xmlns:a16="http://schemas.microsoft.com/office/drawing/2014/main" id="{C66A6A70-CC31-426F-8128-6BB74C541A21}"/>
              </a:ext>
            </a:extLst>
          </p:cNvPr>
          <p:cNvSpPr/>
          <p:nvPr/>
        </p:nvSpPr>
        <p:spPr>
          <a:xfrm>
            <a:off x="3165066" y="259862"/>
            <a:ext cx="8296589" cy="64633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bg-BG" b="1" dirty="0">
                <a:solidFill>
                  <a:schemeClr val="bg2"/>
                </a:solidFill>
              </a:rPr>
              <a:t>ИЗВОДИ:</a:t>
            </a:r>
          </a:p>
          <a:p>
            <a:pPr indent="449580" algn="ctr">
              <a:lnSpc>
                <a:spcPct val="150000"/>
              </a:lnSpc>
              <a:spcAft>
                <a:spcPts val="0"/>
              </a:spcAft>
            </a:pPr>
            <a:endParaRPr lang="en-US" dirty="0"/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bg-BG" dirty="0"/>
              <a:t>ПАН мембрани могат да се използват за пречистване на отпадни води от органични съединения от </a:t>
            </a:r>
            <a:r>
              <a:rPr lang="bg-BG" dirty="0" err="1"/>
              <a:t>хидродестилация</a:t>
            </a:r>
            <a:r>
              <a:rPr lang="bg-BG" dirty="0"/>
              <a:t> на </a:t>
            </a:r>
            <a:r>
              <a:rPr lang="ru-RU" dirty="0" err="1"/>
              <a:t>R.damascena</a:t>
            </a:r>
            <a:r>
              <a:rPr lang="ru-RU" dirty="0"/>
              <a:t> </a:t>
            </a:r>
            <a:r>
              <a:rPr lang="ru-RU" dirty="0" err="1"/>
              <a:t>Mill</a:t>
            </a:r>
            <a:r>
              <a:rPr lang="ru-RU" dirty="0"/>
              <a:t>. и </a:t>
            </a:r>
            <a:r>
              <a:rPr lang="ru-RU" dirty="0" err="1"/>
              <a:t>R.alba</a:t>
            </a:r>
            <a:r>
              <a:rPr lang="ru-RU" dirty="0"/>
              <a:t> L..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endParaRPr lang="ru-RU" dirty="0"/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bg-BG" dirty="0"/>
              <a:t>Мембраните сепарират и концентрират отпадни </a:t>
            </a:r>
            <a:r>
              <a:rPr lang="bg-BG" dirty="0" err="1"/>
              <a:t>полифенолни</a:t>
            </a:r>
            <a:r>
              <a:rPr lang="bg-BG" dirty="0"/>
              <a:t> съединения и могат да се използват за </a:t>
            </a:r>
            <a:r>
              <a:rPr lang="ru-RU" dirty="0" err="1"/>
              <a:t>възстановяването</a:t>
            </a:r>
            <a:r>
              <a:rPr lang="ru-RU" dirty="0"/>
              <a:t> им,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ценни</a:t>
            </a:r>
            <a:r>
              <a:rPr lang="ru-RU" dirty="0"/>
              <a:t> </a:t>
            </a:r>
            <a:r>
              <a:rPr lang="ru-RU" dirty="0" err="1"/>
              <a:t>биокомпоненти</a:t>
            </a:r>
            <a:r>
              <a:rPr lang="bg-BG" dirty="0"/>
              <a:t>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endParaRPr lang="bg-BG" dirty="0"/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bg-BG" dirty="0"/>
              <a:t>Мембранният процес проведен като </a:t>
            </a:r>
            <a:r>
              <a:rPr lang="bg-BG" dirty="0" err="1"/>
              <a:t>диафилтрационнен</a:t>
            </a:r>
            <a:r>
              <a:rPr lang="bg-BG" dirty="0"/>
              <a:t> може да се използва за селективно разделяне на </a:t>
            </a:r>
            <a:r>
              <a:rPr lang="bg-BG" dirty="0" err="1"/>
              <a:t>полифеноли</a:t>
            </a:r>
            <a:r>
              <a:rPr lang="bg-BG" dirty="0"/>
              <a:t>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endParaRPr lang="bg-BG" dirty="0"/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bg-BG" dirty="0"/>
              <a:t>Ефективността на задържане на отпадната </a:t>
            </a:r>
            <a:r>
              <a:rPr lang="bg-BG" dirty="0" err="1"/>
              <a:t>биоорганка</a:t>
            </a:r>
            <a:r>
              <a:rPr lang="bg-BG" dirty="0"/>
              <a:t> се повишава при провеждане на </a:t>
            </a:r>
            <a:r>
              <a:rPr lang="bg-BG" dirty="0" err="1"/>
              <a:t>ултрафилтрацията</a:t>
            </a:r>
            <a:r>
              <a:rPr lang="bg-BG" dirty="0"/>
              <a:t> в двустепенен режим.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endParaRPr lang="bg-BG" dirty="0"/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bg-BG" dirty="0"/>
              <a:t>Прилагането на КОУФ се отразява най-добре на проницаемостта на мембраните и увеличава скоростта на преминаващия поток до 3 пъти.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endParaRPr lang="bg-BG" dirty="0"/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bg-BG" dirty="0"/>
              <a:t>В зависимост от условията на провеждане на мембранния процес и при използването на мембрани с подходящи характеристики могат да се постигнат многофункционални резултати с приложно технологично, екологично, химично, фармацевтично, биологично и икономическо значение и потенциал. </a:t>
            </a:r>
            <a:endParaRPr lang="en-US" dirty="0"/>
          </a:p>
        </p:txBody>
      </p:sp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4226ABBF-FAFE-41C2-90D8-E384F8E2AA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9" y="4865075"/>
            <a:ext cx="2842708" cy="1877759"/>
          </a:xfrm>
          <a:prstGeom prst="ellipse">
            <a:avLst/>
          </a:prstGeom>
          <a:ln w="63500" cap="rnd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84EF8807-A05C-4713-B54A-FFFDE54101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30210"/>
          <a:stretch/>
        </p:blipFill>
        <p:spPr>
          <a:xfrm>
            <a:off x="190920" y="2048978"/>
            <a:ext cx="2863780" cy="2593360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93F65C8E-8248-473D-A0D0-A3EB232444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693" y="207994"/>
            <a:ext cx="2542232" cy="1781579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617407694"/>
      </p:ext>
    </p:extLst>
  </p:cSld>
  <p:clrMapOvr>
    <a:masterClrMapping/>
  </p:clrMapOvr>
</p:sld>
</file>

<file path=ppt/theme/theme1.xml><?xml version="1.0" encoding="utf-8"?>
<a:theme xmlns:a="http://schemas.openxmlformats.org/drawingml/2006/main" name="Колет">
  <a:themeElements>
    <a:clrScheme name="Колет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Колет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Колет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 algn="ctr">
          <a:defRPr dirty="0"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TM10001105[[fn=Реколта]]</Template>
  <TotalTime>1129</TotalTime>
  <Words>1236</Words>
  <Application>Microsoft Office PowerPoint</Application>
  <PresentationFormat>Widescreen</PresentationFormat>
  <Paragraphs>204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Batang</vt:lpstr>
      <vt:lpstr>Arial</vt:lpstr>
      <vt:lpstr>Calibri</vt:lpstr>
      <vt:lpstr>Calibri Light</vt:lpstr>
      <vt:lpstr>Corbel</vt:lpstr>
      <vt:lpstr>Gill Sans MT</vt:lpstr>
      <vt:lpstr>Times New Roman</vt:lpstr>
      <vt:lpstr>Колет</vt:lpstr>
      <vt:lpstr>Тема на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User</dc:creator>
  <cp:lastModifiedBy>Iliana Ishmerieva</cp:lastModifiedBy>
  <cp:revision>95</cp:revision>
  <dcterms:created xsi:type="dcterms:W3CDTF">2024-12-02T10:30:59Z</dcterms:created>
  <dcterms:modified xsi:type="dcterms:W3CDTF">2025-04-23T06:40:58Z</dcterms:modified>
</cp:coreProperties>
</file>