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emf" ContentType="image/x-emf"/>
  <Default Extension="rels" ContentType="application/vnd.openxmlformats-package.relationships+xml"/>
  <Default Extension="png" ContentType="image/png"/>
  <Override PartName="/ppt/presentation.xml" ContentType="application/vnd.openxmlformats-officedocument.presentationml.presentation.main+xml"/>
  <Override PartName="/ppt/revisionInfo.xml" ContentType="application/vnd.ms-powerpoint.revisioninfo+xml"/>
  <Override PartName="/ppt/slideMasters/slideMaster1.xml" ContentType="application/vnd.openxmlformats-officedocument.presentationml.slideMaster+xml"/>
  <Override PartName="/ppt/notesSlides/notesSlide12.xml" ContentType="application/vnd.openxmlformats-officedocument.presentationml.notesSlide+xml"/>
  <Override PartName="/ppt/slides/slide1.xml" ContentType="application/vnd.openxmlformats-officedocument.presentationml.slide+xml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notesSlides/notesSlide2.xml" ContentType="application/vnd.openxmlformats-officedocument.presentationml.notesSlide+xml"/>
  <Override PartName="/ppt/slideLayouts/slideLayout8.xml" ContentType="application/vnd.openxmlformats-officedocument.presentationml.slideLayout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slides/slide13.xml" ContentType="application/vnd.openxmlformats-officedocument.presentationml.slide+xml"/>
  <Override PartName="/ppt/tableStyles.xml" ContentType="application/vnd.openxmlformats-officedocument.presentationml.tableStyles+xml"/>
  <Override PartName="/ppt/notesSlides/notesSlide4.xml" ContentType="application/vnd.openxmlformats-officedocument.presentationml.notesSlide+xml"/>
  <Override PartName="/ppt/notesSlides/notesSlide8.xml" ContentType="application/vnd.openxmlformats-officedocument.presentationml.notesSlide+xml"/>
  <Override PartName="/ppt/slideLayouts/slideLayout2.xml" ContentType="application/vnd.openxmlformats-officedocument.presentationml.slideLayout+xml"/>
  <Override PartName="/ppt/notesSlides/notesSlide9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s/slide19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18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slides/slide1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11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17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16.xml" ContentType="application/vnd.openxmlformats-officedocument.presentationml.notesSlide+xml"/>
  <Override PartName="/ppt/slides/slide5.xml" ContentType="application/vnd.openxmlformats-officedocument.presentationml.slide+xml"/>
  <Override PartName="/ppt/slides/slide12.xml" ContentType="application/vnd.openxmlformats-officedocument.presentationml.slide+xml"/>
  <Override PartName="/ppt/notesSlides/notesSlide5.xml" ContentType="application/vnd.openxmlformats-officedocument.presentationml.notesSlide+xml"/>
  <Override PartName="/ppt/notesSlides/notesSlide15.xml" ContentType="application/vnd.openxmlformats-officedocument.presentationml.notesSlide+xml"/>
  <Override PartName="/ppt/slides/slide6.xml" ContentType="application/vnd.openxmlformats-officedocument.presentationml.slide+xml"/>
  <Override PartName="/ppt/slides/slide11.xml" ContentType="application/vnd.openxmlformats-officedocument.presentationml.slide+xml"/>
  <Override PartName="/ppt/notesSlides/notesSlide6.xml" ContentType="application/vnd.openxmlformats-officedocument.presentationml.notesSlide+xml"/>
  <Override PartName="/ppt/theme/theme2.xml" ContentType="application/vnd.openxmlformats-officedocument.theme+xml"/>
  <Override PartName="/ppt/notesSlides/notesSlide14.xml" ContentType="application/vnd.openxmlformats-officedocument.presentationml.notes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Slides/notesSlide13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"/>
  </p:notesMasterIdLst>
  <p:sldIdLst>
    <p:sldId id="256" r:id="rId3"/>
    <p:sldId id="257" r:id="rId4"/>
    <p:sldId id="258" r:id="rId5"/>
    <p:sldId id="259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83" r:id="rId16"/>
    <p:sldId id="260" r:id="rId17"/>
    <p:sldId id="286" r:id="rId18"/>
    <p:sldId id="288" r:id="rId19"/>
    <p:sldId id="289" r:id="rId20"/>
    <p:sldId id="290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3" autoAdjust="0"/>
    <p:restoredTop sz="94660"/>
  </p:normalViewPr>
  <p:slideViewPr>
    <p:cSldViewPr snapToGrid="0">
      <p:cViewPr varScale="1">
        <p:scale>
          <a:sx n="89" d="100"/>
          <a:sy n="89" d="100"/>
        </p:scale>
        <p:origin x="114" y="324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2" Type="http://schemas.openxmlformats.org/officeDocument/2006/relationships/notesMaster" Target="notesMasters/notesMaster1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tableStyles" Target="tableStyles.xml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 noEditPoints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/>
          <a:p>
            <a:endParaRPr lang="en-US"/>
          </a:p>
        </p:txBody>
      </p:sp>
      <p:sp>
        <p:nvSpPr>
          <p:cNvPr id="3" name="Date Placeholder 2"/>
          <p:cNvSpPr>
            <a:spLocks noGrp="1" noEditPoints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/>
          <a:p>
            <a:r>
              <a:rPr lang="en-US" smtClean="0"/>
              <a:t>*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 noEditPoints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/>
          <a:p>
            <a:endParaRPr lang="en-US"/>
          </a:p>
        </p:txBody>
      </p:sp>
      <p:sp>
        <p:nvSpPr>
          <p:cNvPr id="5" name="Notes Placeholder 4"/>
          <p:cNvSpPr>
            <a:spLocks noGrp="1" noEditPoints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 noEditPoints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/>
          <a:p>
            <a:endParaRPr lang="en-US"/>
          </a:p>
        </p:txBody>
      </p:sp>
      <p:sp>
        <p:nvSpPr>
          <p:cNvPr id="7" name="Slide Number Placeholder 6"/>
          <p:cNvSpPr>
            <a:spLocks noGrp="1" noEditPoint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/>
          <a:p>
            <a:r>
              <a:rPr lang="en-US" smtClean="0"/>
              <a:t>#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 sldNum="0"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3.xml"/><Relationship Id="rId2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4.xml"/><Relationship Id="rId2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5.xml"/><Relationship Id="rId2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6.xml"/><Relationship Id="rId2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7.xml"/><Relationship Id="rId2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8.xml"/><Relationship Id="rId2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9.xml"/><Relationship Id="rId2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Text Placeholder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9C36D5A4-CB68-4CFB-B978-C112B0A4D7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Text Placeholder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62F527AD-E1FC-4BA4-AA08-FD3556F5E3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Text Placeholder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C26D7A7E-726D-426C-88ED-1C05765151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Text Placeholder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34B021F9-45D4-4843-A58B-80C413E934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Text Placeholder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A323A81C-58AE-41EA-9771-14F82B7989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Text Placeholder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F65178C1-5AFA-4964-879B-B4A26E3777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Text Placeholder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1A9D0C45-652B-475B-A66B-F96F54EDF4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Text Placeholder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0A71E8B2-CFD5-4E18-94F2-A0B69E2674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Text Placeholder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DB7509B6-F16C-41DE-AE1B-39F70059D1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Text Placeholder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E4967947-299D-40AA-9B25-5E9DD59CBE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Text Placeholder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81E1AE6B-5493-40A4-AF39-F50F7563F4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Text Placeholder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0A4EB93F-1277-44B4-A3C5-04197235C3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Text Placeholder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84FA8A1C-A454-4541-97E0-D48059E34A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Text Placeholder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01A6AB77-6634-474F-AD93-A57AAB93D2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Text Placeholder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75CD0314-9C40-4FDD-A518-159742E706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Text Placeholder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78B0D932-D75F-4DD9-9902-20C31FC0F0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Text Placeholder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F34491A2-8F9F-4381-B1B8-D9C017DC34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Text Placeholder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F87B086E-6C20-4389-BAB0-21FDC98C24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Text Placeholder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5E4AA450-AA22-4A74-A516-0DB213B68E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 noEditPoints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71FD7FF2-845F-41B9-944F-35B90659B7D6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5" name="Footer Placeholder 4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707E345D-6FE0-4977-A3DF-5875ED8E59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dt="0"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 noEditPoints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71FD7FF2-845F-41B9-944F-35B90659B7D6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5" name="Footer Placeholder 4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707E345D-6FE0-4977-A3DF-5875ED8E59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dt="0" sldNum="0"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 noEditPoints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 noEditPoints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71FD7FF2-845F-41B9-944F-35B90659B7D6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5" name="Footer Placeholder 4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707E345D-6FE0-4977-A3DF-5875ED8E59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dt="0"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 noEditPoints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71FD7FF2-845F-41B9-944F-35B90659B7D6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5" name="Footer Placeholder 4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707E345D-6FE0-4977-A3DF-5875ED8E59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dt="0" sldNum="0"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 noEditPoints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71FD7FF2-845F-41B9-944F-35B90659B7D6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5" name="Footer Placeholder 4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707E345D-6FE0-4977-A3DF-5875ED8E59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dt="0" sldNum="0"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 noEditPoints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 noEditPoints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71FD7FF2-845F-41B9-944F-35B90659B7D6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6" name="Footer Placeholder 5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707E345D-6FE0-4977-A3DF-5875ED8E59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dt="0" sldNum="0"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 noEditPoints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 noEditPoints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 noEditPoints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 noEditPoints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71FD7FF2-845F-41B9-944F-35B90659B7D6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8" name="Footer Placeholder 7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707E345D-6FE0-4977-A3DF-5875ED8E59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dt="0" sldNum="0"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71FD7FF2-845F-41B9-944F-35B90659B7D6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4" name="Footer Placeholder 3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707E345D-6FE0-4977-A3DF-5875ED8E59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dt="0" sldNum="0" hdr="0" ft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71FD7FF2-845F-41B9-944F-35B90659B7D6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3" name="Footer Placeholder 2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707E345D-6FE0-4977-A3DF-5875ED8E59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dt="0" sldNum="0" hdr="0" ft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 noEditPoints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 noEditPoints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71FD7FF2-845F-41B9-944F-35B90659B7D6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6" name="Footer Placeholder 5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707E345D-6FE0-4977-A3DF-5875ED8E59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dt="0" sldNum="0" hdr="0" ft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EditPoints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/>
          </a:p>
        </p:txBody>
      </p:sp>
      <p:sp>
        <p:nvSpPr>
          <p:cNvPr id="4" name="Text Placeholder 3"/>
          <p:cNvSpPr>
            <a:spLocks noGrp="1" noEditPoints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71FD7FF2-845F-41B9-944F-35B90659B7D6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6" name="Footer Placeholder 5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707E345D-6FE0-4977-A3DF-5875ED8E59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dt="0" sldNum="0" hdr="0" ftr="0"/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 noEditPoints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 noEditPoints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 noEditPoints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D7FF2-845F-41B9-944F-35B90659B7D6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5" name="Footer Placeholder 4"/>
          <p:cNvSpPr>
            <a:spLocks noGrp="1" noEditPoints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 noEditPoints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7E345D-6FE0-4977-A3DF-5875ED8E59A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itchFamily="34" charset="0" panose="020B0604020202020204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 panose="020B0604020202020204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hyperlink" Target="http://www.scibulcom.net;" TargetMode="Externa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ctrTitle"/>
          </p:nvPr>
        </p:nvSpPr>
        <p:spPr>
          <a:xfrm>
            <a:off x="1524000" y="188329"/>
            <a:ext cx="9144000" cy="1328727"/>
          </a:xfrm>
        </p:spPr>
        <p:txBody>
          <a:bodyPr/>
          <a:lstStyle/>
          <a:p>
            <a:r>
              <a:rPr lang="ru-RU" sz="2000" b="1" i="0" u="none" strike="noStrike">
                <a:solidFill>
                  <a:schemeClr val="tx1"/>
                </a:solidFill>
                <a:latin typeface="Times New Roman" pitchFamily="18" charset="0" panose="02020603050405020304"/>
                <a:ea typeface="+mn-ea"/>
                <a:cs typeface="Times New Roman" pitchFamily="18" charset="0" panose="02020603050405020304"/>
              </a:rPr>
              <a:t>УНИВЕРСИТЕТ “ПРОФ. Д-Р АСЕН ЗЛАТАРОВ” – БУРГАС </a:t>
            </a:r>
            <a:br>
              <a:rPr lang="ru-RU" sz="2000" b="0" i="0" u="none" strike="noStrike">
                <a:solidFill>
                  <a:schemeClr val="tx1"/>
                </a:solidFill>
                <a:latin typeface="Times New Roman" pitchFamily="18" charset="0" panose="02020603050405020304"/>
                <a:ea typeface="+mn-ea"/>
                <a:cs typeface="Times New Roman" pitchFamily="18" charset="0" panose="02020603050405020304"/>
              </a:rPr>
            </a:br>
            <a:r>
              <a:rPr lang="bg-BG" sz="2000" b="0" i="0" u="none" strike="noStrike">
                <a:solidFill>
                  <a:schemeClr val="tx1"/>
                </a:solidFill>
                <a:latin typeface="Times New Roman" pitchFamily="18" charset="0" panose="02020603050405020304"/>
                <a:ea typeface="+mn-ea"/>
                <a:cs typeface="Times New Roman" pitchFamily="18" charset="0" panose="02020603050405020304"/>
              </a:rPr>
              <a:t>ФАКУЛТЕТ ПО ТЕХНИЧЕСКИ НАУКИ </a:t>
            </a:r>
            <a:br>
              <a:rPr lang="bg-BG" sz="2000" b="0" i="0" u="none" strike="noStrike">
                <a:solidFill>
                  <a:schemeClr val="tx1"/>
                </a:solidFill>
                <a:latin typeface="Times New Roman" pitchFamily="18" charset="0" panose="02020603050405020304"/>
                <a:ea typeface="+mn-ea"/>
                <a:cs typeface="Times New Roman" pitchFamily="18" charset="0" panose="02020603050405020304"/>
              </a:rPr>
            </a:br>
            <a:r>
              <a:rPr lang="ru-RU" sz="2000" b="0" i="0" u="none" strike="noStrike">
                <a:solidFill>
                  <a:schemeClr val="tx1"/>
                </a:solidFill>
                <a:latin typeface="Times New Roman" pitchFamily="18" charset="0" panose="02020603050405020304"/>
                <a:ea typeface="+mn-ea"/>
                <a:cs typeface="Times New Roman" pitchFamily="18" charset="0" panose="02020603050405020304"/>
              </a:rPr>
              <a:t>КАТЕДРА „ТЕХНИКА И ТЕХНОЛОГИИ В ТРАНСПОРТА И МАШИНОСТРОЕНЕТО“ </a:t>
            </a:r>
            <a:endParaRPr lang="en-US" sz="2000">
              <a:latin typeface="Times New Roman" pitchFamily="18" charset="0" panose="02020603050405020304"/>
              <a:ea typeface="Times New Roman" pitchFamily="18" charset="0" panose="02020603050405020304"/>
              <a:cs typeface="Times New Roman" pitchFamily="18" charset="0" panose="02020603050405020304"/>
            </a:endParaRPr>
          </a:p>
        </p:txBody>
      </p:sp>
      <p:sp>
        <p:nvSpPr>
          <p:cNvPr id="3" name="Subtitle 2"/>
          <p:cNvSpPr>
            <a:spLocks noGrp="1" noEditPoints="1"/>
          </p:cNvSpPr>
          <p:nvPr>
            <p:ph type="subTitle" idx="1"/>
          </p:nvPr>
        </p:nvSpPr>
        <p:spPr>
          <a:xfrm>
            <a:off x="1524000" y="2476334"/>
            <a:ext cx="9573150" cy="3951112"/>
          </a:xfrm>
        </p:spPr>
        <p:txBody>
          <a:bodyPr/>
          <a:lstStyle/>
          <a:p>
            <a:pPr marL="0" marR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000" b="0" i="0" u="none" strike="noStrike">
                <a:latin typeface="Times New Roman" pitchFamily="18" charset="0" panose="02020603050405020304"/>
                <a:ea typeface="+mn-ea"/>
                <a:cs typeface="Times New Roman" pitchFamily="18" charset="0" panose="02020603050405020304"/>
              </a:rPr>
              <a:t>ОТЧЕТ НА </a:t>
            </a:r>
          </a:p>
          <a:p>
            <a:pPr marL="0" marR="0" indent="0" algn="ctr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ru-RU" sz="2000" b="0" i="0" u="none" strike="noStrike">
                <a:latin typeface="Times New Roman" pitchFamily="18" charset="0" panose="02020603050405020304"/>
                <a:ea typeface="+mn-ea"/>
                <a:cs typeface="Times New Roman" pitchFamily="18" charset="0" panose="02020603050405020304"/>
              </a:rPr>
              <a:t>ПРОЕКТ № НИХ-</a:t>
            </a:r>
            <a:r>
              <a:rPr lang="bg-BG" sz="2000" b="0" i="0" u="none" strike="noStrike">
                <a:latin typeface="Times New Roman" pitchFamily="18" charset="0" panose="02020603050405020304"/>
                <a:ea typeface="+mn-ea"/>
                <a:cs typeface="Times New Roman" pitchFamily="18" charset="0" panose="02020603050405020304"/>
              </a:rPr>
              <a:t>480</a:t>
            </a:r>
            <a:r>
              <a:rPr lang="ru-RU" sz="2000" b="0" i="0" u="none" strike="noStrike">
                <a:latin typeface="Times New Roman" pitchFamily="18" charset="0" panose="02020603050405020304"/>
                <a:ea typeface="+mn-ea"/>
                <a:cs typeface="Times New Roman" pitchFamily="18" charset="0" panose="02020603050405020304"/>
              </a:rPr>
              <a:t> /202</a:t>
            </a:r>
            <a:r>
              <a:rPr lang="bg-BG" sz="2000" b="0" i="0" u="none" strike="noStrike">
                <a:latin typeface="Times New Roman" pitchFamily="18" charset="0" panose="02020603050405020304"/>
                <a:ea typeface="+mn-ea"/>
                <a:cs typeface="Times New Roman" pitchFamily="18" charset="0" panose="02020603050405020304"/>
              </a:rPr>
              <a:t>3</a:t>
            </a:r>
            <a:endParaRPr sz="2000" b="1" i="0" u="none" strike="noStrike">
              <a:latin typeface="Times New Roman" pitchFamily="18" charset="0" panose="02020603050405020304"/>
              <a:ea typeface="+mn-ea"/>
              <a:cs typeface="Times New Roman" pitchFamily="18" charset="0" panose="02020603050405020304"/>
            </a:endParaRPr>
          </a:p>
          <a:p>
            <a:pPr marL="0" marR="0" indent="0" algn="ctr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endParaRPr sz="2000" b="1" i="0" u="none" strike="noStrike">
              <a:latin typeface="Times New Roman" pitchFamily="18" charset="0" panose="02020603050405020304"/>
              <a:ea typeface="+mn-ea"/>
              <a:cs typeface="Times New Roman" pitchFamily="18" charset="0" panose="02020603050405020304"/>
            </a:endParaRPr>
          </a:p>
          <a:p>
            <a:pPr marL="0" marR="0" indent="0" algn="ctr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bg-BG" sz="2000" b="0" i="0" u="none" strike="noStrike">
                <a:solidFill>
                  <a:schemeClr val="tx1"/>
                </a:solidFill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ПРОУЧВАНЕ РАБОТАТА НА СИСТЕМА ЗА РЕЦИРКУЛИРАНЕ НА ОТРАБОТЕНИТЕ ГАЗОВЕ И НИВОТО НА ВРЕДНИТЕ ЕМИСИИ ОТ АВТОМОБИЛИ В ГРАДСКА СРЕДА</a:t>
            </a:r>
            <a:endParaRPr lang="en-US" sz="2000">
              <a:latin typeface="Times New Roman" pitchFamily="18" charset="0" panose="02020603050405020304"/>
              <a:ea typeface="Times New Roman" pitchFamily="18" charset="0" panose="02020603050405020304"/>
              <a:cs typeface="Times New Roman" pitchFamily="18" charset="0" panose="02020603050405020304"/>
            </a:endParaRPr>
          </a:p>
        </p:txBody>
      </p:sp>
      <p:pic>
        <p:nvPicPr>
          <p:cNvPr id="4" name="Picture 6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192842" y="10965"/>
            <a:ext cx="1335177" cy="132872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838200" y="196831"/>
            <a:ext cx="10515600" cy="686345"/>
          </a:xfrm>
        </p:spPr>
        <p:txBody>
          <a:bodyPr/>
          <a:lstStyle/>
          <a:p>
            <a:pPr marL="0" marR="0" indent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bg-BG" sz="1600" b="1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Разработване на лабораторно упражнение за прилагане на съвременни методи на диагностика и техническо обслужване на изпускателна уредба</a:t>
            </a:r>
          </a:p>
          <a:p>
            <a:endParaRPr sz="1800">
              <a:latin typeface="Times New Roman" pitchFamily="18" charset="0" panose="02020603050405020304"/>
              <a:ea typeface="Times New Roman" pitchFamily="18" charset="0" panose="02020603050405020304"/>
              <a:cs typeface="Times New Roman" pitchFamily="18" charset="0" panose="02020603050405020304"/>
            </a:endParaRPr>
          </a:p>
        </p:txBody>
      </p:sp>
      <p:sp>
        <p:nvSpPr>
          <p:cNvPr id="3" name="Content Placeholder 2"/>
          <p:cNvSpPr>
            <a:spLocks noGrp="1" noEditPoints="1"/>
          </p:cNvSpPr>
          <p:nvPr>
            <p:ph idx="1"/>
          </p:nvPr>
        </p:nvSpPr>
        <p:spPr>
          <a:xfrm>
            <a:off x="249169" y="1202935"/>
            <a:ext cx="11702077" cy="5478911"/>
          </a:xfrm>
        </p:spPr>
        <p:txBody>
          <a:bodyPr/>
          <a:lstStyle/>
          <a:p>
            <a:pPr marL="0" marR="0" indent="0" algn="just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bg-BG" sz="1600" b="1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5. Оценка на резултатите и обсъждане</a:t>
            </a:r>
          </a:p>
          <a:p>
            <a:pPr marL="457200" marR="0" indent="-228600" algn="just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SzPts val="1333"/>
              <a:buFont typeface="Symbol" pitchFamily="18" charset="2" panose="05050102010706020507"/>
              <a:buChar char=""/>
            </a:pPr>
            <a:r>
              <a:rPr lang="bg-BG" sz="1600" b="0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На базата на статистическите анализи се обсъждат разликите между емисиите, измерени в пътни условия и в лабораторни условия (ако има такива).</a:t>
            </a:r>
          </a:p>
          <a:p>
            <a:pPr marL="457200" marR="0" indent="-228600" algn="just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SzPts val="1333"/>
              <a:buFont typeface="Symbol" pitchFamily="18" charset="2" panose="05050102010706020507"/>
              <a:buChar char=""/>
            </a:pPr>
            <a:r>
              <a:rPr lang="bg-BG" sz="1600" b="0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Оценка на ефективността на изпускателната система и възможностите за нейното оптимизиране чрез контрол на скоростта и рециркулация на отработените газове.</a:t>
            </a:r>
          </a:p>
          <a:p>
            <a:pPr marL="457200" marR="0" indent="-228600" algn="just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SzPts val="1333"/>
              <a:buFont typeface="Symbol" pitchFamily="18" charset="2" panose="05050102010706020507"/>
              <a:buChar char=""/>
            </a:pPr>
            <a:r>
              <a:rPr lang="bg-BG" sz="1600" b="0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Записване на наблюденията за влиянието на скоростта и ускорението върху нивото на емисиите и обсъждане на предложения за подобрения.</a:t>
            </a:r>
            <a:endParaRPr lang="bg-BG" sz="1600" b="1" i="0" u="none" strike="noStrike">
              <a:latin typeface="Times New Roman" pitchFamily="18" charset="0" panose="02020603050405020304"/>
              <a:ea typeface="Times New Roman" pitchFamily="18" charset="0" panose="02020603050405020304"/>
              <a:cs typeface="Times New Roman" pitchFamily="18" charset="0" panose="02020603050405020304"/>
            </a:endParaRPr>
          </a:p>
          <a:p>
            <a:pPr marL="0" marR="0" indent="0" algn="l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bg-BG" sz="1600" b="1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Заключение: </a:t>
            </a:r>
          </a:p>
          <a:p>
            <a:pPr marR="0" algn="l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 typeface="Arial" pitchFamily="34" charset="0" panose="020B0604020202020204"/>
              <a:buChar char="•"/>
            </a:pPr>
            <a:r>
              <a:rPr lang="bg-BG" sz="1600" b="0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Упражнение е предназначено да развие умения за работа с диагностично оборудване, да въведе студентите в анализа на емисиите и статистическите методи, като така се подпомогне прилагането на съвременни стандарти за автомобилна екология. </a:t>
            </a:r>
          </a:p>
          <a:p>
            <a:pPr marR="0" algn="l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 typeface="Arial" pitchFamily="34" charset="0" panose="020B0604020202020204"/>
              <a:buChar char="•"/>
            </a:pPr>
            <a:r>
              <a:rPr lang="bg-BG" sz="1600" b="0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Студентите трябва да представят отчет с анализ на измерванията, включващ статистическите изчисления, доверителните интервали и заключения за ефективността на изпускателната уредба. Тези данни ще бъдат използвани, за да се разработят препоръки за оптимизиране на сервизните интервали и диагностиката на изпускателната система на автомобилите в градски условия. </a:t>
            </a:r>
            <a:endParaRPr sz="1600">
              <a:latin typeface="Times New Roman" pitchFamily="18" charset="0" panose="02020603050405020304"/>
              <a:ea typeface="Times New Roman" pitchFamily="18" charset="0" panose="02020603050405020304"/>
              <a:cs typeface="Times New Roman" pitchFamily="18" charset="0" panose="02020603050405020304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838200" y="180001"/>
            <a:ext cx="10515600" cy="357869"/>
          </a:xfrm>
        </p:spPr>
        <p:txBody>
          <a:bodyPr/>
          <a:lstStyle/>
          <a:p>
            <a:pPr marL="0" marR="0" indent="450215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bg-BG" sz="1800" b="1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Анализ и статистическа оценка на градския трафик на база на екологичните групи</a:t>
            </a:r>
            <a:endParaRPr sz="1800">
              <a:latin typeface="Times New Roman" pitchFamily="18" charset="0" panose="02020603050405020304"/>
              <a:ea typeface="Times New Roman" pitchFamily="18" charset="0" panose="02020603050405020304"/>
              <a:cs typeface="Times New Roman" pitchFamily="18" charset="0" panose="02020603050405020304"/>
            </a:endParaRPr>
          </a:p>
        </p:txBody>
      </p:sp>
      <p:sp>
        <p:nvSpPr>
          <p:cNvPr id="3" name="Content Placeholder 2"/>
          <p:cNvSpPr>
            <a:spLocks noGrp="1" noEditPoints="1"/>
          </p:cNvSpPr>
          <p:nvPr>
            <p:ph idx="1"/>
          </p:nvPr>
        </p:nvSpPr>
        <p:spPr>
          <a:xfrm>
            <a:off x="80875" y="537870"/>
            <a:ext cx="12013421" cy="6244952"/>
          </a:xfrm>
        </p:spPr>
        <p:txBody>
          <a:bodyPr/>
          <a:lstStyle/>
          <a:p>
            <a:pPr marL="0" marR="0" indent="0" algn="just">
              <a:lnSpc>
                <a:spcPct val="150000"/>
              </a:lnSpc>
              <a:spcBef>
                <a:spcPts val="0"/>
              </a:spcBef>
              <a:spcAft>
                <a:spcPts val="500"/>
              </a:spcAft>
              <a:buNone/>
            </a:pPr>
            <a:r>
              <a:rPr lang="bg-BG" sz="1600" b="0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Настоящото изследване има за цел да анализира емисиите на въглероден оксид (CO), азотни оксиди (NOx) и въглеводороди (HC) от автомобили при различни условия на тестиране и шофиране, както и да оцени статистическата значимост на различията между емисионните стойности, получени при пътни и лабораторни условия.</a:t>
            </a:r>
          </a:p>
          <a:p>
            <a:pPr marL="0" marR="0" indent="0" algn="l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bg-BG" sz="1600" b="1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Измервания на емисионни фактори на вредни газове</a:t>
            </a:r>
          </a:p>
          <a:p>
            <a:pPr marL="0" marR="0" indent="0" algn="just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bg-BG" sz="1600" b="0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Тестовете обхващат измервания на емисиите на CO, HC и NO от 20 пътнически автомобила в реални пътни условия, използвайки бордова техника. Проведени са измервания по пет различни маршрута, за да се отчетат различните условия като трафик, скорост и характеристиките на пътя. При средна стойност на емисиите в реална среда са установени следните резултати:</a:t>
            </a:r>
          </a:p>
          <a:p>
            <a:pPr marL="457200" marR="0" indent="-228600" algn="just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SzPts val="1333"/>
              <a:buFont typeface="Symbol" pitchFamily="18" charset="2" panose="05050102010706020507"/>
              <a:buChar char=""/>
            </a:pPr>
            <a:r>
              <a:rPr lang="bg-BG" sz="1600" b="1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Дизелови автомобили:</a:t>
            </a:r>
            <a:r>
              <a:rPr lang="bg-BG" sz="1600" b="0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 средна стойност от 3,96 g/km за CO, 0,32 g/km за HC и 0,52 g/km за NO;</a:t>
            </a:r>
          </a:p>
          <a:p>
            <a:pPr marL="457200" marR="0" indent="-228600" algn="just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SzPts val="1333"/>
              <a:buFont typeface="Symbol" pitchFamily="18" charset="2" panose="05050102010706020507"/>
              <a:buChar char=""/>
            </a:pPr>
            <a:r>
              <a:rPr lang="bg-BG" sz="1600" b="1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Бензинови автомобили:</a:t>
            </a:r>
            <a:r>
              <a:rPr lang="bg-BG" sz="1600" b="0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 средна стойност от 7,22 g/km за CO, 0,17 g/km за HC и 0,63 g/km за NO.</a:t>
            </a:r>
          </a:p>
          <a:p>
            <a:pPr marL="0" marR="0" indent="0" algn="just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bg-BG" sz="1600" b="0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Проучването потвърждава, че скоростта и ускорението значително влияят върху нивата на емисиите, като минимални стойности се постигат при скорости между 40–60 km/h и ускорение в диапазона от -0,5 до 0,5 m/s².</a:t>
            </a:r>
          </a:p>
          <a:p>
            <a:pPr marL="0" marR="0" indent="0" algn="l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bg-BG" sz="1600" b="1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Лабораторни тестове и статистически анализ</a:t>
            </a:r>
          </a:p>
          <a:p>
            <a:pPr marL="0" marR="0" indent="0" algn="l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</a:pPr>
            <a:r>
              <a:rPr lang="bg-BG" sz="1600" b="0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Емисиите са анализирани както при пътни, така и в лабораторни условия при две различни настройки: точно възпроизвеждане на профила на скоростта от пътните тестове и случайно подбрани участъци. Средните стойности за CO при лабораторни тестове са 6,8 g/km с точно възпроизвеждане на скоростта и 6,5 g/km при случайния избор на измервателни участъци. Разликите в средните стойности от пътните и лабораторните тестове са значителни:</a:t>
            </a:r>
          </a:p>
          <a:p>
            <a:pPr marL="457200" marR="0" indent="-228600" algn="l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SzPts val="1333"/>
              <a:buFont typeface="Symbol" pitchFamily="18" charset="2" panose="05050102010706020507"/>
              <a:buChar char=""/>
            </a:pPr>
            <a:r>
              <a:rPr lang="bg-BG" sz="1600" b="0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За лабораторните тестове със случайни участъци отклонението е 15% в сравнение с пътните тестове, докато при точно възпроизвеждане на скоростния профил разликата е 18,8%.</a:t>
            </a:r>
          </a:p>
          <a:p>
            <a:pPr marL="0" marR="0" indent="449580" algn="just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endParaRPr lang="bg-BG" sz="1600" b="0" i="0" u="none" strike="noStrike">
              <a:latin typeface="Times New Roman" pitchFamily="18" charset="0" panose="02020603050405020304"/>
              <a:ea typeface="Times New Roman" pitchFamily="18" charset="0" panose="02020603050405020304"/>
              <a:cs typeface="Times New Roman" pitchFamily="18" charset="0" panose="02020603050405020304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838200" y="365125"/>
            <a:ext cx="10515600" cy="391529"/>
          </a:xfrm>
        </p:spPr>
        <p:txBody>
          <a:bodyPr/>
          <a:lstStyle/>
          <a:p>
            <a:pPr marL="0" marR="0" indent="450215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bg-BG" sz="1800" b="1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Анализ и статистическа оценка на градския трафик на база на екологичните групи</a:t>
            </a:r>
            <a:endParaRPr sz="1800">
              <a:latin typeface="Times New Roman" pitchFamily="18" charset="0" panose="02020603050405020304"/>
              <a:ea typeface="Times New Roman" pitchFamily="18" charset="0" panose="02020603050405020304"/>
              <a:cs typeface="Times New Roman" pitchFamily="18" charset="0" panose="02020603050405020304"/>
            </a:endParaRPr>
          </a:p>
          <a:p>
            <a:pPr algn="ctr"/>
            <a:endParaRPr sz="1800">
              <a:latin typeface="Times New Roman" pitchFamily="18" charset="0" panose="02020603050405020304"/>
              <a:ea typeface="Times New Roman" pitchFamily="18" charset="0" panose="02020603050405020304"/>
              <a:cs typeface="Times New Roman" pitchFamily="18" charset="0" panose="02020603050405020304"/>
            </a:endParaRPr>
          </a:p>
        </p:txBody>
      </p:sp>
      <p:sp>
        <p:nvSpPr>
          <p:cNvPr id="3" name="Content Placeholder 2"/>
          <p:cNvSpPr>
            <a:spLocks noGrp="1" noEditPoints="1"/>
          </p:cNvSpPr>
          <p:nvPr>
            <p:ph idx="1"/>
          </p:nvPr>
        </p:nvSpPr>
        <p:spPr>
          <a:xfrm>
            <a:off x="97704" y="1169277"/>
            <a:ext cx="11954518" cy="5478910"/>
          </a:xfrm>
        </p:spPr>
        <p:txBody>
          <a:bodyPr/>
          <a:lstStyle/>
          <a:p>
            <a:pPr marL="0" marR="0" indent="0" algn="l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</a:pPr>
            <a:r>
              <a:rPr lang="bg-BG" sz="1600" b="1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 Статистически тестове за оценка на разликите</a:t>
            </a:r>
          </a:p>
          <a:p>
            <a:pPr marL="0" marR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bg-BG" sz="1600" b="0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Използвани са различни статистически тестове за оценка на разликите между различните условия на тестване:</a:t>
            </a:r>
          </a:p>
          <a:p>
            <a:pPr marL="457200" marR="0" indent="-228600" algn="just">
              <a:lnSpc>
                <a:spcPct val="150000"/>
              </a:lnSpc>
              <a:spcBef>
                <a:spcPts val="0"/>
              </a:spcBef>
              <a:spcAft>
                <a:spcPts val="500"/>
              </a:spcAft>
              <a:buSzPts val="1333"/>
              <a:buFont typeface="Symbol" pitchFamily="18" charset="2" panose="05050102010706020507"/>
              <a:buChar char=""/>
            </a:pPr>
            <a:r>
              <a:rPr lang="bg-BG" sz="1600" b="1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t-тест за пътни измервания и лабораторни тестове със случайни участъци:</a:t>
            </a:r>
            <a:br>
              <a:rPr lang="bg-BG" sz="1600" b="0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</a:br>
            <a:r>
              <a:rPr lang="bg-BG" sz="1600" b="0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При теста нивата на CO, т-тестът дава статистическа стойност от:</a:t>
            </a:r>
          </a:p>
          <a:p>
            <a:pPr marL="457200" marR="0" indent="0" algn="just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bg-BG" sz="1600" b="0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t = 15,995, t = 15,995, t = 15,995 и p-стойност p = 7,378×10−12, </a:t>
            </a:r>
          </a:p>
          <a:p>
            <a:pPr marL="457200" marR="0" indent="0" algn="just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</a:pPr>
            <a:r>
              <a:rPr lang="bg-BG" sz="1600" b="0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p = 7,378 \times 10^{-12}, p = 7,378 ×10−12, показваща значима разлика между двете групи измервания.</a:t>
            </a:r>
          </a:p>
          <a:p>
            <a:pPr marL="457200" marR="0" indent="-2286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33"/>
              <a:buFont typeface="Symbol" pitchFamily="18" charset="2" panose="05050102010706020507"/>
              <a:buChar char=""/>
            </a:pPr>
            <a:r>
              <a:rPr lang="bg-BG" sz="1600" b="1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Mann-Whitney U тест за пътен тест и лабораторен тест с точно възпроизвеждане на скоростта:</a:t>
            </a:r>
          </a:p>
          <a:p>
            <a:pPr marL="457200" marR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bg-BG" sz="1600" b="0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Този тест дава стойност W = 80W = 80W = 80 и p-стойност p = 0,0037p = 0,0037, p = 0,0037, което е показателно за съществени разлики в разпределенията на емисиите между лабораторния и пътния тест при точно възпроизвеждане на скоростния профил.</a:t>
            </a:r>
          </a:p>
          <a:p>
            <a:pPr marL="457200" marR="0" indent="-2286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33"/>
              <a:buFont typeface="Symbol" pitchFamily="18" charset="2" panose="05050102010706020507"/>
              <a:buChar char=""/>
            </a:pPr>
            <a:r>
              <a:rPr lang="bg-BG" sz="1600" b="1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Сравнение на лабораторни тестове:</a:t>
            </a:r>
          </a:p>
          <a:p>
            <a:pPr marL="457200" marR="0" indent="0" algn="just">
              <a:lnSpc>
                <a:spcPct val="150000"/>
              </a:lnSpc>
              <a:spcBef>
                <a:spcPts val="0"/>
              </a:spcBef>
              <a:spcAft>
                <a:spcPts val="500"/>
              </a:spcAft>
            </a:pPr>
            <a:r>
              <a:rPr lang="bg-BG" sz="1600" b="0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Разликите между двата лабораторни теста бяха анализирани с Mann-Whitney U тест, като тестовата статистика W = 30,5 и p-стойността p = 0,0002p = 0,0002p=0,0002 отново показват статистически значима разлика между двете условия на тестиране. Тези резултати потвърждават, че методът на случайно подбрани участъци води до различия в емисиите в сравнение с точното възпроизвеждане на профила на скоростта.</a:t>
            </a:r>
            <a:endParaRPr sz="1600">
              <a:latin typeface="Times New Roman" pitchFamily="18" charset="0" panose="02020603050405020304"/>
              <a:ea typeface="Times New Roman" pitchFamily="18" charset="0" panose="02020603050405020304"/>
              <a:cs typeface="Times New Roman" pitchFamily="18" charset="0" panose="02020603050405020304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838200" y="222075"/>
            <a:ext cx="10515600" cy="399943"/>
          </a:xfrm>
        </p:spPr>
        <p:txBody>
          <a:bodyPr/>
          <a:lstStyle/>
          <a:p>
            <a:pPr marL="0" marR="0" indent="450215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bg-BG" sz="1800" b="1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Анализ и статистическа оценка на градския трафик на база на екологичните групи</a:t>
            </a:r>
            <a:endParaRPr sz="1800">
              <a:latin typeface="Times New Roman" pitchFamily="18" charset="0" panose="02020603050405020304"/>
              <a:ea typeface="Times New Roman" pitchFamily="18" charset="0" panose="02020603050405020304"/>
              <a:cs typeface="Times New Roman" pitchFamily="18" charset="0" panose="02020603050405020304"/>
            </a:endParaRPr>
          </a:p>
          <a:p>
            <a:pPr algn="ctr"/>
            <a:endParaRPr sz="1800">
              <a:latin typeface="Times New Roman" pitchFamily="18" charset="0" panose="02020603050405020304"/>
              <a:ea typeface="Times New Roman" pitchFamily="18" charset="0" panose="02020603050405020304"/>
              <a:cs typeface="Times New Roman" pitchFamily="18" charset="0" panose="02020603050405020304"/>
            </a:endParaRPr>
          </a:p>
        </p:txBody>
      </p:sp>
      <p:sp>
        <p:nvSpPr>
          <p:cNvPr id="3" name="Content Placeholder 2"/>
          <p:cNvSpPr>
            <a:spLocks noGrp="1" noEditPoints="1"/>
          </p:cNvSpPr>
          <p:nvPr>
            <p:ph idx="1"/>
          </p:nvPr>
        </p:nvSpPr>
        <p:spPr>
          <a:xfrm>
            <a:off x="215510" y="799029"/>
            <a:ext cx="11845127" cy="5899647"/>
          </a:xfrm>
        </p:spPr>
        <p:txBody>
          <a:bodyPr/>
          <a:lstStyle/>
          <a:p>
            <a:pPr marL="0" marR="0" indent="0" algn="l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bg-BG" sz="1600" b="1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Статистически тестове за оценка на разликите</a:t>
            </a:r>
          </a:p>
          <a:p>
            <a:pPr marL="0" marR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bg-BG" sz="1600" b="0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Използвани са различни статистически тестове за оценка на разликите между различните условия на тестване:</a:t>
            </a:r>
          </a:p>
          <a:p>
            <a:pPr marL="457200" marR="0" indent="-228600" algn="just">
              <a:lnSpc>
                <a:spcPct val="150000"/>
              </a:lnSpc>
              <a:spcBef>
                <a:spcPts val="0"/>
              </a:spcBef>
              <a:spcAft>
                <a:spcPts val="500"/>
              </a:spcAft>
              <a:buSzPts val="1333"/>
              <a:buFont typeface="Symbol" pitchFamily="18" charset="2" panose="05050102010706020507"/>
              <a:buChar char=""/>
            </a:pPr>
            <a:r>
              <a:rPr lang="bg-BG" sz="1600" b="1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t-тест за пътни измервания и лабораторни тестове със случайни участъци:</a:t>
            </a:r>
            <a:br>
              <a:rPr lang="bg-BG" sz="1600" b="0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</a:br>
            <a:r>
              <a:rPr lang="bg-BG" sz="1600" b="0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При теста нивата на CO, т-тестът дава статистическа стойност от:</a:t>
            </a:r>
          </a:p>
          <a:p>
            <a:pPr marL="457200" marR="0" indent="0" algn="just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bg-BG" sz="1600" b="0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t = 15,995, t = 15,995, t = 15,995 и p-стойност p = 7,378×10−12, </a:t>
            </a:r>
          </a:p>
          <a:p>
            <a:pPr marL="457200" marR="0" indent="0" algn="just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</a:pPr>
            <a:r>
              <a:rPr lang="bg-BG" sz="1600" b="0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p = 7,378 \times 10^{-12}, p = 7,378 ×10−12, показваща значима разлика между двете групи измервания.</a:t>
            </a:r>
          </a:p>
          <a:p>
            <a:pPr marL="457200" marR="0" indent="-2286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33"/>
              <a:buFont typeface="Symbol" pitchFamily="18" charset="2" panose="05050102010706020507"/>
              <a:buChar char=""/>
            </a:pPr>
            <a:r>
              <a:rPr lang="bg-BG" sz="1600" b="1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Mann-Whitney U тест за пътен тест и лабораторен тест с точно възпроизвеждане на скоростта:</a:t>
            </a:r>
          </a:p>
          <a:p>
            <a:pPr marL="457200" marR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bg-BG" sz="1600" b="0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Този тест дава стойност W = 80W = 80W = 80 и p-стойност p = 0,0037p = 0,0037, p = 0,0037, което е показателно за съществени разлики в разпределенията на емисиите между лабораторния и пътния тест при точно възпроизвеждане на скоростния профил.</a:t>
            </a:r>
          </a:p>
          <a:p>
            <a:pPr marL="457200" marR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bg-BG" sz="1600" b="1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Сравнение на лабораторни тестове:</a:t>
            </a:r>
          </a:p>
          <a:p>
            <a:pPr marL="457200" marR="0" indent="0" algn="just">
              <a:lnSpc>
                <a:spcPct val="150000"/>
              </a:lnSpc>
              <a:spcBef>
                <a:spcPts val="0"/>
              </a:spcBef>
              <a:spcAft>
                <a:spcPts val="500"/>
              </a:spcAft>
            </a:pPr>
            <a:r>
              <a:rPr lang="bg-BG" sz="1600" b="0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Разликите между двата лабораторни теста бяха анализирани с Mann-Whitney U тест, като тестовата статистика W = 30,5 и p-стойността p = 0,0002p = 0,0002p=0,0002 отново показват статистически значима разлика между двете условия на тестиране. Тези резултати потвърждават, че методът на случайно подбрани участъци води до различия в емисиите в сравнение с точното възпроизвеждане на профила на скоростта.</a:t>
            </a:r>
            <a:endParaRPr sz="1600">
              <a:latin typeface="Times New Roman" pitchFamily="18" charset="0" panose="02020603050405020304"/>
              <a:ea typeface="Times New Roman" pitchFamily="18" charset="0" panose="02020603050405020304"/>
              <a:cs typeface="Times New Roman" pitchFamily="18" charset="0" panose="02020603050405020304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838200" y="365125"/>
            <a:ext cx="10515600" cy="273723"/>
          </a:xfrm>
        </p:spPr>
        <p:txBody>
          <a:bodyPr/>
          <a:lstStyle/>
          <a:p>
            <a:pPr marL="0" marR="0" indent="450215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bg-BG" sz="1800" b="1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Анализ и статистическа оценка на градския трафик на база на екологичните групи</a:t>
            </a:r>
            <a:endParaRPr sz="1800">
              <a:latin typeface="Times New Roman" pitchFamily="18" charset="0" panose="02020603050405020304"/>
              <a:ea typeface="Times New Roman" pitchFamily="18" charset="0" panose="02020603050405020304"/>
              <a:cs typeface="Times New Roman" pitchFamily="18" charset="0" panose="02020603050405020304"/>
            </a:endParaRPr>
          </a:p>
          <a:p>
            <a:endParaRPr sz="1800">
              <a:latin typeface="Times New Roman" pitchFamily="18" charset="0" panose="02020603050405020304"/>
              <a:ea typeface="Times New Roman" pitchFamily="18" charset="0" panose="02020603050405020304"/>
              <a:cs typeface="Times New Roman" pitchFamily="18" charset="0" panose="02020603050405020304"/>
            </a:endParaRPr>
          </a:p>
        </p:txBody>
      </p:sp>
      <p:sp>
        <p:nvSpPr>
          <p:cNvPr id="3" name="Content Placeholder 2"/>
          <p:cNvSpPr>
            <a:spLocks noGrp="1" noEditPoints="1"/>
          </p:cNvSpPr>
          <p:nvPr>
            <p:ph idx="1"/>
          </p:nvPr>
        </p:nvSpPr>
        <p:spPr>
          <a:xfrm>
            <a:off x="232340" y="765370"/>
            <a:ext cx="11702076" cy="5899647"/>
          </a:xfrm>
        </p:spPr>
        <p:txBody>
          <a:bodyPr/>
          <a:lstStyle/>
          <a:p>
            <a:pPr marL="0" marR="0" indent="0" algn="l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bg-BG" sz="1600" b="1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Емисии на NOx и HC</a:t>
            </a:r>
          </a:p>
          <a:p>
            <a:pPr marL="0" marR="0" indent="44958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</a:pPr>
            <a:r>
              <a:rPr lang="bg-BG" sz="1600" b="0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Емисиите на азотни оксиди и въглеводороди също показва значителни различия между лабораторните и пътните тестове. За NOx:</a:t>
            </a:r>
          </a:p>
          <a:p>
            <a:pPr marL="457200" marR="0" indent="-2286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33"/>
              <a:buFont typeface="Symbol" pitchFamily="18" charset="2" panose="05050102010706020507"/>
              <a:buChar char=""/>
            </a:pPr>
            <a:r>
              <a:rPr lang="bg-BG" sz="1600" b="0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Средните стойности са 1,23 g/km при лабораторен тест с точно възпроизвеждане на скоростта и 1,09 g/km при случаен избор на участъци.</a:t>
            </a:r>
          </a:p>
          <a:p>
            <a:pPr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 panose="020B0604020202020204"/>
              <a:buChar char="•"/>
            </a:pPr>
            <a:r>
              <a:rPr lang="bg-BG" sz="1600" b="0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Същевременно анализът на въглеводородните емисии (HC) показва значителни разлики:</a:t>
            </a:r>
          </a:p>
          <a:p>
            <a:pPr marL="457200" marR="0" indent="-228600" algn="just">
              <a:lnSpc>
                <a:spcPct val="150000"/>
              </a:lnSpc>
              <a:spcBef>
                <a:spcPts val="0"/>
              </a:spcBef>
              <a:spcAft>
                <a:spcPts val="500"/>
              </a:spcAft>
              <a:buSzPts val="1333"/>
              <a:buFont typeface="Symbol" pitchFamily="18" charset="2" panose="05050102010706020507"/>
              <a:buChar char=""/>
            </a:pPr>
            <a:r>
              <a:rPr lang="bg-BG" sz="1600" b="0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Средната стойност при пътен тест е 1,74 g/km, в сравнение с 1,03 g/km при лабораторен тест с точно възпроизвеждане на скоростния профил, което създава разлика от 59,2%.</a:t>
            </a:r>
          </a:p>
          <a:p>
            <a:pPr marL="0" marR="0" indent="0" algn="l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bg-BG" sz="1600" b="1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Заключение</a:t>
            </a:r>
          </a:p>
          <a:p>
            <a:pPr marL="0" marR="0" indent="449580" algn="just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bg-BG" sz="1600" b="0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Получените резултати потвърждават, че лабораторните тестове, макар и полезни за стандартни условия на измерване, не напълно отразяват реалните условия на пътя, особено по отношение на скоростта и вариациите в трафика. Разликите в емисионните нива показват необходимостта от адаптиране на методите за оценка на емисиите в реални условия. Статистическите тестове (t-тест и Mann-Whitney U) ясно демонстрират значими разлики между измерванията в пътни и лабораторни условия, като същевременно показват необходимостта от нови, адаптирани методи за измерване на емисиите в градска среда.</a:t>
            </a:r>
            <a:endParaRPr sz="1600">
              <a:latin typeface="Times New Roman" pitchFamily="18" charset="0" panose="02020603050405020304"/>
              <a:ea typeface="Times New Roman" pitchFamily="18" charset="0" panose="02020603050405020304"/>
              <a:cs typeface="Times New Roman" pitchFamily="18" charset="0" panose="02020603050405020304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838200" y="1206597"/>
            <a:ext cx="10515600" cy="484091"/>
          </a:xfrm>
        </p:spPr>
        <p:txBody>
          <a:bodyPr/>
          <a:lstStyle/>
          <a:p>
            <a:pPr algn="ctr"/>
            <a:r>
              <a:rPr lang="bg-BG" sz="2000" b="1" i="0" u="none" strike="noStrike">
                <a:latin typeface="Times New Roman" pitchFamily="18" charset="0" panose="02020603050405020304"/>
                <a:ea typeface="+mn-ea"/>
                <a:cs typeface="Times New Roman" pitchFamily="18" charset="0" panose="02020603050405020304"/>
              </a:rPr>
              <a:t>ПУБЛИКАЦИИ:</a:t>
            </a:r>
            <a:endParaRPr sz="2000" b="1">
              <a:latin typeface="Times New Roman" pitchFamily="18" charset="0" panose="02020603050405020304"/>
              <a:ea typeface="Times New Roman" pitchFamily="18" charset="0" panose="02020603050405020304"/>
              <a:cs typeface="Times New Roman" pitchFamily="18" charset="0" panose="02020603050405020304"/>
            </a:endParaRPr>
          </a:p>
        </p:txBody>
      </p:sp>
      <p:sp>
        <p:nvSpPr>
          <p:cNvPr id="3" name="Content Placeholder 2"/>
          <p:cNvSpPr>
            <a:spLocks noGrp="1" noEditPoints="1"/>
          </p:cNvSpPr>
          <p:nvPr>
            <p:ph idx="1"/>
          </p:nvPr>
        </p:nvSpPr>
        <p:spPr>
          <a:xfrm>
            <a:off x="838200" y="2296850"/>
            <a:ext cx="10515600" cy="3252535"/>
          </a:xfrm>
        </p:spPr>
        <p:txBody>
          <a:bodyPr/>
          <a:lstStyle/>
          <a:p>
            <a:pPr marL="0" indent="0" algn="l">
              <a:buNone/>
            </a:pPr>
            <a:endParaRPr lang="en-US" sz="2000" b="0" i="0" u="none" strike="noStrike">
              <a:solidFill>
                <a:srgbClr val="000000"/>
              </a:solidFill>
              <a:latin typeface="Times New Roman" pitchFamily="18" charset="0" panose="02020603050405020304"/>
              <a:ea typeface="+mn-ea"/>
              <a:cs typeface="Times New Roman" pitchFamily="18" charset="0" panose="02020603050405020304"/>
            </a:endParaRPr>
          </a:p>
          <a:p>
            <a:pPr marL="0" indent="0" algn="l">
              <a:buNone/>
            </a:pPr>
            <a:endParaRPr lang="en-US" sz="2000" b="0" i="0" u="none" strike="noStrike">
              <a:solidFill>
                <a:srgbClr val="000000"/>
              </a:solidFill>
              <a:latin typeface="Times New Roman" pitchFamily="18" charset="0" panose="02020603050405020304"/>
              <a:ea typeface="+mn-ea"/>
              <a:cs typeface="Times New Roman" pitchFamily="18" charset="0" panose="02020603050405020304"/>
            </a:endParaRPr>
          </a:p>
          <a:p>
            <a:pPr marL="0" indent="0" algn="l">
              <a:buNone/>
            </a:pPr>
            <a:endParaRPr lang="en-US" sz="2000" b="0" i="0" u="none" strike="noStrike">
              <a:solidFill>
                <a:srgbClr val="000000"/>
              </a:solidFill>
              <a:latin typeface="Times New Roman" pitchFamily="18" charset="0" panose="02020603050405020304"/>
              <a:ea typeface="+mn-ea"/>
              <a:cs typeface="Times New Roman" pitchFamily="18" charset="0" panose="02020603050405020304"/>
            </a:endParaRPr>
          </a:p>
          <a:p>
            <a:pPr marL="0" indent="0" algn="l">
              <a:buNone/>
            </a:pPr>
            <a:endParaRPr lang="en-US" sz="2000" b="0" i="0" u="none" strike="noStrike">
              <a:solidFill>
                <a:srgbClr val="000000"/>
              </a:solidFill>
              <a:latin typeface="Times New Roman" pitchFamily="18" charset="0" panose="02020603050405020304"/>
              <a:ea typeface="+mn-ea"/>
              <a:cs typeface="Times New Roman" pitchFamily="18" charset="0" panose="0202060305040502030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28800" y="2902705"/>
            <a:ext cx="8534400" cy="33523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marR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b="0" i="0" u="sng" strike="noStrike">
                <a:solidFill>
                  <a:srgbClr val="000000"/>
                </a:solidFill>
                <a:highlight>
                  <a:srgbClr val="FFFFFF"/>
                </a:highlight>
                <a:latin typeface="Times New Roman" pitchFamily="18" charset="0" panose="02020603050405020304"/>
                <a:ea typeface="+mn-ea"/>
                <a:cs typeface="Times New Roman" pitchFamily="18" charset="0" panose="02020603050405020304"/>
              </a:rPr>
              <a:t>Tasheva Y</a:t>
            </a:r>
            <a:r>
              <a:rPr lang="en-US" sz="1800" b="0" i="0" u="none" strike="noStrike">
                <a:solidFill>
                  <a:srgbClr val="000000"/>
                </a:solidFill>
                <a:highlight>
                  <a:srgbClr val="FFFFFF"/>
                </a:highlight>
                <a:latin typeface="Times New Roman" pitchFamily="18" charset="0" panose="02020603050405020304"/>
                <a:ea typeface="+mn-ea"/>
                <a:cs typeface="Times New Roman" pitchFamily="18" charset="0" panose="02020603050405020304"/>
              </a:rPr>
              <a:t>., E. Dimitrov, L. Kunchev, Effect of treated gasoil under effective performance of engine, Oxidation communications, 46, (2)</a:t>
            </a:r>
            <a:r>
              <a:rPr lang="en-US" sz="1800" b="0" i="0" u="sng" strike="noStrike">
                <a:solidFill>
                  <a:srgbClr val="000000"/>
                </a:solidFill>
                <a:highlight>
                  <a:srgbClr val="FFFFFF"/>
                </a:highlight>
                <a:latin typeface="Times New Roman" pitchFamily="18" charset="0" panose="02020603050405020304"/>
                <a:ea typeface="+mn-ea"/>
                <a:cs typeface="Times New Roman" pitchFamily="18" charset="0" panose="02020603050405020304"/>
              </a:rPr>
              <a:t>Tasheva Y</a:t>
            </a:r>
            <a:r>
              <a:rPr lang="en-US" sz="1800" b="0" i="0" u="none" strike="noStrike">
                <a:solidFill>
                  <a:srgbClr val="000000"/>
                </a:solidFill>
                <a:highlight>
                  <a:srgbClr val="FFFFFF"/>
                </a:highlight>
                <a:latin typeface="Times New Roman" pitchFamily="18" charset="0" panose="02020603050405020304"/>
                <a:ea typeface="+mn-ea"/>
                <a:cs typeface="Times New Roman" pitchFamily="18" charset="0" panose="02020603050405020304"/>
              </a:rPr>
              <a:t>., E. Dimitrov, L. Kunchev, Effect of treated gasoil under effective performance of engine, Oxidation communications, 46, (2), p.536, 2023, SJR:0.22; Q3 Scopus, </a:t>
            </a:r>
            <a:r>
              <a:rPr lang="en-US" sz="1800" b="0" i="0" u="sng" strike="noStrike">
                <a:solidFill>
                  <a:schemeClr val="hlink"/>
                </a:solidFill>
                <a:highlight>
                  <a:srgbClr val="FFFFFF"/>
                </a:highlight>
                <a:latin typeface="Times New Roman" pitchFamily="18" charset="0" panose="02020603050405020304"/>
                <a:ea typeface="+mn-ea"/>
                <a:cs typeface="Times New Roman" pitchFamily="18" charset="0" panose="02020603050405020304"/>
                <a:hlinkClick r:id="rId1"/>
              </a:rPr>
              <a:t>www.scibulcom.net</a:t>
            </a:r>
            <a:r>
              <a:rPr lang="en-US" sz="1800" b="0" i="0" u="sng" strike="noStrike">
                <a:solidFill>
                  <a:schemeClr val="hlink"/>
                </a:solidFill>
                <a:latin typeface="Times New Roman" pitchFamily="18" charset="0" panose="02020603050405020304"/>
                <a:ea typeface="+mn-ea"/>
                <a:cs typeface="Times New Roman" pitchFamily="18" charset="0" panose="02020603050405020304"/>
                <a:hlinkClick r:id="rId1"/>
              </a:rPr>
              <a:t>;</a:t>
            </a:r>
            <a:endParaRPr lang="bg-BG" sz="1800" b="0" i="0" u="sng" strike="noStrike">
              <a:solidFill>
                <a:schemeClr val="hlink"/>
              </a:solidFill>
              <a:latin typeface="Times New Roman" pitchFamily="18" charset="0" panose="02020603050405020304"/>
              <a:ea typeface="+mn-ea"/>
              <a:cs typeface="Times New Roman" pitchFamily="18" charset="0" panose="02020603050405020304"/>
            </a:endParaRPr>
          </a:p>
          <a:p>
            <a:pPr marL="571500" marR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b="0" i="0" u="sng" strike="noStrike">
                <a:latin typeface="Times New Roman" pitchFamily="18" charset="0" panose="02020603050405020304"/>
                <a:ea typeface="+mn-lt"/>
                <a:cs typeface="Times New Roman" pitchFamily="18" charset="0" panose="02020603050405020304"/>
              </a:rPr>
              <a:t>Tasheva Y</a:t>
            </a:r>
            <a:r>
              <a:rPr lang="en-US" sz="1800" b="1" i="0" u="sng" strike="noStrike">
                <a:latin typeface="Times New Roman" pitchFamily="18" charset="0" panose="02020603050405020304"/>
                <a:ea typeface="+mn-lt"/>
                <a:cs typeface="Times New Roman" pitchFamily="18" charset="0" panose="02020603050405020304"/>
              </a:rPr>
              <a:t>.,</a:t>
            </a:r>
            <a:r>
              <a:rPr lang="en-US" sz="1800" b="0" i="0" u="none" strike="noStrike">
                <a:latin typeface="Times New Roman" pitchFamily="18" charset="0" panose="02020603050405020304"/>
                <a:ea typeface="+mn-lt"/>
                <a:cs typeface="Times New Roman" pitchFamily="18" charset="0" panose="02020603050405020304"/>
              </a:rPr>
              <a:t> E. Dimitrov, L. Kunchev, </a:t>
            </a:r>
            <a:r>
              <a:rPr lang="bg-BG" sz="1800" b="0" i="0" u="none" strike="noStrike">
                <a:latin typeface="Times New Roman" pitchFamily="18" charset="0" panose="02020603050405020304"/>
                <a:ea typeface="+mn-lt"/>
                <a:cs typeface="Times New Roman" pitchFamily="18" charset="0" panose="02020603050405020304"/>
              </a:rPr>
              <a:t>Exploration comparison of contemporary diesel blends under effective performance of engine</a:t>
            </a:r>
            <a:r>
              <a:rPr lang="en-US" sz="1800" b="0" i="0" u="none" strike="noStrike">
                <a:latin typeface="Times New Roman" pitchFamily="18" charset="0" panose="02020603050405020304"/>
                <a:ea typeface="+mn-lt"/>
                <a:cs typeface="Times New Roman" pitchFamily="18" charset="0" panose="02020603050405020304"/>
              </a:rPr>
              <a:t>, Oxid. Commun., 46, 2, 2023, p.434.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838200" y="365125"/>
            <a:ext cx="10515600" cy="820680"/>
          </a:xfrm>
        </p:spPr>
        <p:txBody>
          <a:bodyPr/>
          <a:lstStyle/>
          <a:p>
            <a:pPr algn="ctr"/>
            <a:r>
              <a:rPr lang="bg-BG" sz="1800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ФИНАНСОВ ОТЧЕТ ПЪРВА ГОДИНА</a:t>
            </a:r>
            <a:endParaRPr sz="1800">
              <a:latin typeface="Times New Roman" pitchFamily="18" charset="0" panose="02020603050405020304"/>
              <a:ea typeface="Times New Roman" pitchFamily="18" charset="0" panose="02020603050405020304"/>
              <a:cs typeface="Times New Roman" pitchFamily="18" charset="0" panose="02020603050405020304"/>
            </a:endParaRPr>
          </a:p>
        </p:txBody>
      </p:sp>
      <p:sp>
        <p:nvSpPr>
          <p:cNvPr id="3" name="Content Placeholder 2"/>
          <p:cNvSpPr>
            <a:spLocks noGrp="1" noEditPoints="1"/>
          </p:cNvSpPr>
          <p:nvPr>
            <p:ph idx="1"/>
          </p:nvPr>
        </p:nvSpPr>
        <p:spPr>
          <a:xfrm>
            <a:off x="838200" y="1337571"/>
            <a:ext cx="10515600" cy="5335860"/>
          </a:xfrm>
        </p:spPr>
        <p:txBody>
          <a:bodyPr/>
          <a:lstStyle/>
          <a:p>
            <a:r>
              <a:rPr lang="bg-BG" sz="1000"/>
              <a:t>финансов отчет</a:t>
            </a:r>
            <a:endParaRPr sz="1000"/>
          </a:p>
        </p:txBody>
      </p:sp>
      <p:graphicFrame>
        <p:nvGraphicFramePr>
          <p:cNvPr id="4" name=""/>
          <p:cNvGraphicFramePr/>
          <p:nvPr/>
        </p:nvGraphicFramePr>
        <p:xfrm>
          <a:off x="3257550" y="1404763"/>
          <a:ext cx="5676900" cy="4974095"/>
        </p:xfrm>
        <a:graphic>
          <a:graphicData uri="http://schemas.openxmlformats.org/drawingml/2006/table">
            <a:tbl>
              <a:tblPr firstRow="1" bandCol="1"/>
              <a:tblGrid>
                <a:gridCol w="647700"/>
                <a:gridCol w="4229100"/>
                <a:gridCol w="800100"/>
              </a:tblGrid>
              <a:tr h="831154">
                <a:tc>
                  <a:txBody>
                    <a:bodyPr lIns="73025" tIns="0" rIns="73025" bIns="0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noFill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  <a:tc>
                  <a:txBody>
                    <a:bodyPr lIns="73025" tIns="0" rIns="73025" bIns="0"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1" i="0" u="none" strike="noStrike">
                          <a:solidFill>
                            <a:srgbClr val="FF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Проучване работата на система за рециркулиране на отработили газове и нивото на вредните емисии от автомобили в градска среда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noFill/>
                    </a:lnL>
                    <a:lnR w="6350">
                      <a:noFill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  <a:tc>
                  <a:txBody>
                    <a:bodyPr lIns="73025" tIns="0" rIns="73025" bIns="0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noFill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</a:tr>
              <a:tr h="944494">
                <a:tc>
                  <a:txBody>
                    <a:bodyPr lIns="73025" tIns="0" rIns="73025" bIns="0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noFill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  <a:tc>
                  <a:txBody>
                    <a:bodyPr lIns="73025" tIns="0" rIns="73025" bIns="0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0" i="1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Получени средства: 7200,00 лв                                                       Изразходени средства: 6873,72 лв                                                           Ръководител: доц. д-р Васил Бобев                                                                  Срок на проекта: 2 години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noFill/>
                    </a:lnL>
                    <a:lnR w="6350">
                      <a:noFill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  <a:tc>
                  <a:txBody>
                    <a:bodyPr lIns="73025" tIns="0" rIns="73025" bIns="0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noFill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</a:tr>
              <a:tr h="528905">
                <a:tc>
                  <a:txBody>
                    <a:bodyPr lIns="73025" tIns="0" rIns="73025" bIns="0"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1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№ </a:t>
                      </a:r>
                    </a:p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1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по ред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  <a:tc>
                  <a:txBody>
                    <a:bodyPr lIns="73025" tIns="0" rIns="73025" bIns="0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  <a:tc>
                  <a:txBody>
                    <a:bodyPr lIns="73025" tIns="0" rIns="73025" bIns="0"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1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Сума                              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</a:tr>
              <a:tr h="277031">
                <a:tc gridSpan="3">
                  <a:txBody>
                    <a:bodyPr lIns="73025" tIns="0" rIns="73025" bIns="0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0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1. Към перо </a:t>
                      </a:r>
                      <a:r>
                        <a:rPr sz="800" b="1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"Дълготрайни материални активи" (над праг за същественост):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  <a:tc hMerge="1">
                  <a:txBody>
                    <a:bodyPr/>
                    <a:lstStyle/>
                    <a:p>
                      <a:pPr>
                        <a:buNone/>
                      </a:pPr>
                    </a:p>
                  </a:txBody>
                  <a:tcP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buNone/>
                      </a:pPr>
                    </a:p>
                  </a:txBody>
                  <a:tcPr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77031">
                <a:tc>
                  <a:txBody>
                    <a:bodyPr lIns="73025" tIns="0" rIns="73025" bIns="0"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0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1.1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  <a:tc>
                  <a:txBody>
                    <a:bodyPr lIns="73025" tIns="0" rIns="73025" bIns="0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0" i="1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Газ анализатор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  <a:tc>
                  <a:txBody>
                    <a:bodyPr lIns="73025" tIns="0" rIns="73025" bIns="0"/>
                    <a:lstStyle/>
                    <a:p>
                      <a:pPr marL="0" marR="0" indent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0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4615.00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</a:tr>
              <a:tr h="251845">
                <a:tc gridSpan="2">
                  <a:txBody>
                    <a:bodyPr lIns="73025" tIns="0" rIns="73025" bIns="0"/>
                    <a:lstStyle/>
                    <a:p>
                      <a:pPr marL="0" marR="0" indent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0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Общо :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  <a:tc hMerge="1">
                  <a:txBody>
                    <a:bodyPr/>
                    <a:lstStyle/>
                    <a:p>
                      <a:pPr>
                        <a:buNone/>
                      </a:pPr>
                    </a:p>
                  </a:txBody>
                  <a:tcPr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lIns="73025" tIns="0" rIns="73025" bIns="0"/>
                    <a:lstStyle/>
                    <a:p>
                      <a:pPr marL="0" marR="0" indent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1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4615.00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</a:tr>
              <a:tr h="264432">
                <a:tc gridSpan="3">
                  <a:txBody>
                    <a:bodyPr lIns="73025" tIns="0" rIns="73025" bIns="0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0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2. Към перо </a:t>
                      </a:r>
                      <a:r>
                        <a:rPr sz="800" b="1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"Други материали и активи" :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  <a:tc hMerge="1">
                  <a:txBody>
                    <a:bodyPr/>
                    <a:lstStyle/>
                    <a:p>
                      <a:pPr>
                        <a:buNone/>
                      </a:pPr>
                    </a:p>
                  </a:txBody>
                  <a:tcP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buNone/>
                      </a:pPr>
                    </a:p>
                  </a:txBody>
                  <a:tcPr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4432">
                <a:tc>
                  <a:txBody>
                    <a:bodyPr lIns="73025" tIns="0" rIns="73025" bIns="0"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0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1.1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  <a:tc>
                  <a:txBody>
                    <a:bodyPr lIns="73025" tIns="0" rIns="73025" bIns="0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0" i="1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Термокамера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  <a:tc>
                  <a:txBody>
                    <a:bodyPr lIns="73025" tIns="0" rIns="73025" bIns="0"/>
                    <a:lstStyle/>
                    <a:p>
                      <a:pPr marL="0" marR="0" indent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0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556.88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</a:tr>
              <a:tr h="264432">
                <a:tc>
                  <a:txBody>
                    <a:bodyPr lIns="73025" tIns="0" rIns="73025" bIns="0"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0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1.2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  <a:tc>
                  <a:txBody>
                    <a:bodyPr lIns="73025" tIns="0" rIns="73025" bIns="0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0" i="1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Компютърни консумати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  <a:tc>
                  <a:txBody>
                    <a:bodyPr lIns="73025" tIns="0" rIns="73025" bIns="0"/>
                    <a:lstStyle/>
                    <a:p>
                      <a:pPr marL="0" marR="0" indent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0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851.84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</a:tr>
              <a:tr h="277031">
                <a:tc gridSpan="2">
                  <a:txBody>
                    <a:bodyPr lIns="73025" tIns="0" rIns="73025" bIns="0"/>
                    <a:lstStyle/>
                    <a:p>
                      <a:pPr marL="0" marR="0" indent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0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Общо :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  <a:tc hMerge="1">
                  <a:txBody>
                    <a:bodyPr/>
                    <a:lstStyle/>
                    <a:p>
                      <a:pPr>
                        <a:buNone/>
                      </a:pPr>
                    </a:p>
                  </a:txBody>
                  <a:tcPr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lIns="73025" tIns="0" rIns="73025" bIns="0"/>
                    <a:lstStyle/>
                    <a:p>
                      <a:pPr marL="0" marR="0" indent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1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1408.72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</a:tr>
              <a:tr h="251845">
                <a:tc gridSpan="3">
                  <a:txBody>
                    <a:bodyPr lIns="73025" tIns="0" rIns="73025" bIns="0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0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3. Към перо </a:t>
                      </a:r>
                      <a:r>
                        <a:rPr sz="800" b="1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"Програмни продукти и литература":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  <a:tc hMerge="1">
                  <a:txBody>
                    <a:bodyPr/>
                    <a:lstStyle/>
                    <a:p>
                      <a:pPr>
                        <a:buNone/>
                      </a:pPr>
                    </a:p>
                  </a:txBody>
                  <a:tcP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buNone/>
                      </a:pPr>
                    </a:p>
                  </a:txBody>
                  <a:tcPr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77031">
                <a:tc>
                  <a:txBody>
                    <a:bodyPr lIns="73025" tIns="0" rIns="73025" bIns="0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  <a:tc>
                  <a:txBody>
                    <a:bodyPr lIns="73025" tIns="0" rIns="73025" bIns="0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  <a:tc>
                  <a:txBody>
                    <a:bodyPr lIns="73025" tIns="0" rIns="73025" bIns="0"/>
                    <a:lstStyle/>
                    <a:p>
                      <a:pPr marL="0" marR="0" indent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0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0.00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</a:tr>
              <a:tr h="264432">
                <a:tc gridSpan="2">
                  <a:txBody>
                    <a:bodyPr lIns="73025" tIns="0" rIns="73025" bIns="0"/>
                    <a:lstStyle/>
                    <a:p>
                      <a:pPr marL="0" marR="0" indent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0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Общо :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  <a:tc hMerge="1">
                  <a:txBody>
                    <a:bodyPr/>
                    <a:lstStyle/>
                    <a:p>
                      <a:pPr>
                        <a:buNone/>
                      </a:pPr>
                    </a:p>
                  </a:txBody>
                  <a:tcPr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lIns="73025" tIns="0" rIns="73025" bIns="0"/>
                    <a:lstStyle/>
                    <a:p>
                      <a:pPr marL="0" marR="0" indent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1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0.00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838200" y="365125"/>
            <a:ext cx="10515600" cy="635556"/>
          </a:xfrm>
        </p:spPr>
        <p:txBody>
          <a:bodyPr/>
          <a:lstStyle/>
          <a:p>
            <a:pPr algn="ctr"/>
            <a:r>
              <a:rPr lang="bg-BG" sz="1800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ФИНАНСОВ ОТЧЕТ ПЪРВА ГОДИНА</a:t>
            </a:r>
            <a:endParaRPr sz="1800">
              <a:latin typeface="Times New Roman" pitchFamily="18" charset="0" panose="02020603050405020304"/>
              <a:ea typeface="Times New Roman" pitchFamily="18" charset="0" panose="02020603050405020304"/>
              <a:cs typeface="Times New Roman" pitchFamily="18" charset="0" panose="02020603050405020304"/>
            </a:endParaRPr>
          </a:p>
        </p:txBody>
      </p:sp>
      <p:sp>
        <p:nvSpPr>
          <p:cNvPr id="3" name="Content Placeholder 2"/>
          <p:cNvSpPr>
            <a:spLocks noGrp="1" noEditPoints="1"/>
          </p:cNvSpPr>
          <p:nvPr>
            <p:ph idx="1"/>
          </p:nvPr>
        </p:nvSpPr>
        <p:spPr>
          <a:xfrm>
            <a:off x="838200" y="1125499"/>
            <a:ext cx="10515600" cy="5051464"/>
          </a:xfrm>
        </p:spPr>
        <p:txBody>
          <a:bodyPr/>
          <a:lstStyle/>
          <a:p>
            <a:pPr marL="0" indent="0">
              <a:buNone/>
            </a:pPr>
            <a:r>
              <a:rPr lang="bg-BG" sz="1000"/>
              <a:t>продължение</a:t>
            </a:r>
            <a:endParaRPr sz="1000"/>
          </a:p>
        </p:txBody>
      </p:sp>
      <p:graphicFrame>
        <p:nvGraphicFramePr>
          <p:cNvPr id="4" name=""/>
          <p:cNvGraphicFramePr/>
          <p:nvPr/>
        </p:nvGraphicFramePr>
        <p:xfrm>
          <a:off x="3257550" y="1285379"/>
          <a:ext cx="5676900" cy="4891593"/>
        </p:xfrm>
        <a:graphic>
          <a:graphicData uri="http://schemas.openxmlformats.org/drawingml/2006/table">
            <a:tbl>
              <a:tblPr firstRow="1" bandCol="1"/>
              <a:tblGrid>
                <a:gridCol w="647700"/>
                <a:gridCol w="4229100"/>
                <a:gridCol w="800100"/>
              </a:tblGrid>
              <a:tr h="236323">
                <a:tc gridSpan="3">
                  <a:txBody>
                    <a:bodyPr lIns="73025" tIns="0" rIns="73025" bIns="0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0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4. Към перо </a:t>
                      </a:r>
                      <a:r>
                        <a:rPr sz="800" b="1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"Външни услуги":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  <a:tc hMerge="1">
                  <a:txBody>
                    <a:bodyPr/>
                    <a:lstStyle/>
                    <a:p>
                      <a:pPr>
                        <a:buNone/>
                      </a:pPr>
                    </a:p>
                  </a:txBody>
                  <a:tcP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buNone/>
                      </a:pPr>
                    </a:p>
                  </a:txBody>
                  <a:tcPr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2043">
                <a:tc>
                  <a:txBody>
                    <a:bodyPr lIns="73025" tIns="0" rIns="73025" bIns="0"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0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4.1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  <a:tc>
                  <a:txBody>
                    <a:bodyPr lIns="73025" tIns="0" rIns="73025" bIns="0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  <a:tc>
                  <a:txBody>
                    <a:bodyPr lIns="73025" tIns="0" rIns="73025" bIns="0"/>
                    <a:lstStyle/>
                    <a:p>
                      <a:pPr marL="0" marR="0" indent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0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0.00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</a:tr>
              <a:tr h="248147">
                <a:tc gridSpan="2">
                  <a:txBody>
                    <a:bodyPr lIns="73025" tIns="0" rIns="73025" bIns="0"/>
                    <a:lstStyle/>
                    <a:p>
                      <a:pPr marL="0" marR="0" indent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0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Общо : 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  <a:tc hMerge="1">
                  <a:txBody>
                    <a:bodyPr/>
                    <a:lstStyle/>
                    <a:p>
                      <a:pPr>
                        <a:buNone/>
                      </a:pPr>
                    </a:p>
                  </a:txBody>
                  <a:tcPr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lIns="73025" tIns="0" rIns="73025" bIns="0"/>
                    <a:lstStyle/>
                    <a:p>
                      <a:pPr marL="0" marR="0" indent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1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0.00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</a:tr>
              <a:tr h="259948">
                <a:tc gridSpan="3">
                  <a:txBody>
                    <a:bodyPr lIns="73025" tIns="0" rIns="73025" bIns="0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0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5. Към перо </a:t>
                      </a:r>
                      <a:r>
                        <a:rPr sz="800" b="1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"Такси правоучастия"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  <a:tc hMerge="1">
                  <a:txBody>
                    <a:bodyPr/>
                    <a:lstStyle/>
                    <a:p>
                      <a:pPr>
                        <a:buNone/>
                      </a:pPr>
                    </a:p>
                  </a:txBody>
                  <a:tcP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buNone/>
                      </a:pPr>
                    </a:p>
                  </a:txBody>
                  <a:tcPr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9948">
                <a:tc>
                  <a:txBody>
                    <a:bodyPr lIns="73025" tIns="0" rIns="73025" bIns="0"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0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5.1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  <a:tc>
                  <a:txBody>
                    <a:bodyPr lIns="73025" tIns="0" rIns="73025" bIns="0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  <a:tc>
                  <a:txBody>
                    <a:bodyPr lIns="73025" tIns="0" rIns="73025" bIns="0"/>
                    <a:lstStyle/>
                    <a:p>
                      <a:pPr marL="0" marR="0" indent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0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0.00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</a:tr>
              <a:tr h="283603">
                <a:tc gridSpan="2">
                  <a:txBody>
                    <a:bodyPr lIns="73025" tIns="0" rIns="73025" bIns="0"/>
                    <a:lstStyle/>
                    <a:p>
                      <a:pPr marL="0" marR="0" indent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0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Общо: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  <a:tc hMerge="1">
                  <a:txBody>
                    <a:bodyPr/>
                    <a:lstStyle/>
                    <a:p>
                      <a:pPr>
                        <a:buNone/>
                      </a:pPr>
                    </a:p>
                  </a:txBody>
                  <a:tcPr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lIns="73025" tIns="0" rIns="73025" bIns="0"/>
                    <a:lstStyle/>
                    <a:p>
                      <a:pPr marL="0" marR="0" indent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1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0.00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</a:tr>
              <a:tr h="259948">
                <a:tc gridSpan="3">
                  <a:txBody>
                    <a:bodyPr lIns="73025" tIns="0" rIns="73025" bIns="0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0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6. Към перо </a:t>
                      </a:r>
                      <a:r>
                        <a:rPr sz="800" b="1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"Командировки":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  <a:tc hMerge="1">
                  <a:txBody>
                    <a:bodyPr/>
                    <a:lstStyle/>
                    <a:p>
                      <a:pPr>
                        <a:buNone/>
                      </a:pPr>
                    </a:p>
                  </a:txBody>
                  <a:tcP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buNone/>
                      </a:pPr>
                    </a:p>
                  </a:txBody>
                  <a:tcPr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2043">
                <a:tc>
                  <a:txBody>
                    <a:bodyPr lIns="73025" tIns="0" rIns="73025" bIns="0"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0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6.1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  <a:tc>
                  <a:txBody>
                    <a:bodyPr lIns="73025" tIns="0" rIns="73025" bIns="0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  <a:tc>
                  <a:txBody>
                    <a:bodyPr lIns="73025" tIns="0" rIns="73025" bIns="0"/>
                    <a:lstStyle/>
                    <a:p>
                      <a:pPr marL="0" marR="0" indent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0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0.00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</a:tr>
              <a:tr h="271780">
                <a:tc gridSpan="2">
                  <a:txBody>
                    <a:bodyPr lIns="73025" tIns="0" rIns="73025" bIns="0"/>
                    <a:lstStyle/>
                    <a:p>
                      <a:pPr marL="0" marR="0" indent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0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Общо : 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  <a:tc hMerge="1">
                  <a:txBody>
                    <a:bodyPr/>
                    <a:lstStyle/>
                    <a:p>
                      <a:pPr>
                        <a:buNone/>
                      </a:pPr>
                    </a:p>
                  </a:txBody>
                  <a:tcPr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lIns="73025" tIns="0" rIns="73025" bIns="0"/>
                    <a:lstStyle/>
                    <a:p>
                      <a:pPr marL="0" marR="0" indent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1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0.00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</a:tr>
              <a:tr h="236323">
                <a:tc gridSpan="3">
                  <a:txBody>
                    <a:bodyPr lIns="73025" tIns="0" rIns="73025" bIns="0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0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7. Към перо </a:t>
                      </a:r>
                      <a:r>
                        <a:rPr sz="800" b="1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"Заплащане на възнаграждения":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  <a:tc hMerge="1">
                  <a:txBody>
                    <a:bodyPr/>
                    <a:lstStyle/>
                    <a:p>
                      <a:pPr>
                        <a:buNone/>
                      </a:pPr>
                    </a:p>
                  </a:txBody>
                  <a:tcP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buNone/>
                      </a:pPr>
                    </a:p>
                  </a:txBody>
                  <a:tcPr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6323">
                <a:tc>
                  <a:txBody>
                    <a:bodyPr lIns="73025" tIns="0" rIns="73025" bIns="0"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0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7.1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  <a:tc>
                  <a:txBody>
                    <a:bodyPr lIns="73025" tIns="0" rIns="73025" bIns="0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0" i="1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Заплащане на членовете на екипа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  <a:tc>
                  <a:txBody>
                    <a:bodyPr lIns="73025" tIns="0" rIns="73025" bIns="0"/>
                    <a:lstStyle/>
                    <a:p>
                      <a:pPr marL="0" marR="0" indent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0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0.00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</a:tr>
              <a:tr h="248147">
                <a:tc gridSpan="2">
                  <a:txBody>
                    <a:bodyPr lIns="73025" tIns="0" rIns="73025" bIns="0"/>
                    <a:lstStyle/>
                    <a:p>
                      <a:pPr marL="0" marR="0" indent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0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Общо : 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  <a:tc hMerge="1">
                  <a:txBody>
                    <a:bodyPr/>
                    <a:lstStyle/>
                    <a:p>
                      <a:pPr>
                        <a:buNone/>
                      </a:pPr>
                    </a:p>
                  </a:txBody>
                  <a:tcPr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lIns="73025" tIns="0" rIns="73025" bIns="0"/>
                    <a:lstStyle/>
                    <a:p>
                      <a:pPr marL="0" marR="0" indent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1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0.00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</a:tr>
              <a:tr h="271780">
                <a:tc gridSpan="3">
                  <a:txBody>
                    <a:bodyPr lIns="73025" tIns="0" rIns="73025" bIns="0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0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8. Към перо </a:t>
                      </a:r>
                      <a:r>
                        <a:rPr sz="800" b="1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"Рецензенти":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  <a:tc hMerge="1">
                  <a:txBody>
                    <a:bodyPr/>
                    <a:lstStyle/>
                    <a:p>
                      <a:pPr>
                        <a:buNone/>
                      </a:pPr>
                    </a:p>
                  </a:txBody>
                  <a:tcP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buNone/>
                      </a:pPr>
                    </a:p>
                  </a:txBody>
                  <a:tcPr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71780">
                <a:tc>
                  <a:txBody>
                    <a:bodyPr lIns="73025" tIns="0" rIns="73025" bIns="0"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0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8.1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  <a:tc>
                  <a:txBody>
                    <a:bodyPr lIns="73025" tIns="0" rIns="73025" bIns="0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0" i="1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Заплащане на рецензенти по отчета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  <a:tc>
                  <a:txBody>
                    <a:bodyPr lIns="73025" tIns="0" rIns="73025" bIns="0"/>
                    <a:lstStyle/>
                    <a:p>
                      <a:pPr marL="0" marR="0" indent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0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130.00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</a:tr>
              <a:tr h="248147">
                <a:tc gridSpan="2">
                  <a:txBody>
                    <a:bodyPr lIns="73025" tIns="0" rIns="73025" bIns="0"/>
                    <a:lstStyle/>
                    <a:p>
                      <a:pPr marL="0" marR="0" indent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0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Общо : 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  <a:tc hMerge="1">
                  <a:txBody>
                    <a:bodyPr/>
                    <a:lstStyle/>
                    <a:p>
                      <a:pPr>
                        <a:buNone/>
                      </a:pPr>
                    </a:p>
                  </a:txBody>
                  <a:tcPr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lIns="73025" tIns="0" rIns="73025" bIns="0"/>
                    <a:lstStyle/>
                    <a:p>
                      <a:pPr marL="0" marR="0" indent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1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130.00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</a:tr>
              <a:tr h="271780">
                <a:tc gridSpan="3">
                  <a:txBody>
                    <a:bodyPr lIns="73025" tIns="0" rIns="73025" bIns="0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0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9. Към перо </a:t>
                      </a:r>
                      <a:r>
                        <a:rPr sz="800" b="1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"Административно/финансово-счетоводно обслужване":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  <a:tc hMerge="1">
                  <a:txBody>
                    <a:bodyPr/>
                    <a:lstStyle/>
                    <a:p>
                      <a:pPr>
                        <a:buNone/>
                      </a:pPr>
                    </a:p>
                  </a:txBody>
                  <a:tcP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buNone/>
                      </a:pPr>
                    </a:p>
                  </a:txBody>
                  <a:tcPr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8147">
                <a:tc>
                  <a:txBody>
                    <a:bodyPr lIns="73025" tIns="0" rIns="73025" bIns="0"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0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9.1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  <a:tc>
                  <a:txBody>
                    <a:bodyPr lIns="73025" tIns="0" rIns="73025" bIns="0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0" i="1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10% от стойността на договора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  <a:tc>
                  <a:txBody>
                    <a:bodyPr lIns="73025" tIns="0" rIns="73025" bIns="0"/>
                    <a:lstStyle/>
                    <a:p>
                      <a:pPr marL="0" marR="0" indent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0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720.00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</a:tr>
              <a:tr h="283603">
                <a:tc gridSpan="2">
                  <a:txBody>
                    <a:bodyPr lIns="73025" tIns="0" rIns="73025" bIns="0"/>
                    <a:lstStyle/>
                    <a:p>
                      <a:pPr marL="0" marR="0" indent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0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Общо : 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  <a:tc hMerge="1">
                  <a:txBody>
                    <a:bodyPr/>
                    <a:lstStyle/>
                    <a:p>
                      <a:pPr>
                        <a:buNone/>
                      </a:pPr>
                    </a:p>
                  </a:txBody>
                  <a:tcPr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lIns="73025" tIns="0" rIns="73025" bIns="0"/>
                    <a:lstStyle/>
                    <a:p>
                      <a:pPr marL="0" marR="0" indent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1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720.00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</a:tr>
              <a:tr h="271780">
                <a:tc gridSpan="2">
                  <a:txBody>
                    <a:bodyPr lIns="73025" tIns="0" rIns="73025" bIns="0"/>
                    <a:lstStyle/>
                    <a:p>
                      <a:pPr marL="0" marR="0" indent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1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Общо извършени разходи по проекта: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  <a:tc hMerge="1">
                  <a:txBody>
                    <a:bodyPr/>
                    <a:lstStyle/>
                    <a:p>
                      <a:pPr>
                        <a:buNone/>
                      </a:pPr>
                    </a:p>
                  </a:txBody>
                  <a:tcPr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lIns="73025" tIns="0" rIns="73025" bIns="0"/>
                    <a:lstStyle/>
                    <a:p>
                      <a:pPr marL="0" marR="0" indent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1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6873.72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838200" y="365125"/>
            <a:ext cx="10515600" cy="702874"/>
          </a:xfrm>
        </p:spPr>
        <p:txBody>
          <a:bodyPr/>
          <a:lstStyle/>
          <a:p>
            <a:pPr algn="ctr"/>
            <a:r>
              <a:rPr lang="bg-BG" sz="1800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ФИНАНСОВ ОТЧЕТ ВТОРА ГОДИНА</a:t>
            </a:r>
            <a:endParaRPr sz="1800">
              <a:latin typeface="Times New Roman" pitchFamily="18" charset="0" panose="02020603050405020304"/>
              <a:ea typeface="Times New Roman" pitchFamily="18" charset="0" panose="02020603050405020304"/>
              <a:cs typeface="Times New Roman" pitchFamily="18" charset="0" panose="02020603050405020304"/>
            </a:endParaRPr>
          </a:p>
        </p:txBody>
      </p:sp>
      <p:sp>
        <p:nvSpPr>
          <p:cNvPr id="3" name="Content Placeholder 2"/>
          <p:cNvSpPr>
            <a:spLocks noGrp="1" noEditPoints="1"/>
          </p:cNvSpPr>
          <p:nvPr>
            <p:ph idx="1"/>
          </p:nvPr>
        </p:nvSpPr>
        <p:spPr>
          <a:xfrm>
            <a:off x="838200" y="1245009"/>
            <a:ext cx="10515600" cy="5302201"/>
          </a:xfrm>
        </p:spPr>
        <p:txBody>
          <a:bodyPr/>
          <a:lstStyle/>
          <a:p>
            <a:r>
              <a:rPr lang="bg-BG" sz="800"/>
              <a:t>ФИНАНСОВ ОТЧЕТ</a:t>
            </a:r>
            <a:endParaRPr sz="800"/>
          </a:p>
        </p:txBody>
      </p:sp>
      <p:graphicFrame>
        <p:nvGraphicFramePr>
          <p:cNvPr id="4" name=""/>
          <p:cNvGraphicFramePr/>
          <p:nvPr/>
        </p:nvGraphicFramePr>
        <p:xfrm>
          <a:off x="3257550" y="1411745"/>
          <a:ext cx="5676900" cy="5035847"/>
        </p:xfrm>
        <a:graphic>
          <a:graphicData uri="http://schemas.openxmlformats.org/drawingml/2006/table">
            <a:tbl>
              <a:tblPr firstRow="1" bandCol="1"/>
              <a:tblGrid>
                <a:gridCol w="647700"/>
                <a:gridCol w="4229100"/>
                <a:gridCol w="800100"/>
              </a:tblGrid>
              <a:tr h="968492">
                <a:tc>
                  <a:txBody>
                    <a:bodyPr lIns="73025" tIns="0" rIns="73025" bIns="0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noFill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  <a:tc>
                  <a:txBody>
                    <a:bodyPr lIns="73025" tIns="0" rIns="73025" bIns="0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0" i="1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Получени средства: 2000,00 лв                                                       Изразходени средства: 1673,72 лв                                                           Ръководител: доц. д-р Васил Бобев                                                                  Срок на проекта: 2 години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noFill/>
                    </a:lnL>
                    <a:lnR w="6350">
                      <a:noFill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  <a:tc>
                  <a:txBody>
                    <a:bodyPr lIns="73025" tIns="0" rIns="73025" bIns="0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noFill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</a:tr>
              <a:tr h="542349">
                <a:tc>
                  <a:txBody>
                    <a:bodyPr lIns="73025" tIns="0" rIns="73025" bIns="0"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1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№ </a:t>
                      </a:r>
                    </a:p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1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по ред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  <a:tc>
                  <a:txBody>
                    <a:bodyPr lIns="73025" tIns="0" rIns="73025" bIns="0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  <a:tc>
                  <a:txBody>
                    <a:bodyPr lIns="73025" tIns="0" rIns="73025" bIns="0"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1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Сума                              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</a:tr>
              <a:tr h="284075">
                <a:tc gridSpan="3">
                  <a:txBody>
                    <a:bodyPr lIns="73025" tIns="0" rIns="73025" bIns="0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0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1. Към перо </a:t>
                      </a:r>
                      <a:r>
                        <a:rPr sz="800" b="1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"Дълготрайни материални активи" (над праг за същественост):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  <a:tc hMerge="1">
                  <a:txBody>
                    <a:bodyPr/>
                    <a:lstStyle/>
                    <a:p>
                      <a:pPr>
                        <a:buNone/>
                      </a:pPr>
                    </a:p>
                  </a:txBody>
                  <a:tcP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buNone/>
                      </a:pPr>
                    </a:p>
                  </a:txBody>
                  <a:tcPr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84075">
                <a:tc>
                  <a:txBody>
                    <a:bodyPr lIns="73025" tIns="0" rIns="73025" bIns="0"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0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1.1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  <a:tc>
                  <a:txBody>
                    <a:bodyPr lIns="73025" tIns="0" rIns="73025" bIns="0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0" i="1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Газ анализатор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  <a:tc>
                  <a:txBody>
                    <a:bodyPr lIns="73025" tIns="0" rIns="73025" bIns="0"/>
                    <a:lstStyle/>
                    <a:p>
                      <a:pPr marL="0" marR="0" indent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0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0.00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</a:tr>
              <a:tr h="258239">
                <a:tc gridSpan="2">
                  <a:txBody>
                    <a:bodyPr lIns="73025" tIns="0" rIns="73025" bIns="0"/>
                    <a:lstStyle/>
                    <a:p>
                      <a:pPr marL="0" marR="0" indent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0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Общо :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  <a:tc hMerge="1">
                  <a:txBody>
                    <a:bodyPr/>
                    <a:lstStyle/>
                    <a:p>
                      <a:pPr>
                        <a:buNone/>
                      </a:pPr>
                    </a:p>
                  </a:txBody>
                  <a:tcPr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lIns="73025" tIns="0" rIns="73025" bIns="0"/>
                    <a:lstStyle/>
                    <a:p>
                      <a:pPr marL="0" marR="0" indent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1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0.00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</a:tr>
              <a:tr h="271150">
                <a:tc gridSpan="3">
                  <a:txBody>
                    <a:bodyPr lIns="73025" tIns="0" rIns="73025" bIns="0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0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2. Към перо </a:t>
                      </a:r>
                      <a:r>
                        <a:rPr sz="800" b="1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"Други материали и активи" :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  <a:tc hMerge="1">
                  <a:txBody>
                    <a:bodyPr/>
                    <a:lstStyle/>
                    <a:p>
                      <a:pPr>
                        <a:buNone/>
                      </a:pPr>
                    </a:p>
                  </a:txBody>
                  <a:tcP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buNone/>
                      </a:pPr>
                    </a:p>
                  </a:txBody>
                  <a:tcPr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71150">
                <a:tc>
                  <a:txBody>
                    <a:bodyPr lIns="73025" tIns="0" rIns="73025" bIns="0"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0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1.1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  <a:tc>
                  <a:txBody>
                    <a:bodyPr lIns="73025" tIns="0" rIns="73025" bIns="0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0" i="1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Термокамера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  <a:tc>
                  <a:txBody>
                    <a:bodyPr lIns="73025" tIns="0" rIns="73025" bIns="0"/>
                    <a:lstStyle/>
                    <a:p>
                      <a:pPr marL="0" marR="0" indent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0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556.88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</a:tr>
              <a:tr h="271150">
                <a:tc>
                  <a:txBody>
                    <a:bodyPr lIns="73025" tIns="0" rIns="73025" bIns="0"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0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1.1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  <a:tc>
                  <a:txBody>
                    <a:bodyPr lIns="73025" tIns="0" rIns="73025" bIns="0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0" i="1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Компютърни консумати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  <a:tc>
                  <a:txBody>
                    <a:bodyPr lIns="73025" tIns="0" rIns="73025" bIns="0"/>
                    <a:lstStyle/>
                    <a:p>
                      <a:pPr marL="0" marR="0" indent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0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851.84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</a:tr>
              <a:tr h="284075">
                <a:tc gridSpan="2">
                  <a:txBody>
                    <a:bodyPr lIns="73025" tIns="0" rIns="73025" bIns="0"/>
                    <a:lstStyle/>
                    <a:p>
                      <a:pPr marL="0" marR="0" indent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0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Общо :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  <a:tc hMerge="1">
                  <a:txBody>
                    <a:bodyPr/>
                    <a:lstStyle/>
                    <a:p>
                      <a:pPr>
                        <a:buNone/>
                      </a:pPr>
                    </a:p>
                  </a:txBody>
                  <a:tcPr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lIns="73025" tIns="0" rIns="73025" bIns="0"/>
                    <a:lstStyle/>
                    <a:p>
                      <a:pPr marL="0" marR="0" indent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1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1408.72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</a:tr>
              <a:tr h="258239">
                <a:tc gridSpan="3">
                  <a:txBody>
                    <a:bodyPr lIns="73025" tIns="0" rIns="73025" bIns="0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0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3. Към перо </a:t>
                      </a:r>
                      <a:r>
                        <a:rPr sz="800" b="1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"Програмни продукти и литература":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  <a:tc hMerge="1">
                  <a:txBody>
                    <a:bodyPr/>
                    <a:lstStyle/>
                    <a:p>
                      <a:pPr>
                        <a:buNone/>
                      </a:pPr>
                    </a:p>
                  </a:txBody>
                  <a:tcP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buNone/>
                      </a:pPr>
                    </a:p>
                  </a:txBody>
                  <a:tcPr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84075">
                <a:tc>
                  <a:txBody>
                    <a:bodyPr lIns="73025" tIns="0" rIns="73025" bIns="0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  <a:tc>
                  <a:txBody>
                    <a:bodyPr lIns="73025" tIns="0" rIns="73025" bIns="0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  <a:tc>
                  <a:txBody>
                    <a:bodyPr lIns="73025" tIns="0" rIns="73025" bIns="0"/>
                    <a:lstStyle/>
                    <a:p>
                      <a:pPr marL="0" marR="0" indent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0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0.00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</a:tr>
              <a:tr h="271150">
                <a:tc gridSpan="2">
                  <a:txBody>
                    <a:bodyPr lIns="73025" tIns="0" rIns="73025" bIns="0"/>
                    <a:lstStyle/>
                    <a:p>
                      <a:pPr marL="0" marR="0" indent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0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Общо :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  <a:tc hMerge="1">
                  <a:txBody>
                    <a:bodyPr/>
                    <a:lstStyle/>
                    <a:p>
                      <a:pPr>
                        <a:buNone/>
                      </a:pPr>
                    </a:p>
                  </a:txBody>
                  <a:tcPr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lIns="73025" tIns="0" rIns="73025" bIns="0"/>
                    <a:lstStyle/>
                    <a:p>
                      <a:pPr marL="0" marR="0" indent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1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0.00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</a:tr>
              <a:tr h="258239">
                <a:tc gridSpan="3">
                  <a:txBody>
                    <a:bodyPr lIns="73025" tIns="0" rIns="73025" bIns="0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0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4. Към перо </a:t>
                      </a:r>
                      <a:r>
                        <a:rPr sz="800" b="1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"Външни услуги":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  <a:tc hMerge="1">
                  <a:txBody>
                    <a:bodyPr/>
                    <a:lstStyle/>
                    <a:p>
                      <a:pPr>
                        <a:buNone/>
                      </a:pPr>
                    </a:p>
                  </a:txBody>
                  <a:tcP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buNone/>
                      </a:pPr>
                    </a:p>
                  </a:txBody>
                  <a:tcPr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8239">
                <a:tc>
                  <a:txBody>
                    <a:bodyPr lIns="73025" tIns="0" rIns="73025" bIns="0"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0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4.1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  <a:tc>
                  <a:txBody>
                    <a:bodyPr lIns="73025" tIns="0" rIns="73025" bIns="0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  <a:tc>
                  <a:txBody>
                    <a:bodyPr lIns="73025" tIns="0" rIns="73025" bIns="0"/>
                    <a:lstStyle/>
                    <a:p>
                      <a:pPr marL="0" marR="0" indent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0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0.00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</a:tr>
              <a:tr h="271150">
                <a:tc gridSpan="2">
                  <a:txBody>
                    <a:bodyPr lIns="73025" tIns="0" rIns="73025" bIns="0"/>
                    <a:lstStyle/>
                    <a:p>
                      <a:pPr marL="0" marR="0" indent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0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Общо : 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  <a:tc hMerge="1">
                  <a:txBody>
                    <a:bodyPr/>
                    <a:lstStyle/>
                    <a:p>
                      <a:pPr>
                        <a:buNone/>
                      </a:pPr>
                    </a:p>
                  </a:txBody>
                  <a:tcPr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lIns="73025" tIns="0" rIns="73025" bIns="0"/>
                    <a:lstStyle/>
                    <a:p>
                      <a:pPr marL="0" marR="0" indent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1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0.00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838200" y="365125"/>
            <a:ext cx="10515600" cy="778606"/>
          </a:xfrm>
        </p:spPr>
        <p:txBody>
          <a:bodyPr/>
          <a:lstStyle/>
          <a:p>
            <a:pPr algn="ctr"/>
            <a:r>
              <a:rPr lang="bg-BG" sz="1800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ФИНАНСОВ ОТЧЕТ ВТОРА ГОДИНА</a:t>
            </a:r>
            <a:endParaRPr sz="1800">
              <a:latin typeface="Times New Roman" pitchFamily="18" charset="0" panose="02020603050405020304"/>
              <a:ea typeface="Times New Roman" pitchFamily="18" charset="0" panose="02020603050405020304"/>
              <a:cs typeface="Times New Roman" pitchFamily="18" charset="0" panose="02020603050405020304"/>
            </a:endParaRPr>
          </a:p>
        </p:txBody>
      </p:sp>
      <p:sp>
        <p:nvSpPr>
          <p:cNvPr id="3" name="Content Placeholder 2"/>
          <p:cNvSpPr>
            <a:spLocks noGrp="1" noEditPoints="1"/>
          </p:cNvSpPr>
          <p:nvPr>
            <p:ph idx="1"/>
          </p:nvPr>
        </p:nvSpPr>
        <p:spPr>
          <a:xfrm>
            <a:off x="838200" y="1143731"/>
            <a:ext cx="10515600" cy="5352991"/>
          </a:xfrm>
        </p:spPr>
        <p:txBody>
          <a:bodyPr/>
          <a:lstStyle/>
          <a:p>
            <a:r>
              <a:rPr lang="bg-BG" sz="800"/>
              <a:t>ПРОДЪЛЖЕНИЕ</a:t>
            </a:r>
            <a:endParaRPr sz="800"/>
          </a:p>
        </p:txBody>
      </p:sp>
      <p:graphicFrame>
        <p:nvGraphicFramePr>
          <p:cNvPr id="4" name=""/>
          <p:cNvGraphicFramePr/>
          <p:nvPr/>
        </p:nvGraphicFramePr>
        <p:xfrm>
          <a:off x="3257550" y="1714500"/>
          <a:ext cx="5676900" cy="4548149"/>
        </p:xfrm>
        <a:graphic>
          <a:graphicData uri="http://schemas.openxmlformats.org/drawingml/2006/table">
            <a:tbl>
              <a:tblPr firstRow="1" bandCol="1"/>
              <a:tblGrid>
                <a:gridCol w="647700"/>
                <a:gridCol w="4229100"/>
                <a:gridCol w="800100"/>
              </a:tblGrid>
              <a:tr h="277934">
                <a:tc gridSpan="3">
                  <a:txBody>
                    <a:bodyPr lIns="73025" tIns="0" rIns="73025" bIns="0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0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5. Към перо </a:t>
                      </a:r>
                      <a:r>
                        <a:rPr sz="800" b="1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"Такси правоучастия"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  <a:tc hMerge="1">
                  <a:txBody>
                    <a:bodyPr/>
                    <a:lstStyle/>
                    <a:p>
                      <a:pPr>
                        <a:buNone/>
                      </a:pPr>
                    </a:p>
                  </a:txBody>
                  <a:tcP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buNone/>
                      </a:pPr>
                    </a:p>
                  </a:txBody>
                  <a:tcPr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77934">
                <a:tc>
                  <a:txBody>
                    <a:bodyPr lIns="73025" tIns="0" rIns="73025" bIns="0"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0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5.1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  <a:tc>
                  <a:txBody>
                    <a:bodyPr lIns="73025" tIns="0" rIns="73025" bIns="0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  <a:tc>
                  <a:txBody>
                    <a:bodyPr lIns="73025" tIns="0" rIns="73025" bIns="0"/>
                    <a:lstStyle/>
                    <a:p>
                      <a:pPr marL="0" marR="0" indent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0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0.00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</a:tr>
              <a:tr h="303213">
                <a:tc gridSpan="2">
                  <a:txBody>
                    <a:bodyPr lIns="73025" tIns="0" rIns="73025" bIns="0"/>
                    <a:lstStyle/>
                    <a:p>
                      <a:pPr marL="0" marR="0" indent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0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Общо: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  <a:tc hMerge="1">
                  <a:txBody>
                    <a:bodyPr/>
                    <a:lstStyle/>
                    <a:p>
                      <a:pPr>
                        <a:buNone/>
                      </a:pPr>
                    </a:p>
                  </a:txBody>
                  <a:tcPr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lIns="73025" tIns="0" rIns="73025" bIns="0"/>
                    <a:lstStyle/>
                    <a:p>
                      <a:pPr marL="0" marR="0" indent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1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0.00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</a:tr>
              <a:tr h="277934">
                <a:tc gridSpan="3">
                  <a:txBody>
                    <a:bodyPr lIns="73025" tIns="0" rIns="73025" bIns="0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0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6. Към перо </a:t>
                      </a:r>
                      <a:r>
                        <a:rPr sz="800" b="1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"Командировки":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  <a:tc hMerge="1">
                  <a:txBody>
                    <a:bodyPr/>
                    <a:lstStyle/>
                    <a:p>
                      <a:pPr>
                        <a:buNone/>
                      </a:pPr>
                    </a:p>
                  </a:txBody>
                  <a:tcP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buNone/>
                      </a:pPr>
                    </a:p>
                  </a:txBody>
                  <a:tcPr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2660">
                <a:tc>
                  <a:txBody>
                    <a:bodyPr lIns="73025" tIns="0" rIns="73025" bIns="0"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0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6.1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  <a:tc>
                  <a:txBody>
                    <a:bodyPr lIns="73025" tIns="0" rIns="73025" bIns="0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  <a:tc>
                  <a:txBody>
                    <a:bodyPr lIns="73025" tIns="0" rIns="73025" bIns="0"/>
                    <a:lstStyle/>
                    <a:p>
                      <a:pPr marL="0" marR="0" indent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0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0.00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</a:tr>
              <a:tr h="290583">
                <a:tc gridSpan="2">
                  <a:txBody>
                    <a:bodyPr lIns="73025" tIns="0" rIns="73025" bIns="0"/>
                    <a:lstStyle/>
                    <a:p>
                      <a:pPr marL="0" marR="0" indent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0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Общо : 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  <a:tc hMerge="1">
                  <a:txBody>
                    <a:bodyPr/>
                    <a:lstStyle/>
                    <a:p>
                      <a:pPr>
                        <a:buNone/>
                      </a:pPr>
                    </a:p>
                  </a:txBody>
                  <a:tcPr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lIns="73025" tIns="0" rIns="73025" bIns="0"/>
                    <a:lstStyle/>
                    <a:p>
                      <a:pPr marL="0" marR="0" indent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1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0.00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</a:tr>
              <a:tr h="252660">
                <a:tc gridSpan="3">
                  <a:txBody>
                    <a:bodyPr lIns="73025" tIns="0" rIns="73025" bIns="0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0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7. Към перо </a:t>
                      </a:r>
                      <a:r>
                        <a:rPr sz="800" b="1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"Заплащане на възнаграждения":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  <a:tc hMerge="1">
                  <a:txBody>
                    <a:bodyPr/>
                    <a:lstStyle/>
                    <a:p>
                      <a:pPr>
                        <a:buNone/>
                      </a:pPr>
                    </a:p>
                  </a:txBody>
                  <a:tcP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buNone/>
                      </a:pPr>
                    </a:p>
                  </a:txBody>
                  <a:tcPr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2660">
                <a:tc>
                  <a:txBody>
                    <a:bodyPr lIns="73025" tIns="0" rIns="73025" bIns="0"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0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7.1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  <a:tc>
                  <a:txBody>
                    <a:bodyPr lIns="73025" tIns="0" rIns="73025" bIns="0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0" i="1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Заплащане на членовете на екипа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  <a:tc>
                  <a:txBody>
                    <a:bodyPr lIns="73025" tIns="0" rIns="73025" bIns="0"/>
                    <a:lstStyle/>
                    <a:p>
                      <a:pPr marL="0" marR="0" indent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0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0.00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</a:tr>
              <a:tr h="265316">
                <a:tc gridSpan="2">
                  <a:txBody>
                    <a:bodyPr lIns="73025" tIns="0" rIns="73025" bIns="0"/>
                    <a:lstStyle/>
                    <a:p>
                      <a:pPr marL="0" marR="0" indent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0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Общо : 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  <a:tc hMerge="1">
                  <a:txBody>
                    <a:bodyPr/>
                    <a:lstStyle/>
                    <a:p>
                      <a:pPr>
                        <a:buNone/>
                      </a:pPr>
                    </a:p>
                  </a:txBody>
                  <a:tcPr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lIns="73025" tIns="0" rIns="73025" bIns="0"/>
                    <a:lstStyle/>
                    <a:p>
                      <a:pPr marL="0" marR="0" indent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1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0.00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</a:tr>
              <a:tr h="290583">
                <a:tc gridSpan="3">
                  <a:txBody>
                    <a:bodyPr lIns="73025" tIns="0" rIns="73025" bIns="0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0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8. Към перо </a:t>
                      </a:r>
                      <a:r>
                        <a:rPr sz="800" b="1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"Рецензенти":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  <a:tc hMerge="1">
                  <a:txBody>
                    <a:bodyPr/>
                    <a:lstStyle/>
                    <a:p>
                      <a:pPr>
                        <a:buNone/>
                      </a:pPr>
                    </a:p>
                  </a:txBody>
                  <a:tcP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buNone/>
                      </a:pPr>
                    </a:p>
                  </a:txBody>
                  <a:tcPr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0583">
                <a:tc>
                  <a:txBody>
                    <a:bodyPr lIns="73025" tIns="0" rIns="73025" bIns="0"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0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8.1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  <a:tc>
                  <a:txBody>
                    <a:bodyPr lIns="73025" tIns="0" rIns="73025" bIns="0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0" i="1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Заплащане на рецензенти по отчета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  <a:tc>
                  <a:txBody>
                    <a:bodyPr lIns="73025" tIns="0" rIns="73025" bIns="0"/>
                    <a:lstStyle/>
                    <a:p>
                      <a:pPr marL="0" marR="0" indent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0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65.00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</a:tr>
              <a:tr h="265316">
                <a:tc gridSpan="2">
                  <a:txBody>
                    <a:bodyPr lIns="73025" tIns="0" rIns="73025" bIns="0"/>
                    <a:lstStyle/>
                    <a:p>
                      <a:pPr marL="0" marR="0" indent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0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Общо : 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  <a:tc hMerge="1">
                  <a:txBody>
                    <a:bodyPr/>
                    <a:lstStyle/>
                    <a:p>
                      <a:pPr>
                        <a:buNone/>
                      </a:pPr>
                    </a:p>
                  </a:txBody>
                  <a:tcPr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lIns="73025" tIns="0" rIns="73025" bIns="0"/>
                    <a:lstStyle/>
                    <a:p>
                      <a:pPr marL="0" marR="0" indent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1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65.00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</a:tr>
              <a:tr h="290583">
                <a:tc gridSpan="3">
                  <a:txBody>
                    <a:bodyPr lIns="73025" tIns="0" rIns="73025" bIns="0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0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9. Към перо </a:t>
                      </a:r>
                      <a:r>
                        <a:rPr sz="800" b="1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"Административно/финансово-счетоводно обслужване":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  <a:tc hMerge="1">
                  <a:txBody>
                    <a:bodyPr/>
                    <a:lstStyle/>
                    <a:p>
                      <a:pPr>
                        <a:buNone/>
                      </a:pPr>
                    </a:p>
                  </a:txBody>
                  <a:tcP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buNone/>
                      </a:pPr>
                    </a:p>
                  </a:txBody>
                  <a:tcPr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5316">
                <a:tc>
                  <a:txBody>
                    <a:bodyPr lIns="73025" tIns="0" rIns="73025" bIns="0"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0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9.1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  <a:tc>
                  <a:txBody>
                    <a:bodyPr lIns="73025" tIns="0" rIns="73025" bIns="0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0" i="1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10% от стойността на договора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  <a:tc>
                  <a:txBody>
                    <a:bodyPr lIns="73025" tIns="0" rIns="73025" bIns="0"/>
                    <a:lstStyle/>
                    <a:p>
                      <a:pPr marL="0" marR="0" indent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0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200.00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</a:tr>
              <a:tr h="303213">
                <a:tc gridSpan="2">
                  <a:txBody>
                    <a:bodyPr lIns="73025" tIns="0" rIns="73025" bIns="0"/>
                    <a:lstStyle/>
                    <a:p>
                      <a:pPr marL="0" marR="0" indent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0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Общо : 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  <a:tc hMerge="1">
                  <a:txBody>
                    <a:bodyPr/>
                    <a:lstStyle/>
                    <a:p>
                      <a:pPr>
                        <a:buNone/>
                      </a:pPr>
                    </a:p>
                  </a:txBody>
                  <a:tcPr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lIns="73025" tIns="0" rIns="73025" bIns="0"/>
                    <a:lstStyle/>
                    <a:p>
                      <a:pPr marL="0" marR="0" indent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1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200.00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</a:tr>
              <a:tr h="391661">
                <a:tc gridSpan="2">
                  <a:txBody>
                    <a:bodyPr lIns="73025" tIns="0" rIns="73025" bIns="0"/>
                    <a:lstStyle/>
                    <a:p>
                      <a:pPr marL="0" marR="0" indent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1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Общо извършени разходи по проекта: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  <a:tc hMerge="1">
                  <a:txBody>
                    <a:bodyPr/>
                    <a:lstStyle/>
                    <a:p>
                      <a:pPr>
                        <a:buNone/>
                      </a:pPr>
                    </a:p>
                  </a:txBody>
                  <a:tcPr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lIns="73025" tIns="0" rIns="73025" bIns="0"/>
                    <a:lstStyle/>
                    <a:p>
                      <a:pPr marL="0" marR="0" indent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800" b="1" i="0" u="none" strike="noStrike">
                          <a:solidFill>
                            <a:srgbClr val="000000"/>
                          </a:solidFill>
                          <a:latin typeface="Arial" pitchFamily="34" charset="0" panose="020B0604020202020204"/>
                          <a:ea typeface="+mn-ea"/>
                          <a:cs typeface="+mn-cs"/>
                        </a:rPr>
                        <a:t>1673.72</a:t>
                      </a:r>
                      <a:endParaRPr sz="1100" b="0" i="0" u="none" strike="noStrike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838200" y="365125"/>
            <a:ext cx="10515600" cy="559823"/>
          </a:xfrm>
        </p:spPr>
        <p:txBody>
          <a:bodyPr/>
          <a:lstStyle/>
          <a:p>
            <a:pPr algn="ctr"/>
            <a:r>
              <a:rPr lang="bg-BG" sz="2000" b="1" i="0" u="none" strike="noStrike">
                <a:solidFill>
                  <a:schemeClr val="tx1"/>
                </a:solidFill>
                <a:latin typeface="Times New Roman" pitchFamily="18" charset="0" panose="02020603050405020304"/>
                <a:ea typeface="+mn-ea"/>
                <a:cs typeface="Times New Roman" pitchFamily="18" charset="0" panose="02020603050405020304"/>
              </a:rPr>
              <a:t>Ръководител:</a:t>
            </a:r>
            <a:r>
              <a:rPr lang="en-US" sz="2000" b="1" i="0" u="none" strike="noStrike">
                <a:solidFill>
                  <a:schemeClr val="tx1"/>
                </a:solidFill>
                <a:latin typeface="Times New Roman" pitchFamily="18" charset="0" panose="02020603050405020304"/>
                <a:ea typeface="+mn-ea"/>
                <a:cs typeface="Times New Roman" pitchFamily="18" charset="0" panose="02020603050405020304"/>
              </a:rPr>
              <a:t> </a:t>
            </a:r>
            <a:r>
              <a:rPr lang="bg-BG" sz="2000" b="1" i="0" u="none" strike="noStrike">
                <a:solidFill>
                  <a:schemeClr val="tx1"/>
                </a:solidFill>
                <a:latin typeface="Times New Roman" pitchFamily="18" charset="0" panose="02020603050405020304"/>
                <a:ea typeface="+mn-ea"/>
                <a:cs typeface="Times New Roman" pitchFamily="18" charset="0" panose="02020603050405020304"/>
              </a:rPr>
              <a:t>доц. д-р Васил Бобев</a:t>
            </a:r>
            <a:endParaRPr sz="2000" b="1">
              <a:latin typeface="Times New Roman" pitchFamily="18" charset="0" panose="02020603050405020304"/>
              <a:ea typeface="Times New Roman" pitchFamily="18" charset="0" panose="02020603050405020304"/>
              <a:cs typeface="Times New Roman" pitchFamily="18" charset="0" panose="02020603050405020304"/>
            </a:endParaRPr>
          </a:p>
        </p:txBody>
      </p:sp>
      <p:sp>
        <p:nvSpPr>
          <p:cNvPr id="3" name="Content Placeholder 2"/>
          <p:cNvSpPr>
            <a:spLocks noGrp="1" noEditPoints="1"/>
          </p:cNvSpPr>
          <p:nvPr>
            <p:ph idx="1"/>
          </p:nvPr>
        </p:nvSpPr>
        <p:spPr>
          <a:xfrm>
            <a:off x="838200" y="1051470"/>
            <a:ext cx="10515600" cy="5529400"/>
          </a:xfrm>
        </p:spPr>
        <p:txBody>
          <a:bodyPr/>
          <a:lstStyle/>
          <a:p>
            <a:pPr marL="0" indent="0" algn="ctr">
              <a:buNone/>
            </a:pPr>
            <a:r>
              <a:rPr lang="bg-BG" sz="1400" b="1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КОЛЕКТИВ</a:t>
            </a:r>
            <a:endParaRPr sz="1400" b="1">
              <a:latin typeface="Times New Roman" pitchFamily="18" charset="0" panose="02020603050405020304"/>
              <a:ea typeface="Times New Roman" pitchFamily="18" charset="0" panose="02020603050405020304"/>
              <a:cs typeface="Times New Roman" pitchFamily="18" charset="0" panose="0202060305040502030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112006" y="0"/>
            <a:ext cx="19777234" cy="429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914400"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sz="1600" b="0" i="0" u="none" strike="noStrike">
                <a:latin typeface="Times New Roman" pitchFamily="18" charset="0" panose="02020603050405020304"/>
                <a:ea typeface="+mn-ea"/>
                <a:cs typeface="Times New Roman" pitchFamily="18" charset="0" panose="02020603050405020304"/>
              </a:rPr>
              <a:t>Колектив</a:t>
            </a:r>
          </a:p>
        </p:txBody>
      </p:sp>
      <p:graphicFrame>
        <p:nvGraphicFramePr>
          <p:cNvPr id="5" name="Table 4"/>
          <p:cNvGraphicFramePr/>
          <p:nvPr/>
        </p:nvGraphicFramePr>
        <p:xfrm>
          <a:off x="1497821" y="1859654"/>
          <a:ext cx="9518860" cy="4361586"/>
        </p:xfrm>
        <a:graphic>
          <a:graphicData uri="http://schemas.openxmlformats.org/drawingml/2006/table">
            <a:tbl>
              <a:tblPr bandRow="1" bandCol="1"/>
              <a:tblGrid>
                <a:gridCol w="4666826"/>
                <a:gridCol w="4852034"/>
              </a:tblGrid>
              <a:tr h="553318">
                <a:tc>
                  <a:txBody>
                    <a:bodyPr lIns="0" tIns="0" rIns="0" bIns="0"/>
                    <a:lstStyle/>
                    <a:p>
                      <a:pPr marL="0" marR="0" indent="9144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sz="1300" b="0" i="0" u="none" strike="noStrike">
                          <a:latin typeface="Times New Roman" pitchFamily="18" charset="0" panose="02020603050405020304"/>
                          <a:ea typeface="+mn-ea"/>
                          <a:cs typeface="Times New Roman" pitchFamily="18" charset="0" panose="02020603050405020304"/>
                        </a:rPr>
                        <a:t>н.з н.с., име, презиме, фамилия</a:t>
                      </a:r>
                    </a:p>
                    <a:p>
                      <a:pPr marL="0" marR="0" indent="9144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sz="1300" b="0" i="0" u="none" strike="noStrike">
                        <a:latin typeface="Times New Roman" pitchFamily="18" charset="0" panose="02020603050405020304"/>
                        <a:ea typeface="+mn-ea"/>
                        <a:cs typeface="Times New Roman" pitchFamily="18" charset="0" panose="02020603050405020304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noFill/>
                  </a:tcPr>
                </a:tc>
                <a:tc>
                  <a:txBody>
                    <a:bodyPr lIns="0" tIns="0" rIns="0" bIns="0"/>
                    <a:lstStyle/>
                    <a:p>
                      <a:pPr marL="0" marR="0" indent="9144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sz="1400" b="0" i="0" u="none" strike="noStrike">
                          <a:latin typeface="Times New Roman" pitchFamily="18" charset="0" panose="02020603050405020304"/>
                          <a:ea typeface="+mn-ea"/>
                          <a:cs typeface="Times New Roman" pitchFamily="18" charset="0" panose="02020603050405020304"/>
                        </a:rPr>
                        <a:t>Основна месторабота</a:t>
                      </a: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noFill/>
                  </a:tcPr>
                </a:tc>
              </a:tr>
              <a:tr h="401042">
                <a:tc>
                  <a:txBody>
                    <a:bodyPr lIns="0" tIns="0" rIns="0" bIns="0"/>
                    <a:lstStyle/>
                    <a:p>
                      <a:pPr marL="0" marR="0" indent="9144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sz="1300" b="0" i="0" u="none" strike="noStrike">
                          <a:latin typeface="Times New Roman" pitchFamily="18" charset="0" panose="02020603050405020304"/>
                          <a:ea typeface="+mn-ea"/>
                          <a:cs typeface="Times New Roman" pitchFamily="18" charset="0" panose="02020603050405020304"/>
                        </a:rPr>
                        <a:t>Проф. д-р Лило Петков Кунчев</a:t>
                      </a: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noFill/>
                  </a:tcPr>
                </a:tc>
                <a:tc>
                  <a:txBody>
                    <a:bodyPr lIns="0" tIns="0" rIns="0" bIns="0"/>
                    <a:lstStyle/>
                    <a:p>
                      <a:pPr marL="0" marR="0" indent="9144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sz="1300" b="0" i="0" u="none" strike="noStrike">
                          <a:latin typeface="Times New Roman" pitchFamily="18" charset="0" panose="02020603050405020304"/>
                          <a:ea typeface="+mn-ea"/>
                          <a:cs typeface="Times New Roman" pitchFamily="18" charset="0" panose="02020603050405020304"/>
                        </a:rPr>
                        <a:t>У</a:t>
                      </a:r>
                      <a:r>
                        <a:rPr lang="bg-BG" sz="1300" b="0" i="0" u="none" strike="noStrike">
                          <a:latin typeface="Times New Roman" pitchFamily="18" charset="0" panose="02020603050405020304"/>
                          <a:ea typeface="+mn-ea"/>
                          <a:cs typeface="Times New Roman" pitchFamily="18" charset="0" panose="02020603050405020304"/>
                        </a:rPr>
                        <a:t>ниверситет</a:t>
                      </a:r>
                      <a:r>
                        <a:rPr sz="1300" b="0" i="0" u="none" strike="noStrike">
                          <a:latin typeface="Times New Roman" pitchFamily="18" charset="0" panose="02020603050405020304"/>
                          <a:ea typeface="+mn-ea"/>
                          <a:cs typeface="Times New Roman" pitchFamily="18" charset="0" panose="02020603050405020304"/>
                        </a:rPr>
                        <a:t> „Проф. д-р Асен Златаров“</a:t>
                      </a: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noFill/>
                  </a:tcPr>
                </a:tc>
              </a:tr>
              <a:tr h="401042">
                <a:tc>
                  <a:txBody>
                    <a:bodyPr lIns="0" tIns="0" rIns="0" bIns="0"/>
                    <a:lstStyle/>
                    <a:p>
                      <a:pPr marL="0" marR="0" indent="9144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sz="1300" b="0" i="0" u="none" strike="noStrike">
                          <a:latin typeface="Times New Roman" pitchFamily="18" charset="0" panose="02020603050405020304"/>
                          <a:ea typeface="+mn-ea"/>
                          <a:cs typeface="Times New Roman" pitchFamily="18" charset="0" panose="02020603050405020304"/>
                        </a:rPr>
                        <a:t>Доц. д-р Магдалена Христова Дюлгерова</a:t>
                      </a: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noFill/>
                  </a:tcPr>
                </a:tc>
                <a:tc>
                  <a:txBody>
                    <a:bodyPr lIns="0" tIns="0" rIns="0" bIns="0"/>
                    <a:lstStyle/>
                    <a:p>
                      <a:pPr marL="0" marR="0" indent="9144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sz="1300" b="0" i="0" u="none" strike="noStrike">
                          <a:latin typeface="Times New Roman" pitchFamily="18" charset="0" panose="02020603050405020304"/>
                          <a:ea typeface="+mn-ea"/>
                          <a:cs typeface="Times New Roman" pitchFamily="18" charset="0" panose="02020603050405020304"/>
                        </a:rPr>
                        <a:t>У</a:t>
                      </a:r>
                      <a:r>
                        <a:rPr lang="bg-BG" sz="1300" b="0" i="0" u="none" strike="noStrike">
                          <a:latin typeface="Times New Roman" pitchFamily="18" charset="0" panose="02020603050405020304"/>
                          <a:ea typeface="+mn-ea"/>
                          <a:cs typeface="Times New Roman" pitchFamily="18" charset="0" panose="02020603050405020304"/>
                        </a:rPr>
                        <a:t>ниверситет </a:t>
                      </a:r>
                      <a:r>
                        <a:rPr sz="1300" b="0" i="0" u="none" strike="noStrike">
                          <a:latin typeface="Times New Roman" pitchFamily="18" charset="0" panose="02020603050405020304"/>
                          <a:ea typeface="+mn-ea"/>
                          <a:cs typeface="Times New Roman" pitchFamily="18" charset="0" panose="02020603050405020304"/>
                        </a:rPr>
                        <a:t>„Проф. д-р Асен Златаров“	</a:t>
                      </a: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noFill/>
                  </a:tcPr>
                </a:tc>
              </a:tr>
              <a:tr h="401042">
                <a:tc>
                  <a:txBody>
                    <a:bodyPr lIns="0" tIns="0" rIns="0" bIns="0"/>
                    <a:lstStyle/>
                    <a:p>
                      <a:pPr marL="0" marR="0" indent="9144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sz="1300" b="0" i="0" u="none" strike="noStrike">
                          <a:latin typeface="Times New Roman" pitchFamily="18" charset="0" panose="02020603050405020304"/>
                          <a:ea typeface="+mn-ea"/>
                          <a:cs typeface="Times New Roman" pitchFamily="18" charset="0" panose="02020603050405020304"/>
                        </a:rPr>
                        <a:t>Доц. д-р Йорданка Цанкова Ташева</a:t>
                      </a: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noFill/>
                  </a:tcPr>
                </a:tc>
                <a:tc>
                  <a:txBody>
                    <a:bodyPr lIns="0" tIns="0" rIns="0" bIns="0"/>
                    <a:lstStyle/>
                    <a:p>
                      <a:pPr marL="0" marR="0" indent="9144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sz="1300" b="0" i="0" u="none" strike="noStrike">
                          <a:latin typeface="Times New Roman" pitchFamily="18" charset="0" panose="02020603050405020304"/>
                          <a:ea typeface="+mn-ea"/>
                          <a:cs typeface="Times New Roman" pitchFamily="18" charset="0" panose="02020603050405020304"/>
                        </a:rPr>
                        <a:t>У</a:t>
                      </a:r>
                      <a:r>
                        <a:rPr lang="bg-BG" sz="1300" b="0" i="0" u="none" strike="noStrike">
                          <a:latin typeface="Times New Roman" pitchFamily="18" charset="0" panose="02020603050405020304"/>
                          <a:ea typeface="+mn-ea"/>
                          <a:cs typeface="Times New Roman" pitchFamily="18" charset="0" panose="02020603050405020304"/>
                        </a:rPr>
                        <a:t>ниверситет</a:t>
                      </a:r>
                      <a:r>
                        <a:rPr sz="1300" b="0" i="0" u="none" strike="noStrike">
                          <a:latin typeface="Times New Roman" pitchFamily="18" charset="0" panose="02020603050405020304"/>
                          <a:ea typeface="+mn-ea"/>
                          <a:cs typeface="Times New Roman" pitchFamily="18" charset="0" panose="02020603050405020304"/>
                        </a:rPr>
                        <a:t> „Проф. д-р Асен Златаров“</a:t>
                      </a: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noFill/>
                  </a:tcPr>
                </a:tc>
              </a:tr>
              <a:tr h="401042">
                <a:tc>
                  <a:txBody>
                    <a:bodyPr lIns="0" tIns="0" rIns="0" bIns="0"/>
                    <a:lstStyle/>
                    <a:p>
                      <a:pPr marL="0" marR="0" indent="9144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sz="1300" b="0" i="0" u="none" strike="noStrike">
                          <a:latin typeface="Times New Roman" pitchFamily="18" charset="0" panose="02020603050405020304"/>
                          <a:ea typeface="+mn-ea"/>
                          <a:cs typeface="Times New Roman" pitchFamily="18" charset="0" panose="02020603050405020304"/>
                        </a:rPr>
                        <a:t>Доц. д-р Васил Станков Бобев</a:t>
                      </a: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noFill/>
                  </a:tcPr>
                </a:tc>
                <a:tc>
                  <a:txBody>
                    <a:bodyPr lIns="0" tIns="0" rIns="0" bIns="0"/>
                    <a:lstStyle/>
                    <a:p>
                      <a:pPr marL="0" marR="0" indent="9144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sz="1300" b="0" i="0" u="none" strike="noStrike">
                          <a:latin typeface="Times New Roman" pitchFamily="18" charset="0" panose="02020603050405020304"/>
                          <a:ea typeface="+mn-ea"/>
                          <a:cs typeface="Times New Roman" pitchFamily="18" charset="0" panose="02020603050405020304"/>
                        </a:rPr>
                        <a:t>У</a:t>
                      </a:r>
                      <a:r>
                        <a:rPr lang="bg-BG" sz="1300" b="0" i="0" u="none" strike="noStrike">
                          <a:latin typeface="Times New Roman" pitchFamily="18" charset="0" panose="02020603050405020304"/>
                          <a:ea typeface="+mn-ea"/>
                          <a:cs typeface="Times New Roman" pitchFamily="18" charset="0" panose="02020603050405020304"/>
                        </a:rPr>
                        <a:t>ниверситет</a:t>
                      </a:r>
                      <a:r>
                        <a:rPr sz="1300" b="0" i="0" u="none" strike="noStrike">
                          <a:latin typeface="Times New Roman" pitchFamily="18" charset="0" panose="02020603050405020304"/>
                          <a:ea typeface="+mn-ea"/>
                          <a:cs typeface="Times New Roman" pitchFamily="18" charset="0" panose="02020603050405020304"/>
                        </a:rPr>
                        <a:t> „Проф. д-р Асен Златаров“</a:t>
                      </a: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noFill/>
                  </a:tcPr>
                </a:tc>
              </a:tr>
              <a:tr h="401042">
                <a:tc>
                  <a:txBody>
                    <a:bodyPr lIns="0" tIns="0" rIns="0" bIns="0"/>
                    <a:lstStyle/>
                    <a:p>
                      <a:pPr marL="0" marR="0" indent="9144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sz="1300" b="0" i="0" u="none" strike="noStrike">
                          <a:latin typeface="Times New Roman" pitchFamily="18" charset="0" panose="02020603050405020304"/>
                          <a:ea typeface="+mn-ea"/>
                          <a:cs typeface="Times New Roman" pitchFamily="18" charset="0" panose="02020603050405020304"/>
                        </a:rPr>
                        <a:t>Гл. ас. д-р Златин Андреев Георгиев</a:t>
                      </a: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noFill/>
                  </a:tcPr>
                </a:tc>
                <a:tc>
                  <a:txBody>
                    <a:bodyPr lIns="0" tIns="0" rIns="0" bIns="0"/>
                    <a:lstStyle/>
                    <a:p>
                      <a:pPr marL="0" marR="0" indent="9144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sz="1300" b="0" i="0" u="none" strike="noStrike">
                          <a:latin typeface="Times New Roman" pitchFamily="18" charset="0" panose="02020603050405020304"/>
                          <a:ea typeface="+mn-ea"/>
                          <a:cs typeface="Times New Roman" pitchFamily="18" charset="0" panose="02020603050405020304"/>
                        </a:rPr>
                        <a:t>У</a:t>
                      </a:r>
                      <a:r>
                        <a:rPr lang="bg-BG" sz="1300" b="0" i="0" u="none" strike="noStrike">
                          <a:latin typeface="Times New Roman" pitchFamily="18" charset="0" panose="02020603050405020304"/>
                          <a:ea typeface="+mn-ea"/>
                          <a:cs typeface="Times New Roman" pitchFamily="18" charset="0" panose="02020603050405020304"/>
                        </a:rPr>
                        <a:t>ниверситет</a:t>
                      </a:r>
                      <a:r>
                        <a:rPr sz="1300" b="0" i="0" u="none" strike="noStrike">
                          <a:latin typeface="Times New Roman" pitchFamily="18" charset="0" panose="02020603050405020304"/>
                          <a:ea typeface="+mn-ea"/>
                          <a:cs typeface="Times New Roman" pitchFamily="18" charset="0" panose="02020603050405020304"/>
                        </a:rPr>
                        <a:t> „Проф. д-р Асен Златаров“</a:t>
                      </a: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noFill/>
                  </a:tcPr>
                </a:tc>
              </a:tr>
              <a:tr h="401042">
                <a:tc>
                  <a:txBody>
                    <a:bodyPr lIns="0" tIns="0" rIns="0" bIns="0"/>
                    <a:lstStyle/>
                    <a:p>
                      <a:pPr marL="0" marR="0" indent="9144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sz="1300" b="0" i="0" u="none" strike="noStrike">
                          <a:latin typeface="Times New Roman" pitchFamily="18" charset="0" panose="02020603050405020304"/>
                          <a:ea typeface="+mn-ea"/>
                          <a:cs typeface="Times New Roman" pitchFamily="18" charset="0" panose="02020603050405020304"/>
                        </a:rPr>
                        <a:t>Ас. Тончо Иванов Боюков</a:t>
                      </a: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noFill/>
                  </a:tcPr>
                </a:tc>
                <a:tc>
                  <a:txBody>
                    <a:bodyPr lIns="0" tIns="0" rIns="0" bIns="0"/>
                    <a:lstStyle/>
                    <a:p>
                      <a:pPr marL="0" marR="0" indent="9144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sz="1300" b="0" i="0" u="none" strike="noStrike">
                          <a:latin typeface="Times New Roman" pitchFamily="18" charset="0" panose="02020603050405020304"/>
                          <a:ea typeface="+mn-ea"/>
                          <a:cs typeface="Times New Roman" pitchFamily="18" charset="0" panose="02020603050405020304"/>
                        </a:rPr>
                        <a:t>У</a:t>
                      </a:r>
                      <a:r>
                        <a:rPr lang="bg-BG" sz="1300" b="0" i="0" u="none" strike="noStrike">
                          <a:latin typeface="Times New Roman" pitchFamily="18" charset="0" panose="02020603050405020304"/>
                          <a:ea typeface="+mn-ea"/>
                          <a:cs typeface="Times New Roman" pitchFamily="18" charset="0" panose="02020603050405020304"/>
                        </a:rPr>
                        <a:t>ниверситет</a:t>
                      </a:r>
                      <a:r>
                        <a:rPr sz="1300" b="0" i="0" u="none" strike="noStrike">
                          <a:latin typeface="Times New Roman" pitchFamily="18" charset="0" panose="02020603050405020304"/>
                          <a:ea typeface="+mn-ea"/>
                          <a:cs typeface="Times New Roman" pitchFamily="18" charset="0" panose="02020603050405020304"/>
                        </a:rPr>
                        <a:t> „Проф. д-р Асен Златаров“</a:t>
                      </a: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noFill/>
                  </a:tcPr>
                </a:tc>
              </a:tr>
              <a:tr h="401042">
                <a:tc>
                  <a:txBody>
                    <a:bodyPr lIns="0" tIns="0" rIns="0" bIns="0"/>
                    <a:lstStyle/>
                    <a:p>
                      <a:pPr marL="0" marR="0" indent="9144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sz="1300" b="0" i="0" u="none" strike="noStrike">
                          <a:latin typeface="Times New Roman" pitchFamily="18" charset="0" panose="02020603050405020304"/>
                          <a:ea typeface="+mn-ea"/>
                          <a:cs typeface="Times New Roman" pitchFamily="18" charset="0" panose="02020603050405020304"/>
                        </a:rPr>
                        <a:t>Ас. Симона Ивова Хесапчиева</a:t>
                      </a: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noFill/>
                  </a:tcPr>
                </a:tc>
                <a:tc>
                  <a:txBody>
                    <a:bodyPr lIns="0" tIns="0" rIns="0" bIns="0"/>
                    <a:lstStyle/>
                    <a:p>
                      <a:pPr marL="0" marR="0" indent="9144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sz="1300" b="0" i="0" u="none" strike="noStrike">
                          <a:latin typeface="Times New Roman" pitchFamily="18" charset="0" panose="02020603050405020304"/>
                          <a:ea typeface="+mn-ea"/>
                          <a:cs typeface="Times New Roman" pitchFamily="18" charset="0" panose="02020603050405020304"/>
                        </a:rPr>
                        <a:t>У</a:t>
                      </a:r>
                      <a:r>
                        <a:rPr lang="bg-BG" sz="1300" b="0" i="0" u="none" strike="noStrike">
                          <a:latin typeface="Times New Roman" pitchFamily="18" charset="0" panose="02020603050405020304"/>
                          <a:ea typeface="+mn-ea"/>
                          <a:cs typeface="Times New Roman" pitchFamily="18" charset="0" panose="02020603050405020304"/>
                        </a:rPr>
                        <a:t>ниверситет</a:t>
                      </a:r>
                      <a:r>
                        <a:rPr sz="1300" b="0" i="0" u="none" strike="noStrike">
                          <a:latin typeface="Times New Roman" pitchFamily="18" charset="0" panose="02020603050405020304"/>
                          <a:ea typeface="+mn-ea"/>
                          <a:cs typeface="Times New Roman" pitchFamily="18" charset="0" panose="02020603050405020304"/>
                        </a:rPr>
                        <a:t> „Проф. д-р Асен Златаров“</a:t>
                      </a: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noFill/>
                  </a:tcPr>
                </a:tc>
              </a:tr>
              <a:tr h="401042">
                <a:tc>
                  <a:txBody>
                    <a:bodyPr lIns="0" tIns="0" rIns="0" bIns="0"/>
                    <a:lstStyle/>
                    <a:p>
                      <a:pPr marL="0" marR="0" indent="9144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sz="1300" b="0" i="0" u="none" strike="noStrike">
                          <a:latin typeface="Times New Roman" pitchFamily="18" charset="0" panose="02020603050405020304"/>
                          <a:ea typeface="+mn-ea"/>
                          <a:cs typeface="Times New Roman" pitchFamily="18" charset="0" panose="02020603050405020304"/>
                        </a:rPr>
                        <a:t>Даниел Вълчев</a:t>
                      </a: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noFill/>
                  </a:tcPr>
                </a:tc>
                <a:tc>
                  <a:txBody>
                    <a:bodyPr lIns="0" tIns="0" rIns="0" bIns="0"/>
                    <a:lstStyle/>
                    <a:p>
                      <a:pPr marL="0" marR="0" indent="9144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sz="1300" b="0" i="0" u="none" strike="noStrike">
                          <a:latin typeface="Times New Roman" pitchFamily="18" charset="0" panose="02020603050405020304"/>
                          <a:ea typeface="+mn-ea"/>
                          <a:cs typeface="Times New Roman" pitchFamily="18" charset="0" panose="02020603050405020304"/>
                        </a:rPr>
                        <a:t>У</a:t>
                      </a:r>
                      <a:r>
                        <a:rPr lang="bg-BG" sz="1300" b="0" i="0" u="none" strike="noStrike">
                          <a:latin typeface="Times New Roman" pitchFamily="18" charset="0" panose="02020603050405020304"/>
                          <a:ea typeface="+mn-ea"/>
                          <a:cs typeface="Times New Roman" pitchFamily="18" charset="0" panose="02020603050405020304"/>
                        </a:rPr>
                        <a:t>ниверситет </a:t>
                      </a:r>
                      <a:r>
                        <a:rPr sz="1300" b="0" i="0" u="none" strike="noStrike">
                          <a:latin typeface="Times New Roman" pitchFamily="18" charset="0" panose="02020603050405020304"/>
                          <a:ea typeface="+mn-ea"/>
                          <a:cs typeface="Times New Roman" pitchFamily="18" charset="0" panose="02020603050405020304"/>
                        </a:rPr>
                        <a:t>„Проф. д-р Асен Златаров“, студент</a:t>
                      </a: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noFill/>
                  </a:tcPr>
                </a:tc>
              </a:tr>
              <a:tr h="431890">
                <a:tc>
                  <a:txBody>
                    <a:bodyPr lIns="0" tIns="0" rIns="0" bIns="0"/>
                    <a:lstStyle/>
                    <a:p>
                      <a:pPr marL="0" marR="0" indent="9144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sz="1400" b="0" i="0" u="none" strike="noStrike">
                          <a:latin typeface="Times New Roman" pitchFamily="18" charset="0" panose="02020603050405020304"/>
                          <a:ea typeface="+mn-ea"/>
                          <a:cs typeface="Times New Roman" pitchFamily="18" charset="0" panose="02020603050405020304"/>
                        </a:rPr>
                        <a:t>Георги Иванов</a:t>
                      </a: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noFill/>
                  </a:tcPr>
                </a:tc>
                <a:tc>
                  <a:txBody>
                    <a:bodyPr lIns="0" tIns="0" rIns="0" bIns="0"/>
                    <a:lstStyle/>
                    <a:p>
                      <a:pPr marL="0" marR="0" indent="9144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sz="1300" b="0" i="0" u="none" strike="noStrike">
                          <a:latin typeface="Times New Roman" pitchFamily="18" charset="0" panose="02020603050405020304"/>
                          <a:ea typeface="+mn-ea"/>
                          <a:cs typeface="Times New Roman" pitchFamily="18" charset="0" panose="02020603050405020304"/>
                        </a:rPr>
                        <a:t>У</a:t>
                      </a:r>
                      <a:r>
                        <a:rPr lang="bg-BG" sz="1300" b="0" i="0" u="none" strike="noStrike">
                          <a:latin typeface="Times New Roman" pitchFamily="18" charset="0" panose="02020603050405020304"/>
                          <a:ea typeface="+mn-ea"/>
                          <a:cs typeface="Times New Roman" pitchFamily="18" charset="0" panose="02020603050405020304"/>
                        </a:rPr>
                        <a:t>ниверситет</a:t>
                      </a:r>
                      <a:r>
                        <a:rPr sz="1400" b="0" i="0" u="none" strike="noStrike">
                          <a:latin typeface="Times New Roman" pitchFamily="18" charset="0" panose="02020603050405020304"/>
                          <a:ea typeface="+mn-ea"/>
                          <a:cs typeface="Times New Roman" pitchFamily="18" charset="0" panose="02020603050405020304"/>
                        </a:rPr>
                        <a:t> „Проф. д-р Асен Златаров“, студент</a:t>
                      </a: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754053" y="365125"/>
            <a:ext cx="10599747" cy="1056292"/>
          </a:xfrm>
        </p:spPr>
        <p:txBody>
          <a:bodyPr/>
          <a:lstStyle/>
          <a:p>
            <a:pPr algn="ctr"/>
            <a:r>
              <a:rPr sz="1800" b="1" i="0" u="none" strike="noStrike">
                <a:latin typeface="Times New Roman" pitchFamily="18" charset="0" panose="02020603050405020304"/>
                <a:ea typeface="+mn-ea"/>
                <a:cs typeface="Times New Roman" pitchFamily="18" charset="0" panose="02020603050405020304"/>
              </a:rPr>
              <a:t>ПРЕЗ ПЪРВАТА ГОДИНА СА ПЛАНИРАНИ И ИЗПЪЛНЕНИ СЛЕДНИТЕ ДЕЙНОСТИ:</a:t>
            </a:r>
            <a:endParaRPr sz="1800" b="1">
              <a:latin typeface="Times New Roman" pitchFamily="18" charset="0" panose="02020603050405020304"/>
              <a:ea typeface="Times New Roman" pitchFamily="18" charset="0" panose="02020603050405020304"/>
              <a:cs typeface="Times New Roman" pitchFamily="18" charset="0" panose="02020603050405020304"/>
            </a:endParaRPr>
          </a:p>
        </p:txBody>
      </p:sp>
      <p:sp>
        <p:nvSpPr>
          <p:cNvPr id="3" name="Content Placeholder 2"/>
          <p:cNvSpPr>
            <a:spLocks noGrp="1" noEditPoints="1"/>
          </p:cNvSpPr>
          <p:nvPr>
            <p:ph idx="1"/>
          </p:nvPr>
        </p:nvSpPr>
        <p:spPr>
          <a:xfrm>
            <a:off x="838200" y="1800080"/>
            <a:ext cx="10515600" cy="4747130"/>
          </a:xfrm>
        </p:spPr>
        <p:txBody>
          <a:bodyPr/>
          <a:lstStyle/>
          <a:p>
            <a:pPr marL="457200" marR="0" indent="-228600" algn="just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SzPts val="1414"/>
              <a:buFont typeface="Symbol" pitchFamily="18" charset="2" panose="05050102010706020507"/>
              <a:buChar char=""/>
            </a:pPr>
            <a:r>
              <a:rPr sz="1800" b="1" i="0" u="none" strike="noStrike">
                <a:latin typeface="Times New Roman" pitchFamily="18" charset="0" panose="02020603050405020304"/>
                <a:ea typeface="+mn-ea"/>
                <a:cs typeface="Times New Roman" pitchFamily="18" charset="0" panose="02020603050405020304"/>
              </a:rPr>
              <a:t>Проучване и анализ на структурата и принципа на работа на изпускателната система</a:t>
            </a:r>
            <a:r>
              <a:rPr lang="bg-BG" sz="1800" b="1" i="0" u="none" strike="noStrike">
                <a:latin typeface="Times New Roman" pitchFamily="18" charset="0" panose="02020603050405020304"/>
                <a:ea typeface="+mn-ea"/>
                <a:cs typeface="Times New Roman" pitchFamily="18" charset="0" panose="02020603050405020304"/>
              </a:rPr>
              <a:t>;</a:t>
            </a:r>
            <a:endParaRPr sz="1414" b="1" i="0" u="sng" strike="noStrike">
              <a:latin typeface="+mn-lt"/>
              <a:ea typeface="+mn-ea"/>
              <a:cs typeface="+mn-cs"/>
            </a:endParaRPr>
          </a:p>
          <a:p>
            <a:pPr marL="457200" marR="0" indent="-228600" algn="just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SzPts val="1800"/>
              <a:buFont typeface="Symbol" pitchFamily="18" charset="2" panose="05050102010706020507"/>
              <a:buChar char=""/>
            </a:pPr>
            <a:r>
              <a:rPr sz="1800" b="1" i="0" u="none" strike="noStrike">
                <a:latin typeface="Times New Roman" pitchFamily="18" charset="0" panose="02020603050405020304"/>
                <a:ea typeface="+mn-ea"/>
                <a:cs typeface="Times New Roman" pitchFamily="18" charset="0" panose="02020603050405020304"/>
              </a:rPr>
              <a:t>Определяне на схема за тестване работата на горивната и изпускателната системи с газоанализатор</a:t>
            </a:r>
            <a:r>
              <a:rPr lang="bg-BG" sz="1800" b="1" i="0" u="none" strike="noStrike">
                <a:latin typeface="Times New Roman" pitchFamily="18" charset="0" panose="02020603050405020304"/>
                <a:ea typeface="+mn-ea"/>
                <a:cs typeface="Times New Roman" pitchFamily="18" charset="0" panose="02020603050405020304"/>
              </a:rPr>
              <a:t>;</a:t>
            </a:r>
            <a:endParaRPr sz="1800" b="1" i="0" u="none" strike="noStrike">
              <a:latin typeface="Times New Roman" pitchFamily="18" charset="0" panose="02020603050405020304"/>
              <a:ea typeface="+mn-ea"/>
              <a:cs typeface="Times New Roman" pitchFamily="18" charset="0" panose="02020603050405020304"/>
            </a:endParaRPr>
          </a:p>
          <a:p>
            <a:pPr marL="457200" marR="0" indent="-228600" algn="just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SzPts val="1800"/>
              <a:buFont typeface="Symbol" pitchFamily="18" charset="2" panose="05050102010706020507"/>
              <a:buChar char=""/>
            </a:pPr>
            <a:r>
              <a:rPr sz="1800" b="1" i="0" u="none" strike="noStrike">
                <a:latin typeface="Times New Roman" pitchFamily="18" charset="0" panose="02020603050405020304"/>
                <a:ea typeface="+mn-ea"/>
                <a:cs typeface="Times New Roman" pitchFamily="18" charset="0" panose="02020603050405020304"/>
              </a:rPr>
              <a:t>Проучване на предлаганата компютъризирана диагностична апаратура от фирми в България</a:t>
            </a:r>
            <a:r>
              <a:rPr lang="bg-BG" sz="1800" b="1" i="0" u="none" strike="noStrike">
                <a:latin typeface="Times New Roman" pitchFamily="18" charset="0" panose="02020603050405020304"/>
                <a:ea typeface="+mn-ea"/>
                <a:cs typeface="Times New Roman" pitchFamily="18" charset="0" panose="02020603050405020304"/>
              </a:rPr>
              <a:t>.</a:t>
            </a:r>
            <a:endParaRPr sz="1800" b="1" i="0" u="none" strike="noStrike">
              <a:latin typeface="Times New Roman" pitchFamily="18" charset="0" panose="02020603050405020304"/>
              <a:ea typeface="+mn-ea"/>
              <a:cs typeface="Times New Roman" pitchFamily="18" charset="0" panose="02020603050405020304"/>
            </a:endParaRPr>
          </a:p>
          <a:p>
            <a:pPr marL="457200" marR="0" indent="0" algn="just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endParaRPr sz="1800" b="1" i="0" u="none" strike="noStrike">
              <a:latin typeface="Times New Roman" pitchFamily="18" charset="0" panose="02020603050405020304"/>
              <a:ea typeface="+mn-ea"/>
              <a:cs typeface="Times New Roman" pitchFamily="18" charset="0" panose="02020603050405020304"/>
            </a:endParaRPr>
          </a:p>
          <a:p>
            <a:pPr marL="0" marR="0" indent="0" algn="just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sz="1800" b="0" i="0" u="none" strike="noStrike">
                <a:latin typeface="Times New Roman" pitchFamily="18" charset="0" panose="02020603050405020304"/>
                <a:ea typeface="+mn-ea"/>
                <a:cs typeface="Times New Roman" pitchFamily="18" charset="0" panose="02020603050405020304"/>
              </a:rPr>
              <a:t>Разгледани са професионални уреди за анализиране на нивото на вредните емисии от автомобили в градска среда.</a:t>
            </a:r>
          </a:p>
          <a:p>
            <a:pPr marL="678815" marR="0" indent="-228600" algn="just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SzPts val="1800"/>
              <a:buFont typeface="Times New Roman" pitchFamily="18" charset="0" panose="02020603050405020304"/>
              <a:buAutoNum type="arabicPeriod" startAt="1"/>
            </a:pPr>
            <a:r>
              <a:rPr sz="1800" b="0" i="0" u="none" strike="noStrike">
                <a:latin typeface="Times New Roman" pitchFamily="18" charset="0" panose="02020603050405020304"/>
                <a:ea typeface="+mn-ea"/>
                <a:cs typeface="Times New Roman" pitchFamily="18" charset="0" panose="02020603050405020304"/>
              </a:rPr>
              <a:t>Газ анализатор – одобрен тип с MID серттификат:</a:t>
            </a:r>
          </a:p>
          <a:p>
            <a:pPr marL="0" marR="0" indent="0" algn="just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bg-BG" sz="1800" b="0" i="0" u="none" strike="noStrike">
                <a:latin typeface="Times New Roman" pitchFamily="18" charset="0" panose="02020603050405020304"/>
                <a:ea typeface="+mn-ea"/>
                <a:cs typeface="Times New Roman" pitchFamily="18" charset="0" panose="02020603050405020304"/>
              </a:rPr>
              <a:t>	</a:t>
            </a:r>
            <a:r>
              <a:rPr sz="1800" b="0" i="0" u="none" strike="noStrike">
                <a:latin typeface="Times New Roman" pitchFamily="18" charset="0" panose="02020603050405020304"/>
                <a:ea typeface="+mn-ea"/>
                <a:cs typeface="Times New Roman" pitchFamily="18" charset="0" panose="02020603050405020304"/>
              </a:rPr>
              <a:t>Модел: CAP3010+S; Производител CAPELEC, Франция</a:t>
            </a:r>
            <a:endParaRPr sz="1800">
              <a:latin typeface="Times New Roman" pitchFamily="18" charset="0" panose="02020603050405020304"/>
              <a:ea typeface="Times New Roman" pitchFamily="18" charset="0" panose="02020603050405020304"/>
              <a:cs typeface="Times New Roman" pitchFamily="18" charset="0" panose="02020603050405020304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838200" y="365125"/>
            <a:ext cx="10515600" cy="677629"/>
          </a:xfrm>
        </p:spPr>
        <p:txBody>
          <a:bodyPr/>
          <a:lstStyle/>
          <a:p>
            <a:r>
              <a:rPr lang="bg-BG" sz="1600" b="1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ГАЗ АНАЛИЗАТОР ЗА ИЗГОРЕЛИ ГАЗОВЕ ЗА ИЗМЕРВАНЕ НА БЕВЗИНОВИ ДВИГАТЕЛИ МОДЕЛ </a:t>
            </a:r>
            <a:r>
              <a:rPr lang="en-US" sz="1600" b="1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TEXA</a:t>
            </a:r>
            <a:endParaRPr sz="1600" b="1">
              <a:latin typeface="Times New Roman" pitchFamily="18" charset="0" panose="02020603050405020304"/>
              <a:ea typeface="Times New Roman" pitchFamily="18" charset="0" panose="02020603050405020304"/>
              <a:cs typeface="Times New Roman" pitchFamily="18" charset="0" panose="02020603050405020304"/>
            </a:endParaRPr>
          </a:p>
        </p:txBody>
      </p:sp>
      <p:sp>
        <p:nvSpPr>
          <p:cNvPr id="3" name="Content Placeholder 2"/>
          <p:cNvSpPr>
            <a:spLocks noGrp="1" noEditPoints="1"/>
          </p:cNvSpPr>
          <p:nvPr>
            <p:ph idx="1"/>
          </p:nvPr>
        </p:nvSpPr>
        <p:spPr>
          <a:xfrm>
            <a:off x="838200" y="1211350"/>
            <a:ext cx="10515600" cy="5369520"/>
          </a:xfrm>
        </p:spPr>
        <p:txBody>
          <a:bodyPr/>
          <a:lstStyle/>
          <a:p>
            <a:endParaRPr sz="1800">
              <a:latin typeface="Times New Roman" pitchFamily="18" charset="0" panose="02020603050405020304"/>
              <a:ea typeface="Times New Roman" pitchFamily="18" charset="0" panose="02020603050405020304"/>
              <a:cs typeface="Times New Roman" pitchFamily="18" charset="0" panose="02020603050405020304"/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1044119" y="1211350"/>
            <a:ext cx="10127050" cy="53695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838200" y="365125"/>
            <a:ext cx="10515600" cy="627141"/>
          </a:xfrm>
        </p:spPr>
        <p:txBody>
          <a:bodyPr/>
          <a:lstStyle/>
          <a:p>
            <a:pPr algn="ctr"/>
            <a:r>
              <a:rPr lang="bg-BG" sz="1600" b="1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Анализ на екологичните групи и приноса на контролните параметри посредством измервания, направени със съвременни уреди за анализ на изходящите газове</a:t>
            </a:r>
            <a:endParaRPr sz="1800">
              <a:latin typeface="Times New Roman" pitchFamily="18" charset="0" panose="02020603050405020304"/>
              <a:ea typeface="Times New Roman" pitchFamily="18" charset="0" panose="02020603050405020304"/>
              <a:cs typeface="Times New Roman" pitchFamily="18" charset="0" panose="02020603050405020304"/>
            </a:endParaRPr>
          </a:p>
        </p:txBody>
      </p:sp>
      <p:sp>
        <p:nvSpPr>
          <p:cNvPr id="3" name="Content Placeholder 2"/>
          <p:cNvSpPr>
            <a:spLocks noGrp="1" noEditPoints="1"/>
          </p:cNvSpPr>
          <p:nvPr>
            <p:ph idx="1"/>
          </p:nvPr>
        </p:nvSpPr>
        <p:spPr>
          <a:xfrm>
            <a:off x="425879" y="1674160"/>
            <a:ext cx="11407560" cy="4974027"/>
          </a:xfrm>
        </p:spPr>
        <p:txBody>
          <a:bodyPr/>
          <a:lstStyle/>
          <a:p>
            <a:pPr marL="0" marR="0" indent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bg-BG" sz="1600" b="0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	 Според действащата у нас нормативна уредба</a:t>
            </a:r>
            <a:r>
              <a:rPr lang="bg-BG" sz="1600" b="1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 </a:t>
            </a:r>
            <a:r>
              <a:rPr lang="bg-BG" sz="1600" b="0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екологичните групи се определят в зависимост от екологичната категория (EURO) или датата на първата им регистрация на автомобила. По време на годишните технически прегледи на автомобила се извършва един реален тест с газ анализатор за нивото на отделяния въглероден оксид (СО) при празен ход и при подаване на газ. При бензиновите двигатели за определяне на екологичната категория е валидно само това, а за дизеловите двигатели се измерва и димност</a:t>
            </a:r>
          </a:p>
          <a:p>
            <a:pPr marL="0" marR="0" indent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bg-BG" sz="1600" b="0" i="0" u="none" strike="noStrike">
              <a:latin typeface="Times New Roman" pitchFamily="18" charset="0" panose="02020603050405020304"/>
              <a:ea typeface="Times New Roman" pitchFamily="18" charset="0" panose="02020603050405020304"/>
              <a:cs typeface="Times New Roman" pitchFamily="18" charset="0" panose="02020603050405020304"/>
            </a:endParaRPr>
          </a:p>
          <a:p>
            <a:pPr marL="0" marR="0" indent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bg-BG" sz="1600" b="1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 Методи за диагностика на система за рециркулиране на отработените газове и на нивото на вредните емисии на автомобили</a:t>
            </a:r>
          </a:p>
          <a:p>
            <a:pPr marL="0" marR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bg-BG" sz="1600" b="0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През втората година работата продължи с извършването на следните дейности свързани с избора на методите за диагностика.</a:t>
            </a:r>
            <a:endParaRPr lang="bg-BG" sz="1600" b="1" i="0" u="sng" strike="noStrike">
              <a:latin typeface="Times New Roman" pitchFamily="18" charset="0" panose="02020603050405020304"/>
              <a:ea typeface="Times New Roman" pitchFamily="18" charset="0" panose="02020603050405020304"/>
              <a:cs typeface="Times New Roman" pitchFamily="18" charset="0" panose="02020603050405020304"/>
            </a:endParaRPr>
          </a:p>
          <a:p>
            <a:pPr marL="0" marR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bg-BG" sz="1600" b="1" i="0" u="none" strike="noStrike">
              <a:latin typeface="Times New Roman" pitchFamily="18" charset="0" panose="02020603050405020304"/>
              <a:ea typeface="Times New Roman" pitchFamily="18" charset="0" panose="02020603050405020304"/>
              <a:cs typeface="Times New Roman" pitchFamily="18" charset="0" panose="02020603050405020304"/>
            </a:endParaRPr>
          </a:p>
          <a:p>
            <a:pPr marL="0" marR="0" indent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bg-BG" sz="1600" b="1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Прилагане на статистически методи и алгоритъм за регресия за създаване на схема за оптимизиране на диагностиката и сервизните интервали на горивната и изпускателната системи</a:t>
            </a:r>
            <a:endParaRPr lang="bg-BG" sz="1600" b="0" i="0" u="none" strike="noStrike">
              <a:latin typeface="Times New Roman" pitchFamily="18" charset="0" panose="02020603050405020304"/>
              <a:ea typeface="Times New Roman" pitchFamily="18" charset="0" panose="02020603050405020304"/>
              <a:cs typeface="Times New Roman" pitchFamily="18" charset="0" panose="02020603050405020304"/>
            </a:endParaRPr>
          </a:p>
          <a:p>
            <a:pPr marL="0" marR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bg-BG" sz="1400" b="0" i="0" u="none" strike="noStrike">
              <a:latin typeface="Times New Roman" pitchFamily="18" charset="0" panose="02020603050405020304"/>
              <a:ea typeface="Times New Roman" pitchFamily="18" charset="0" panose="02020603050405020304"/>
              <a:cs typeface="Times New Roman" pitchFamily="18" charset="0" panose="02020603050405020304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838200" y="365125"/>
            <a:ext cx="10515600" cy="719703"/>
          </a:xfrm>
        </p:spPr>
        <p:txBody>
          <a:bodyPr/>
          <a:lstStyle/>
          <a:p>
            <a:pPr algn="ctr"/>
            <a:r>
              <a:rPr lang="bg-BG" sz="2000" b="1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Използвани статистически тестове за оценка на разликите</a:t>
            </a:r>
            <a:endParaRPr sz="2000">
              <a:latin typeface="Times New Roman" pitchFamily="18" charset="0" panose="02020603050405020304"/>
              <a:ea typeface="Times New Roman" pitchFamily="18" charset="0" panose="02020603050405020304"/>
              <a:cs typeface="Times New Roman" pitchFamily="18" charset="0" panose="02020603050405020304"/>
            </a:endParaRPr>
          </a:p>
        </p:txBody>
      </p:sp>
      <p:sp>
        <p:nvSpPr>
          <p:cNvPr id="3" name="Content Placeholder 2"/>
          <p:cNvSpPr>
            <a:spLocks noGrp="1" noEditPoints="1"/>
          </p:cNvSpPr>
          <p:nvPr>
            <p:ph idx="1"/>
          </p:nvPr>
        </p:nvSpPr>
        <p:spPr>
          <a:xfrm>
            <a:off x="400634" y="1194520"/>
            <a:ext cx="11516953" cy="5529401"/>
          </a:xfrm>
        </p:spPr>
        <p:txBody>
          <a:bodyPr/>
          <a:lstStyle/>
          <a:p>
            <a:pPr marL="571500" marR="0" indent="-342900" algn="just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bg-BG" sz="1600" b="1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t-тест: </a:t>
            </a:r>
            <a:r>
              <a:rPr lang="bg-BG" sz="1600" b="0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t-тестът се използва за сравняване на средните стойности между две групи с цел да се определи дали разликите между тях са статистически значими. Приема се, че данните са приблизително нормално разпределени и че дисперсиите на двете групи са хомогенни. Този тест може да покаже дали средните стойности на емисиите при пътни измервания и лабораторни тестове със случайни участъци се различават съществено.</a:t>
            </a:r>
          </a:p>
          <a:p>
            <a:pPr marL="571500" marR="0" indent="-342900" algn="just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bg-BG" sz="1600" b="1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Mann-Whitney U тест</a:t>
            </a:r>
            <a:r>
              <a:rPr lang="bg-BG" sz="1600" b="0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: Mann-Whitney U тестът е непараметричен тест, който се прилага, когато данните не следват нормално разпределение или когато изискванията за t-тест не са изпълнени. Той сравнява медианите на две независими групи и оценява дали разпределенията на двете групи са различни. Тук е използван за сравняване на разпределенията на пътни измервания с лабораторни тестове, при които точно се възпроизвежда скоростният профил от реални условия</a:t>
            </a:r>
          </a:p>
          <a:p>
            <a:pPr marL="571500" marR="0" indent="-342900" algn="just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bg-BG" sz="1600" b="1" i="0" u="none" strike="noStrike">
                <a:latin typeface="Times New Roman" pitchFamily="18" charset="0" panose="02020603050405020304"/>
                <a:ea typeface="+mj-ea"/>
                <a:cs typeface="Times New Roman" pitchFamily="18" charset="0" panose="02020603050405020304"/>
              </a:rPr>
              <a:t>Тестът Shapiro-Wilk</a:t>
            </a:r>
            <a:r>
              <a:rPr lang="bg-BG" sz="1600" b="0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 е статистически тест, използван за проверка на хипотезата, че даден набор от данни идва от разпределение с нормално разпределение.</a:t>
            </a:r>
          </a:p>
          <a:p>
            <a:pPr marL="457200" marR="0" indent="-228600" algn="just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AutoNum type="arabicPeriod"/>
            </a:pPr>
            <a:r>
              <a:rPr lang="bg-BG" sz="1600" b="1" i="0" u="none" strike="noStrike">
                <a:latin typeface="Times New Roman" pitchFamily="18" charset="0" panose="02020603050405020304"/>
                <a:ea typeface="+mj-ea"/>
                <a:cs typeface="Times New Roman" pitchFamily="18" charset="0" panose="02020603050405020304"/>
              </a:rPr>
              <a:t>Лабораторни тестове със случаен избор на измервателни участъци</a:t>
            </a:r>
            <a:r>
              <a:rPr lang="bg-BG" sz="1600" b="0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 са експериментални тестове, при които се използва метод за случайно избиране на участъци или интервали от данни за измерване на определени параметри.</a:t>
            </a:r>
          </a:p>
          <a:p>
            <a:endParaRPr sz="1600">
              <a:latin typeface="Times New Roman" pitchFamily="18" charset="0" panose="02020603050405020304"/>
              <a:ea typeface="Times New Roman" pitchFamily="18" charset="0" panose="02020603050405020304"/>
              <a:cs typeface="Times New Roman" pitchFamily="18" charset="0" panose="02020603050405020304"/>
            </a:endParaRPr>
          </a:p>
          <a:p>
            <a:pPr marL="457200" marR="0" indent="0" algn="just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bg-BG" sz="1600" b="0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.</a:t>
            </a:r>
          </a:p>
          <a:p>
            <a:pPr marL="457200" marR="0" indent="0" algn="just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endParaRPr lang="bg-BG" sz="1600" b="0" i="0" u="none" strike="noStrike">
              <a:latin typeface="Times New Roman" pitchFamily="18" charset="0" panose="02020603050405020304"/>
              <a:ea typeface="Times New Roman" pitchFamily="18" charset="0" panose="02020603050405020304"/>
              <a:cs typeface="Times New Roman" pitchFamily="18" charset="0" panose="02020603050405020304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291243" y="154757"/>
            <a:ext cx="11062557" cy="921958"/>
          </a:xfrm>
        </p:spPr>
        <p:txBody>
          <a:bodyPr/>
          <a:lstStyle/>
          <a:p>
            <a:pPr marL="0" marR="0" indent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bg-BG" sz="1600" b="1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Разработване на лабораторно упражнение за прилагане на съвременни методи на диагностика и техническо обслужване на изпускателна уредба</a:t>
            </a:r>
          </a:p>
          <a:p>
            <a:endParaRPr sz="1800">
              <a:latin typeface="Times New Roman" pitchFamily="18" charset="0" panose="02020603050405020304"/>
              <a:ea typeface="Times New Roman" pitchFamily="18" charset="0" panose="02020603050405020304"/>
              <a:cs typeface="Times New Roman" pitchFamily="18" charset="0" panose="02020603050405020304"/>
            </a:endParaRPr>
          </a:p>
        </p:txBody>
      </p:sp>
      <p:sp>
        <p:nvSpPr>
          <p:cNvPr id="3" name="Content Placeholder 2"/>
          <p:cNvSpPr>
            <a:spLocks noGrp="1" noEditPoints="1"/>
          </p:cNvSpPr>
          <p:nvPr>
            <p:ph idx="1"/>
          </p:nvPr>
        </p:nvSpPr>
        <p:spPr>
          <a:xfrm>
            <a:off x="501611" y="1278668"/>
            <a:ext cx="11331828" cy="5319031"/>
          </a:xfrm>
        </p:spPr>
        <p:txBody>
          <a:bodyPr/>
          <a:lstStyle/>
          <a:p>
            <a:pPr marL="0" marR="0" indent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bg-BG" sz="1600" b="1" i="0" u="none" strike="noStrike">
              <a:latin typeface="Times New Roman" pitchFamily="18" charset="0" panose="02020603050405020304"/>
              <a:ea typeface="Times New Roman" pitchFamily="18" charset="0" panose="02020603050405020304"/>
              <a:cs typeface="Times New Roman" pitchFamily="18" charset="0" panose="02020603050405020304"/>
            </a:endParaRPr>
          </a:p>
          <a:p>
            <a:pPr marL="0" marR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bg-BG" sz="1600" b="0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Предложение за разработка на лабораторно упражнение, базирано на данни от измерване на емисиите и анализ на отработените газове. Това упражнение има за цел да предостави практически опит със съвременни методи за анализ на отработени газове и диагностика на изпускателната уредба.</a:t>
            </a:r>
          </a:p>
          <a:p>
            <a:pPr marL="0" marR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bg-BG" sz="1600" b="0" i="0" u="none" strike="noStrike">
              <a:latin typeface="Times New Roman" pitchFamily="18" charset="0" panose="02020603050405020304"/>
              <a:ea typeface="Times New Roman" pitchFamily="18" charset="0" panose="02020603050405020304"/>
              <a:cs typeface="Times New Roman" pitchFamily="18" charset="0" panose="02020603050405020304"/>
            </a:endParaRPr>
          </a:p>
          <a:p>
            <a:pPr marL="0" marR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bg-BG" sz="1600" b="1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Лабораторно упражнение: Диагностика на изпускателна уредба и анализ на емисиите на отработени газове</a:t>
            </a:r>
          </a:p>
          <a:p>
            <a:pPr marL="0" marR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bg-BG" sz="1600" b="1" i="0" u="none" strike="noStrike">
              <a:latin typeface="Times New Roman" pitchFamily="18" charset="0" panose="02020603050405020304"/>
              <a:ea typeface="Times New Roman" pitchFamily="18" charset="0" panose="02020603050405020304"/>
              <a:cs typeface="Times New Roman" pitchFamily="18" charset="0" panose="02020603050405020304"/>
            </a:endParaRPr>
          </a:p>
          <a:p>
            <a:pPr marL="0" marR="0" indent="0" algn="just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bg-BG" sz="1600" b="1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Цели на упражнението:</a:t>
            </a:r>
            <a:endParaRPr lang="bg-BG" sz="1600" b="0" i="0" u="none" strike="noStrike">
              <a:latin typeface="Times New Roman" pitchFamily="18" charset="0" panose="02020603050405020304"/>
              <a:ea typeface="Times New Roman" pitchFamily="18" charset="0" panose="02020603050405020304"/>
              <a:cs typeface="Times New Roman" pitchFamily="18" charset="0" panose="02020603050405020304"/>
            </a:endParaRPr>
          </a:p>
          <a:p>
            <a:pPr marL="457200" marR="0" indent="-228600" algn="just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AutoNum type="arabicPeriod" startAt="1"/>
            </a:pPr>
            <a:r>
              <a:rPr lang="bg-BG" sz="1600" b="0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Проучване на принципите на работа на системата за изпускане и рециркулация на отработените газове;</a:t>
            </a:r>
          </a:p>
          <a:p>
            <a:pPr marL="457200" marR="0" indent="-228600" algn="just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AutoNum type="arabicPeriod" startAt="1"/>
            </a:pPr>
            <a:r>
              <a:rPr lang="bg-BG" sz="1600" b="0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Провеждане на тестове за измерване на емисиите на CO, HC и NOx и анализ на резултатите;</a:t>
            </a:r>
          </a:p>
          <a:p>
            <a:pPr marL="457200" marR="0" indent="-228600" algn="just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AutoNum type="arabicPeriod" startAt="1"/>
            </a:pPr>
            <a:r>
              <a:rPr lang="bg-BG" sz="1600" b="0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Прилагане на статистически методи за интерпретация на емисионни данни и оценка на съответствието с екологичните стандарти.</a:t>
            </a:r>
          </a:p>
          <a:p>
            <a:endParaRPr sz="1600">
              <a:latin typeface="Times New Roman" pitchFamily="18" charset="0" panose="02020603050405020304"/>
              <a:ea typeface="Times New Roman" pitchFamily="18" charset="0" panose="02020603050405020304"/>
              <a:cs typeface="Times New Roman" pitchFamily="18" charset="0" panose="02020603050405020304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838200" y="188416"/>
            <a:ext cx="10515600" cy="787322"/>
          </a:xfrm>
        </p:spPr>
        <p:txBody>
          <a:bodyPr/>
          <a:lstStyle/>
          <a:p>
            <a:pPr marL="0" marR="0" indent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bg-BG" sz="1600" b="1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Разработване на лабораторно упражнение за прилагане на съвременни методи на диагностика и техническо обслужване на изпускателна уредба</a:t>
            </a:r>
          </a:p>
          <a:p>
            <a:endParaRPr sz="1800">
              <a:latin typeface="Times New Roman" pitchFamily="18" charset="0" panose="02020603050405020304"/>
              <a:ea typeface="Times New Roman" pitchFamily="18" charset="0" panose="02020603050405020304"/>
              <a:cs typeface="Times New Roman" pitchFamily="18" charset="0" panose="02020603050405020304"/>
            </a:endParaRPr>
          </a:p>
        </p:txBody>
      </p:sp>
      <p:sp>
        <p:nvSpPr>
          <p:cNvPr id="3" name="Content Placeholder 2"/>
          <p:cNvSpPr>
            <a:spLocks noGrp="1" noEditPoints="1"/>
          </p:cNvSpPr>
          <p:nvPr>
            <p:ph idx="1"/>
          </p:nvPr>
        </p:nvSpPr>
        <p:spPr>
          <a:xfrm>
            <a:off x="459537" y="1127203"/>
            <a:ext cx="11491709" cy="5436837"/>
          </a:xfrm>
        </p:spPr>
        <p:txBody>
          <a:bodyPr/>
          <a:lstStyle/>
          <a:p>
            <a:pPr marL="0" marR="0" indent="0" algn="just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bg-BG" sz="1600" b="1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Обзор на упражнението: </a:t>
            </a:r>
            <a:r>
              <a:rPr lang="bg-BG" sz="1600" b="0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В рамките на упражнението студентите ще извършват емисионни измервания върху автомобил с помощта на газоанализатор и ще проведат анализ на данните с помощта на t-тест и Mann-Whitney U тест за оценка на разликите между пътни и лабораторни тестове. Това ще им помогне да оценят разликите в емисиите при различни условия и да разберат значението на правилната методология за тестване на емисиите.</a:t>
            </a:r>
          </a:p>
          <a:p>
            <a:pPr marL="0" marR="0" indent="0" algn="just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None/>
            </a:pPr>
            <a:endParaRPr lang="bg-BG" sz="1600" b="0" i="0" u="none" strike="noStrike">
              <a:latin typeface="Times New Roman" pitchFamily="18" charset="0" panose="02020603050405020304"/>
              <a:ea typeface="Times New Roman" pitchFamily="18" charset="0" panose="02020603050405020304"/>
              <a:cs typeface="Times New Roman" pitchFamily="18" charset="0" panose="02020603050405020304"/>
            </a:endParaRPr>
          </a:p>
          <a:p>
            <a:pPr marL="0" marR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bg-BG" sz="1600" b="1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Оборудване и материали:</a:t>
            </a:r>
          </a:p>
          <a:p>
            <a:pPr marL="457200" marR="0" indent="-2286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eriod" startAt="1"/>
            </a:pPr>
            <a:r>
              <a:rPr lang="bg-BG" sz="1600" b="0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Газоанализатор (за измерване на CO, HC и NOx);</a:t>
            </a:r>
          </a:p>
          <a:p>
            <a:pPr marL="457200" marR="0" indent="-2286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eriod" startAt="1"/>
            </a:pPr>
            <a:r>
              <a:rPr lang="bg-BG" sz="1600" b="0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Компютър със софтуер за статистически анализ;</a:t>
            </a:r>
          </a:p>
          <a:p>
            <a:pPr marL="457200" marR="0" indent="-2286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eriod" startAt="1"/>
            </a:pPr>
            <a:r>
              <a:rPr lang="bg-BG" sz="1600" b="0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Автомобил (бензинов или дизелов);</a:t>
            </a:r>
          </a:p>
          <a:p>
            <a:pPr marL="457200" marR="0" indent="-2286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eriod" startAt="1"/>
            </a:pPr>
            <a:r>
              <a:rPr lang="bg-BG" sz="1600" b="0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Лабораторен протокол за записване на резултати.</a:t>
            </a:r>
          </a:p>
          <a:p>
            <a:pPr marL="457200" marR="0" indent="-2286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eriod" startAt="1"/>
            </a:pPr>
            <a:endParaRPr lang="bg-BG" sz="1600" b="0" i="0" u="none" strike="noStrike">
              <a:latin typeface="Times New Roman" pitchFamily="18" charset="0" panose="02020603050405020304"/>
              <a:ea typeface="Times New Roman" pitchFamily="18" charset="0" panose="02020603050405020304"/>
              <a:cs typeface="Times New Roman" pitchFamily="18" charset="0" panose="02020603050405020304"/>
            </a:endParaRPr>
          </a:p>
          <a:p>
            <a:pPr marL="0" marR="0" indent="0" algn="l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None/>
            </a:pPr>
            <a:r>
              <a:rPr lang="bg-BG" sz="1600" b="1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Етапи на упражнението:</a:t>
            </a:r>
          </a:p>
          <a:p>
            <a:pPr marL="0" marR="0" indent="0" algn="l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bg-BG" sz="1600" b="1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1. Подготовка и настройка на измервателната техника</a:t>
            </a:r>
          </a:p>
          <a:p>
            <a:pPr marL="457200" marR="0" indent="-228600" algn="just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333"/>
              <a:buFont typeface="Symbol" pitchFamily="18" charset="2" panose="05050102010706020507"/>
              <a:buChar char=""/>
            </a:pPr>
            <a:r>
              <a:rPr lang="bg-BG" sz="1600" b="0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Запознаване се с принципа на работа на газоанализатора;</a:t>
            </a:r>
          </a:p>
          <a:p>
            <a:pPr marL="457200" marR="0" indent="-2286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33"/>
              <a:buFont typeface="Symbol" pitchFamily="18" charset="2" panose="05050102010706020507"/>
              <a:buChar char=""/>
            </a:pPr>
            <a:r>
              <a:rPr lang="bg-BG" sz="1600" b="0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Калибриране на оборудването, като се следват инструкциите за безопасност;</a:t>
            </a:r>
          </a:p>
          <a:p>
            <a:pPr marL="457200" marR="0" indent="-2286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33"/>
              <a:buFont typeface="Symbol" pitchFamily="18" charset="2" panose="05050102010706020507"/>
              <a:buChar char=""/>
            </a:pPr>
            <a:r>
              <a:rPr lang="bg-BG" sz="1600" b="0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Преглед на автомобила и проверка за видими дефекти по изпускателната система.</a:t>
            </a:r>
            <a:endParaRPr sz="1600">
              <a:latin typeface="Times New Roman" pitchFamily="18" charset="0" panose="02020603050405020304"/>
              <a:ea typeface="Times New Roman" pitchFamily="18" charset="0" panose="02020603050405020304"/>
              <a:cs typeface="Times New Roman" pitchFamily="18" charset="0" panose="02020603050405020304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838200" y="146342"/>
            <a:ext cx="10515600" cy="795435"/>
          </a:xfrm>
        </p:spPr>
        <p:txBody>
          <a:bodyPr/>
          <a:lstStyle/>
          <a:p>
            <a:pPr marL="0" marR="0" indent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bg-BG" sz="1600" b="1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Разработване на лабораторно упражнение за прилагане на съвременни методи на диагностика и техническо обслужване на изпускателна уредба</a:t>
            </a:r>
          </a:p>
          <a:p>
            <a:endParaRPr sz="1800">
              <a:latin typeface="Times New Roman" pitchFamily="18" charset="0" panose="02020603050405020304"/>
              <a:ea typeface="Times New Roman" pitchFamily="18" charset="0" panose="02020603050405020304"/>
              <a:cs typeface="Times New Roman" pitchFamily="18" charset="0" panose="02020603050405020304"/>
            </a:endParaRPr>
          </a:p>
        </p:txBody>
      </p:sp>
      <p:sp>
        <p:nvSpPr>
          <p:cNvPr id="3" name="Content Placeholder 2"/>
          <p:cNvSpPr>
            <a:spLocks noGrp="1" noEditPoints="1"/>
          </p:cNvSpPr>
          <p:nvPr>
            <p:ph idx="1"/>
          </p:nvPr>
        </p:nvSpPr>
        <p:spPr>
          <a:xfrm>
            <a:off x="207095" y="941777"/>
            <a:ext cx="11794639" cy="5824217"/>
          </a:xfrm>
        </p:spPr>
        <p:txBody>
          <a:bodyPr/>
          <a:lstStyle/>
          <a:p>
            <a:pPr marL="0" marR="0" indent="0" algn="l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None/>
            </a:pPr>
            <a:r>
              <a:rPr lang="bg-BG" sz="1600" b="1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2. Измерване на емисиите при различни условия</a:t>
            </a:r>
          </a:p>
          <a:p>
            <a:pPr marL="457200" marR="0" indent="-228600" algn="just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SzPts val="1333"/>
              <a:buFont typeface="Symbol" pitchFamily="18" charset="2" panose="05050102010706020507"/>
              <a:buChar char=""/>
            </a:pPr>
            <a:r>
              <a:rPr lang="bg-BG" sz="1600" b="1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Пътен тест</a:t>
            </a:r>
            <a:r>
              <a:rPr lang="bg-BG" sz="1600" b="0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: Измерване на стойностите на CO, HC и NOx, докато автомобилът се движи по определен маршрут в градски условия. Регистрирана на моментните стойности и записване на резултатите;</a:t>
            </a:r>
          </a:p>
          <a:p>
            <a:pPr marL="457200" marR="0" indent="-228600" algn="just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333"/>
              <a:buFont typeface="Symbol" pitchFamily="18" charset="2" panose="05050102010706020507"/>
              <a:buChar char=""/>
            </a:pPr>
            <a:r>
              <a:rPr lang="bg-BG" sz="1600" b="1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Лабораторен тест</a:t>
            </a:r>
            <a:r>
              <a:rPr lang="bg-BG" sz="1600" b="0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: Извършване на измерване при лабораторни условия, възпроизвеждайки профил на скоростта, близък до реалния пътен тест. Записване на данните.</a:t>
            </a:r>
          </a:p>
          <a:p>
            <a:pPr marL="0" marR="0" indent="0" algn="just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None/>
            </a:pPr>
            <a:r>
              <a:rPr lang="bg-BG" sz="1600" b="1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3. Анализ на емисионните фактори</a:t>
            </a:r>
          </a:p>
          <a:p>
            <a:pPr marL="457200" marR="0" indent="-228600" algn="just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SzPts val="1333"/>
              <a:buFont typeface="Symbol" pitchFamily="18" charset="2" panose="05050102010706020507"/>
              <a:buChar char=""/>
            </a:pPr>
            <a:r>
              <a:rPr lang="bg-BG" sz="1600" b="0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Анализиране на средните стойности на емисиите, като се сравяват с лабораторните и пътните тестове;</a:t>
            </a:r>
          </a:p>
          <a:p>
            <a:pPr marL="457200" marR="0" indent="-228600" algn="just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SzPts val="1333"/>
              <a:buFont typeface="Symbol" pitchFamily="18" charset="2" panose="05050102010706020507"/>
              <a:buChar char=""/>
            </a:pPr>
            <a:r>
              <a:rPr lang="bg-BG" sz="1600" b="0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Определяне на доверителните интервали за измерените емисии, както и съответствията на данните с нормалното разпределение.</a:t>
            </a:r>
          </a:p>
          <a:p>
            <a:pPr marL="0" marR="0" indent="0" algn="just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bg-BG" sz="1600" b="1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4. Статистическа обработка на данните</a:t>
            </a:r>
          </a:p>
          <a:p>
            <a:pPr marL="457200" marR="0" indent="-228600" algn="just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SzPts val="1333"/>
              <a:buFont typeface="Symbol" pitchFamily="18" charset="2" panose="05050102010706020507"/>
              <a:buChar char=""/>
            </a:pPr>
            <a:r>
              <a:rPr lang="bg-BG" sz="1600" b="0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Използване на </a:t>
            </a:r>
            <a:r>
              <a:rPr lang="bg-BG" sz="1600" b="1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t-тест</a:t>
            </a:r>
            <a:r>
              <a:rPr lang="bg-BG" sz="1600" b="0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 за сравнение на средните стойности на емисиите при различни условия;</a:t>
            </a:r>
          </a:p>
          <a:p>
            <a:pPr marL="457200" marR="0" indent="-228600" algn="just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SzPts val="1333"/>
              <a:buFont typeface="Symbol" pitchFamily="18" charset="2" panose="05050102010706020507"/>
              <a:buChar char=""/>
            </a:pPr>
            <a:r>
              <a:rPr lang="bg-BG" sz="1600" b="0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При неспазване на условията за </a:t>
            </a:r>
            <a:r>
              <a:rPr lang="bg-BG" sz="1600" b="1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t-тест</a:t>
            </a:r>
            <a:r>
              <a:rPr lang="bg-BG" sz="1600" b="0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, да се прилага </a:t>
            </a:r>
            <a:r>
              <a:rPr lang="bg-BG" sz="1600" b="1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„Mann-Whitney U“</a:t>
            </a:r>
            <a:r>
              <a:rPr lang="bg-BG" sz="1600" b="0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 тест, за да се провери значимостта на разликите между пътния и лабораторния тест със случайни участъци;</a:t>
            </a:r>
          </a:p>
          <a:p>
            <a:pPr marL="457200" marR="0" indent="-228600" algn="just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SzPts val="1333"/>
              <a:buFont typeface="Symbol" pitchFamily="18" charset="2" panose="05050102010706020507"/>
              <a:buChar char=""/>
            </a:pPr>
            <a:r>
              <a:rPr lang="bg-BG" sz="1600" b="0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Запис и интерпретация на резултатите от статистическите тестове.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fault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Notes Theme">
  <a:themeElements>
    <a:clrScheme name="Office Notes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Notes Them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 Notes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1"/>
        </a:gradFill>
      </a:fillStyleLst>
      <a:lnStyleLst>
        <a:ln w="9525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>
          <a:solidFill>
            <a:schemeClr val="phClr"/>
          </a:solidFill>
          <a:prstDash val="solid"/>
        </a:ln>
        <a:ln w="38100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Mobile Systems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Vasil Bobev</cp:lastModifiedBy>
  <cp:revision>1</cp:revision>
  <dcterms:created xsi:type="dcterms:W3CDTF">2017-06-21T13:57:27Z</dcterms:created>
  <dcterms:modified xsi:type="dcterms:W3CDTF">2024-12-07T11:45:04Z</dcterms:modified>
</cp:coreProperties>
</file>