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60" r:id="rId3"/>
    <p:sldId id="257" r:id="rId4"/>
    <p:sldId id="258" r:id="rId5"/>
    <p:sldId id="259" r:id="rId6"/>
    <p:sldId id="262" r:id="rId7"/>
    <p:sldId id="265" r:id="rId8"/>
    <p:sldId id="264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7FBB3-027C-44A0-A0FC-9B2984A5FF9E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73A9F-A789-47CB-A09E-55327264E55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126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3A9F-A789-47CB-A09E-55327264E556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744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794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579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072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91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1644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308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093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33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085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182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150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931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877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562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53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16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240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C21356-8EAA-432A-9443-34AD13315B82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253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819" y="3003014"/>
            <a:ext cx="11464413" cy="250921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bg-BG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481/2023</a:t>
            </a:r>
            <a:br>
              <a:rPr lang="bg-BG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„ПРОУЧВАТЕЛЕН МОНИТОРИНГ НА ЗАМЪРСЯВАНЕТО С МИКРОПОЛИМЕРИ ПО БРЕГОВА ИВИЦА НА ВОДНИ ЕКОСИСТЕМИ.“</a:t>
            </a:r>
            <a:br>
              <a:rPr lang="bg-BG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0357"/>
            <a:ext cx="8689976" cy="1018322"/>
          </a:xfrm>
        </p:spPr>
        <p:txBody>
          <a:bodyPr>
            <a:noAutofit/>
          </a:bodyPr>
          <a:lstStyle/>
          <a:p>
            <a:r>
              <a:rPr lang="bg-BG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„Проф. д-р Асен Златаров“ </a:t>
            </a:r>
          </a:p>
          <a:p>
            <a:r>
              <a:rPr lang="bg-BG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Бургас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5062" y="84668"/>
            <a:ext cx="982764" cy="89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309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33052" y="1294159"/>
            <a:ext cx="7147034" cy="112849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/>
                </a:solidFill>
              </a:rPr>
              <a:t>Благодаря за вниманието!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591" y="2627342"/>
            <a:ext cx="6114818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8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21101"/>
              </p:ext>
            </p:extLst>
          </p:nvPr>
        </p:nvGraphicFramePr>
        <p:xfrm>
          <a:off x="304800" y="1110130"/>
          <a:ext cx="11218605" cy="52599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55450">
                  <a:extLst>
                    <a:ext uri="{9D8B030D-6E8A-4147-A177-3AD203B41FA5}">
                      <a16:colId xmlns:a16="http://schemas.microsoft.com/office/drawing/2014/main" val="3086948366"/>
                    </a:ext>
                  </a:extLst>
                </a:gridCol>
                <a:gridCol w="4663155">
                  <a:extLst>
                    <a:ext uri="{9D8B030D-6E8A-4147-A177-3AD203B41FA5}">
                      <a16:colId xmlns:a16="http://schemas.microsoft.com/office/drawing/2014/main" val="399102551"/>
                    </a:ext>
                  </a:extLst>
                </a:gridCol>
              </a:tblGrid>
              <a:tr h="302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длъжност, н.с.,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име, презиме, фамилия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1925" algn="ctr"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 месторабота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016703"/>
                  </a:ext>
                </a:extLst>
              </a:tr>
              <a:tr h="25647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Ръководител: Гл.ас. д-р Емилия Дечева Иванова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Катедра:“ЕООС“ и „ТММ“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642927"/>
                  </a:ext>
                </a:extLst>
              </a:tr>
              <a:tr h="25647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Проф. д-р Севдалина Христова </a:t>
                      </a:r>
                      <a:r>
                        <a:rPr lang="bg-BG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Турманова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Катедра „ТММ“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190924"/>
                  </a:ext>
                </a:extLst>
              </a:tr>
              <a:tr h="25647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bg-BG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Доц.д</a:t>
                      </a: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-р Даниела Тонева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 Варна, ФМНЕ, катедра„ЕООС“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391621"/>
                  </a:ext>
                </a:extLst>
              </a:tr>
              <a:tr h="25647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Доц. д-р Никола  Стоянов Тодоров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Катедра „ЕООС“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677135"/>
                  </a:ext>
                </a:extLst>
              </a:tr>
              <a:tr h="25647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Гл.ас д-р Димитринка Славова Иванова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Катедра „ЕООС“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304838"/>
                  </a:ext>
                </a:extLst>
              </a:tr>
              <a:tr h="25647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Елена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Янкова Моллова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Докторант към катедра“ЕООС“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546353"/>
                  </a:ext>
                </a:extLst>
              </a:tr>
              <a:tr h="25647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Димитър Тодоров Керемедчиев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ЕООС 1135, 3 курс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89582"/>
                  </a:ext>
                </a:extLst>
              </a:tr>
              <a:tr h="25647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Йорданка Костадинова Костадинова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ЕООС 1131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курс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43817"/>
                  </a:ext>
                </a:extLst>
              </a:tr>
              <a:tr h="25647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Станислава Боянова Станева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ЕООС 1134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42196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52857" y="180709"/>
            <a:ext cx="411298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1925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6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bg-BG" altLang="bg-BG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НАУЧЕН КОЛЕКТИВ</a:t>
            </a:r>
            <a:endParaRPr kumimoji="0" lang="bg-BG" altLang="bg-BG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6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bg-BG" altLang="bg-BG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951" y="161045"/>
            <a:ext cx="981541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4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3775" y="240149"/>
            <a:ext cx="10364451" cy="600365"/>
          </a:xfrm>
        </p:spPr>
        <p:txBody>
          <a:bodyPr>
            <a:norm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 И ЗАДАЧИ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4465" y="1339274"/>
            <a:ext cx="11513573" cy="48583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Настоящият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цели да се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проучвателен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за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замърсяването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микрополимери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брегова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ивица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реализирането на поставената цел са решени следните задачи: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Проучване, анализиране и систематизиране на данни в областта на мониторинга на замърсяването с микрополимери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 на Екосистема и точки за мониторинг, които да бъдат достъпни целогодишно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 на периодичността на мониторинг на замърсяването с микрополимери 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Извършване на </a:t>
            </a:r>
            <a:r>
              <a:rPr lang="bg-BG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пробонабиране</a:t>
            </a:r>
            <a:endParaRPr lang="bg-BG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bg-BG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Пробоподготовка</a:t>
            </a: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взетите проби.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пробите от мониторинга за </a:t>
            </a:r>
            <a:r>
              <a:rPr lang="bg-BG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съдъжание</a:t>
            </a: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микрополимери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7570" y="241686"/>
            <a:ext cx="982764" cy="89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7570" y="241686"/>
            <a:ext cx="982764" cy="89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775" y="70837"/>
            <a:ext cx="10364451" cy="514996"/>
          </a:xfrm>
        </p:spPr>
        <p:txBody>
          <a:bodyPr>
            <a:norm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37" y="3918961"/>
            <a:ext cx="5058899" cy="237033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51774" y="6339097"/>
            <a:ext cx="39099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2 Местоположение на проучваните точки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874" y="1043106"/>
            <a:ext cx="2976372" cy="2234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116" y="544573"/>
            <a:ext cx="2080260" cy="27724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37394" y="3218178"/>
            <a:ext cx="355943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3 Пробоподготовка на взетите проби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45" y="687599"/>
            <a:ext cx="4424617" cy="23254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58119" y="3041288"/>
            <a:ext cx="307411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1 Екосистема Бургаски залив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23106" y="6339639"/>
            <a:ext cx="62018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4 </a:t>
            </a: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 на пробите с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μ-FT-IR imaging microscope LUMOS II, Bruker </a:t>
            </a: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EF7FABC0-8536-4A68-9C36-229D5C6534A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33" y="4640587"/>
            <a:ext cx="6145301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1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51620" y="5289123"/>
            <a:ext cx="3382529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5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Брой частици през сезон пролет 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913775" y="70837"/>
            <a:ext cx="10364451" cy="514996"/>
          </a:xfrm>
        </p:spPr>
        <p:txBody>
          <a:bodyPr>
            <a:norm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51973" y="5250713"/>
            <a:ext cx="3199787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6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Брой частици през сезон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лято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16" y="237322"/>
            <a:ext cx="981541" cy="890093"/>
          </a:xfrm>
          <a:prstGeom prst="rect">
            <a:avLst/>
          </a:prstGeom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EAF7C269-613B-484A-9037-8630356792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588" y="1696371"/>
            <a:ext cx="5501507" cy="3281776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B4BE87C4-D488-45FE-82AC-195E38F959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18" y="1696370"/>
            <a:ext cx="5377443" cy="32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0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16" y="237322"/>
            <a:ext cx="981541" cy="890093"/>
          </a:xfrm>
          <a:prstGeom prst="rect">
            <a:avLst/>
          </a:prstGeom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8A786971-2851-4F4F-B297-98DFA24712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381" y="1407083"/>
            <a:ext cx="5228748" cy="3302368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34BC864-3BF9-41E7-B03A-9A88AAA09E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71" y="1402694"/>
            <a:ext cx="5501507" cy="3306757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926FF71A-FF61-4944-BC6F-C525AD0365D9}"/>
              </a:ext>
            </a:extLst>
          </p:cNvPr>
          <p:cNvSpPr txBox="1"/>
          <p:nvPr/>
        </p:nvSpPr>
        <p:spPr>
          <a:xfrm>
            <a:off x="-169333" y="4918696"/>
            <a:ext cx="6096000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5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частици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сезон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есен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B17B98C3-9DC8-4B47-85A9-040A21B26984}"/>
              </a:ext>
            </a:extLst>
          </p:cNvPr>
          <p:cNvSpPr txBox="1"/>
          <p:nvPr/>
        </p:nvSpPr>
        <p:spPr>
          <a:xfrm>
            <a:off x="5705891" y="4989119"/>
            <a:ext cx="6180666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5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частици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сезон зима 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F28898A-ED16-4A63-8E23-34562E58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70837"/>
            <a:ext cx="10364451" cy="514996"/>
          </a:xfrm>
        </p:spPr>
        <p:txBody>
          <a:bodyPr>
            <a:norm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</a:p>
        </p:txBody>
      </p:sp>
    </p:spTree>
    <p:extLst>
      <p:ext uri="{BB962C8B-B14F-4D97-AF65-F5344CB8AC3E}">
        <p14:creationId xmlns:p14="http://schemas.microsoft.com/office/powerpoint/2010/main" val="125070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D4A1F35-C5F4-4E49-9073-5F3D51B802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20072"/>
            <a:ext cx="10363826" cy="342410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bg-BG" sz="64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бщият брой частици открити през лято-есен е 43 МРs.dm</a:t>
            </a:r>
            <a:r>
              <a:rPr lang="bg-BG" sz="64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е с 1,5 пъти повече в сравнение с зима-пролет (28 МРs.dm</a:t>
            </a:r>
            <a:r>
              <a:rPr lang="bg-BG" sz="6400" cap="none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като най-голямата </a:t>
            </a:r>
            <a:r>
              <a:rPr lang="bg-BG" sz="6400" cap="none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идентифицирана частица 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 с размер </a:t>
            </a:r>
            <a:r>
              <a:rPr lang="bg-BG" sz="6400" cap="none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7987,15µm</a:t>
            </a:r>
            <a:r>
              <a:rPr lang="bg-BG" sz="6400" cap="none" baseline="300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bg-BG" sz="6400" cap="none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sz="64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g-BG" sz="6400" cap="none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bg-BG" sz="6400" cap="none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астиците с площ под  100 µm</a:t>
            </a:r>
            <a:r>
              <a:rPr lang="bg-BG" sz="6400" cap="none" baseline="300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bg-BG" sz="6400" cap="none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 70 % от общия брой </a:t>
            </a:r>
            <a:r>
              <a:rPr lang="bg-BG" sz="6400" cap="none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МРs</a:t>
            </a:r>
            <a:r>
              <a:rPr lang="bg-BG" sz="6400" cap="none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през лято-есен, което е с 30% повече в сравнение с 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тяхното съотношение през зима-пролет (40% </a:t>
            </a:r>
            <a:r>
              <a:rPr lang="bg-BG" sz="6400" cap="none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общия брой </a:t>
            </a:r>
            <a:r>
              <a:rPr lang="bg-BG" sz="6400" cap="none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mps</a:t>
            </a:r>
            <a:r>
              <a:rPr lang="bg-BG" sz="6400" cap="none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bg-BG" sz="6400" cap="none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bg-BG" sz="6400" cap="non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езонни вариации са открити по отношение на общата концентрация на </a:t>
            </a:r>
            <a:r>
              <a:rPr lang="bg-BG" sz="6400" cap="none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МРs</a:t>
            </a:r>
            <a:r>
              <a:rPr lang="bg-BG" sz="6400" cap="non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през зима и пролет броя на частиците е 14 </a:t>
            </a:r>
            <a:r>
              <a:rPr lang="bg-BG" sz="64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МРs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през лято почти същото</a:t>
            </a:r>
            <a:r>
              <a:rPr lang="bg-BG" sz="640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- 15 </a:t>
            </a:r>
            <a:r>
              <a:rPr lang="bg-BG" sz="64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МРs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през есента се наблюдава 85% увеличение спрямо предходните сезони - 26 </a:t>
            </a:r>
            <a:r>
              <a:rPr lang="bg-BG" sz="64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МРs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bg-BG" sz="64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езултатите показват, целогодишно наличие на замърсяване с микрополимери в крайбрежната зона на бургаския залив. наблюдава се силно увеличение на замърсяването с частици с площ под 100 </a:t>
            </a:r>
            <a:r>
              <a:rPr lang="bg-BG" sz="6400" cap="none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µm</a:t>
            </a:r>
            <a:r>
              <a:rPr lang="bg-BG" sz="6400" cap="none" baseline="300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bg-BG" sz="6400" cap="none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 отчетен период лято-есен, което може би се дължи на 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морските и атмосферни течения който транспортират микрополимери от различни източници.</a:t>
            </a:r>
          </a:p>
          <a:p>
            <a:pPr algn="just">
              <a:lnSpc>
                <a:spcPct val="150000"/>
              </a:lnSpc>
            </a:pPr>
            <a:r>
              <a:rPr lang="bg-BG" sz="64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величението на микрополимерите през летните и есенни месеци може да се обясни със съчетание от </a:t>
            </a:r>
            <a:r>
              <a:rPr lang="bg-BG" sz="64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фоторазграждане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bg-BG" sz="64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терморазграждане</a:t>
            </a:r>
            <a:r>
              <a:rPr lang="bg-BG" sz="64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механично изветряване под влиянието на UV радиация.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D96859B-4730-4123-96E7-E571FDE6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6050"/>
            <a:ext cx="10363200" cy="552450"/>
          </a:xfrm>
        </p:spPr>
        <p:txBody>
          <a:bodyPr>
            <a:norm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96B8F-51AC-4DA8-B6B4-BC7BBA4CAD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16" y="237322"/>
            <a:ext cx="981541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5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1BB6847C-0142-4CEA-819A-407A5479DC47}"/>
              </a:ext>
            </a:extLst>
          </p:cNvPr>
          <p:cNvSpPr txBox="1"/>
          <p:nvPr/>
        </p:nvSpPr>
        <p:spPr>
          <a:xfrm>
            <a:off x="845574" y="1152180"/>
            <a:ext cx="10510684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1.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Emilia Ivanova,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Sevdalina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Turmanova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Aleksandar Dimitrov, Microplastics – Ecosystem pollutants (Review), Journal of the Serbian Chemical Society, 2024 Volume 89, Issue 7-8, Pages: 939-980, 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E.J., Ivanova, E.D.,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Turmanova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S.C., Dimitrov, A.N. , CONTAMINATION OF THE COASTLINE OF BURGAS BAY WITH MICROPLASTICS, Journal of Environmental Protection and Ecology, 2023, 24(8), pp. 2614–2621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E.J., Ivanova, E.D.,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Atanasova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P.V.,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Turmanova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Dimitrov, A.N., MONITORING THE SEASONAL DISTRIBUTION OF MICROPLASTICS IN BURGAS BAY, BULGARIA, Journal of Environmental Protection and Ecology, 2024, 25(6), pp. 1795–1802 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7CD88EDC-0814-4DA4-8C94-8CD81EC805D4}"/>
              </a:ext>
            </a:extLst>
          </p:cNvPr>
          <p:cNvSpPr txBox="1"/>
          <p:nvPr/>
        </p:nvSpPr>
        <p:spPr>
          <a:xfrm>
            <a:off x="3805085" y="397145"/>
            <a:ext cx="4532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g-BG" altLang="bg-BG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НАУЧНИ ПУБЛИКАЦИИ</a:t>
            </a:r>
            <a:endParaRPr lang="bg-BG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8EAC86-EEB9-4140-AD7A-F0DCB3E328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16" y="237322"/>
            <a:ext cx="981541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1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882247"/>
            <a:ext cx="387798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1925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6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bg-BG" altLang="bg-BG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</a:t>
            </a:r>
            <a:r>
              <a:rPr kumimoji="0" lang="bg-BG" altLang="bg-BG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ОТЧЕТ</a:t>
            </a:r>
            <a:endParaRPr kumimoji="0" lang="bg-BG" altLang="bg-BG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6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bg-BG" altLang="bg-BG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323" y="223157"/>
            <a:ext cx="981541" cy="890093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A3C3082-07C1-43D3-AD0E-A4BCD61DEF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683" y="0"/>
            <a:ext cx="4088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0622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292</TotalTime>
  <Words>673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Wingdings</vt:lpstr>
      <vt:lpstr>Droplet</vt:lpstr>
      <vt:lpstr>НИХ 481/2023  „ПРОУЧВАТЕЛЕН МОНИТОРИНГ НА ЗАМЪРСЯВАНЕТО С МИКРОПОЛИМЕРИ ПО БРЕГОВА ИВИЦА НА ВОДНИ ЕКОСИСТЕМИ.“ </vt:lpstr>
      <vt:lpstr>PowerPoint Presentation</vt:lpstr>
      <vt:lpstr>ЦЕЛ И ЗАДАЧИ</vt:lpstr>
      <vt:lpstr>Резултати</vt:lpstr>
      <vt:lpstr>Резултати</vt:lpstr>
      <vt:lpstr>Резултати</vt:lpstr>
      <vt:lpstr>Резултати</vt:lpstr>
      <vt:lpstr>PowerPoint Presentation</vt:lpstr>
      <vt:lpstr>PowerPoint Presentation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НИХ 481/2023  „ПРОУЧВАТЕЛЕН МОНИТОРИНГ НА ЗАМЪРСЯВАНЕТО С МИКРОПОЛИМЕРИ ПО БРЕГОВА ИВИЦА НА ВОДНИ ЕКОСИСТЕМИ.“ първа година</dc:title>
  <dc:creator>User</dc:creator>
  <cp:lastModifiedBy>Iliana Ishmerieva</cp:lastModifiedBy>
  <cp:revision>31</cp:revision>
  <dcterms:created xsi:type="dcterms:W3CDTF">2023-12-13T11:49:57Z</dcterms:created>
  <dcterms:modified xsi:type="dcterms:W3CDTF">2025-04-23T06:44:11Z</dcterms:modified>
</cp:coreProperties>
</file>