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</p:sldMasterIdLst>
  <p:sldIdLst>
    <p:sldId id="274" r:id="rId3"/>
    <p:sldId id="258" r:id="rId4"/>
    <p:sldId id="292" r:id="rId5"/>
    <p:sldId id="257" r:id="rId6"/>
    <p:sldId id="288" r:id="rId7"/>
    <p:sldId id="287" r:id="rId8"/>
    <p:sldId id="291" r:id="rId9"/>
    <p:sldId id="280" r:id="rId10"/>
    <p:sldId id="293" r:id="rId11"/>
    <p:sldId id="294" r:id="rId12"/>
    <p:sldId id="448" r:id="rId13"/>
    <p:sldId id="295" r:id="rId14"/>
    <p:sldId id="296" r:id="rId15"/>
    <p:sldId id="297" r:id="rId16"/>
    <p:sldId id="447" r:id="rId17"/>
    <p:sldId id="283" r:id="rId18"/>
    <p:sldId id="289" r:id="rId19"/>
    <p:sldId id="28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0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66776D-D335-49DE-B619-827768A14152}" v="1" dt="2023-12-15T16:48:59.1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7" d="100"/>
          <a:sy n="57" d="100"/>
        </p:scale>
        <p:origin x="114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yan Tranev" userId="3860ec01dca6ed6c" providerId="LiveId" clId="{1F644DE1-7818-45F1-9214-A194C7F377E5}"/>
    <pc:docChg chg="undo custSel addSld delSld modSld">
      <pc:chgData name="Stoyan Tranev" userId="3860ec01dca6ed6c" providerId="LiveId" clId="{1F644DE1-7818-45F1-9214-A194C7F377E5}" dt="2021-11-27T20:32:48.335" v="485" actId="6549"/>
      <pc:docMkLst>
        <pc:docMk/>
      </pc:docMkLst>
      <pc:sldChg chg="modSp mod">
        <pc:chgData name="Stoyan Tranev" userId="3860ec01dca6ed6c" providerId="LiveId" clId="{1F644DE1-7818-45F1-9214-A194C7F377E5}" dt="2021-11-27T19:59:17.839" v="174" actId="5793"/>
        <pc:sldMkLst>
          <pc:docMk/>
          <pc:sldMk cId="2876612143" sldId="257"/>
        </pc:sldMkLst>
        <pc:spChg chg="mod">
          <ac:chgData name="Stoyan Tranev" userId="3860ec01dca6ed6c" providerId="LiveId" clId="{1F644DE1-7818-45F1-9214-A194C7F377E5}" dt="2021-11-27T19:57:22.767" v="169" actId="20577"/>
          <ac:spMkLst>
            <pc:docMk/>
            <pc:sldMk cId="2876612143" sldId="257"/>
            <ac:spMk id="2" creationId="{00000000-0000-0000-0000-000000000000}"/>
          </ac:spMkLst>
        </pc:spChg>
        <pc:spChg chg="mod">
          <ac:chgData name="Stoyan Tranev" userId="3860ec01dca6ed6c" providerId="LiveId" clId="{1F644DE1-7818-45F1-9214-A194C7F377E5}" dt="2021-11-27T19:59:17.839" v="174" actId="5793"/>
          <ac:spMkLst>
            <pc:docMk/>
            <pc:sldMk cId="2876612143" sldId="257"/>
            <ac:spMk id="3" creationId="{00000000-0000-0000-0000-000000000000}"/>
          </ac:spMkLst>
        </pc:spChg>
      </pc:sldChg>
      <pc:sldChg chg="modSp mod">
        <pc:chgData name="Stoyan Tranev" userId="3860ec01dca6ed6c" providerId="LiveId" clId="{1F644DE1-7818-45F1-9214-A194C7F377E5}" dt="2021-11-27T20:10:17.706" v="295" actId="20577"/>
        <pc:sldMkLst>
          <pc:docMk/>
          <pc:sldMk cId="3166319233" sldId="258"/>
        </pc:sldMkLst>
        <pc:spChg chg="mod">
          <ac:chgData name="Stoyan Tranev" userId="3860ec01dca6ed6c" providerId="LiveId" clId="{1F644DE1-7818-45F1-9214-A194C7F377E5}" dt="2021-11-27T20:10:17.706" v="295" actId="20577"/>
          <ac:spMkLst>
            <pc:docMk/>
            <pc:sldMk cId="3166319233" sldId="258"/>
            <ac:spMk id="3" creationId="{00000000-0000-0000-0000-000000000000}"/>
          </ac:spMkLst>
        </pc:spChg>
      </pc:sldChg>
      <pc:sldChg chg="modSp del mod">
        <pc:chgData name="Stoyan Tranev" userId="3860ec01dca6ed6c" providerId="LiveId" clId="{1F644DE1-7818-45F1-9214-A194C7F377E5}" dt="2021-11-27T20:02:43.922" v="181" actId="2696"/>
        <pc:sldMkLst>
          <pc:docMk/>
          <pc:sldMk cId="3634577635" sldId="259"/>
        </pc:sldMkLst>
        <pc:spChg chg="mod">
          <ac:chgData name="Stoyan Tranev" userId="3860ec01dca6ed6c" providerId="LiveId" clId="{1F644DE1-7818-45F1-9214-A194C7F377E5}" dt="2021-11-27T19:59:59.408" v="178" actId="6549"/>
          <ac:spMkLst>
            <pc:docMk/>
            <pc:sldMk cId="3634577635" sldId="259"/>
            <ac:spMk id="2" creationId="{00000000-0000-0000-0000-000000000000}"/>
          </ac:spMkLst>
        </pc:spChg>
        <pc:spChg chg="mod">
          <ac:chgData name="Stoyan Tranev" userId="3860ec01dca6ed6c" providerId="LiveId" clId="{1F644DE1-7818-45F1-9214-A194C7F377E5}" dt="2021-11-27T20:02:27.106" v="180" actId="27636"/>
          <ac:spMkLst>
            <pc:docMk/>
            <pc:sldMk cId="3634577635" sldId="259"/>
            <ac:spMk id="3" creationId="{00000000-0000-0000-0000-000000000000}"/>
          </ac:spMkLst>
        </pc:spChg>
      </pc:sldChg>
      <pc:sldChg chg="modSp mod">
        <pc:chgData name="Stoyan Tranev" userId="3860ec01dca6ed6c" providerId="LiveId" clId="{1F644DE1-7818-45F1-9214-A194C7F377E5}" dt="2021-11-27T20:32:48.335" v="485" actId="6549"/>
        <pc:sldMkLst>
          <pc:docMk/>
          <pc:sldMk cId="614990074" sldId="264"/>
        </pc:sldMkLst>
        <pc:spChg chg="mod">
          <ac:chgData name="Stoyan Tranev" userId="3860ec01dca6ed6c" providerId="LiveId" clId="{1F644DE1-7818-45F1-9214-A194C7F377E5}" dt="2021-11-27T20:32:48.335" v="485" actId="6549"/>
          <ac:spMkLst>
            <pc:docMk/>
            <pc:sldMk cId="614990074" sldId="264"/>
            <ac:spMk id="3" creationId="{00000000-0000-0000-0000-000000000000}"/>
          </ac:spMkLst>
        </pc:spChg>
      </pc:sldChg>
      <pc:sldChg chg="modSp mod">
        <pc:chgData name="Stoyan Tranev" userId="3860ec01dca6ed6c" providerId="LiveId" clId="{1F644DE1-7818-45F1-9214-A194C7F377E5}" dt="2021-11-27T18:51:57.598" v="28" actId="114"/>
        <pc:sldMkLst>
          <pc:docMk/>
          <pc:sldMk cId="711718292" sldId="274"/>
        </pc:sldMkLst>
        <pc:spChg chg="mod">
          <ac:chgData name="Stoyan Tranev" userId="3860ec01dca6ed6c" providerId="LiveId" clId="{1F644DE1-7818-45F1-9214-A194C7F377E5}" dt="2021-11-27T18:51:13.124" v="18" actId="122"/>
          <ac:spMkLst>
            <pc:docMk/>
            <pc:sldMk cId="711718292" sldId="274"/>
            <ac:spMk id="2" creationId="{00000000-0000-0000-0000-000000000000}"/>
          </ac:spMkLst>
        </pc:spChg>
        <pc:spChg chg="mod">
          <ac:chgData name="Stoyan Tranev" userId="3860ec01dca6ed6c" providerId="LiveId" clId="{1F644DE1-7818-45F1-9214-A194C7F377E5}" dt="2021-11-27T18:51:57.598" v="28" actId="114"/>
          <ac:spMkLst>
            <pc:docMk/>
            <pc:sldMk cId="711718292" sldId="274"/>
            <ac:spMk id="3" creationId="{00000000-0000-0000-0000-000000000000}"/>
          </ac:spMkLst>
        </pc:spChg>
      </pc:sldChg>
      <pc:sldChg chg="modSp mod">
        <pc:chgData name="Stoyan Tranev" userId="3860ec01dca6ed6c" providerId="LiveId" clId="{1F644DE1-7818-45F1-9214-A194C7F377E5}" dt="2021-11-27T20:12:48.502" v="308" actId="20578"/>
        <pc:sldMkLst>
          <pc:docMk/>
          <pc:sldMk cId="1243294427" sldId="280"/>
        </pc:sldMkLst>
        <pc:spChg chg="mod">
          <ac:chgData name="Stoyan Tranev" userId="3860ec01dca6ed6c" providerId="LiveId" clId="{1F644DE1-7818-45F1-9214-A194C7F377E5}" dt="2021-11-27T20:12:10.947" v="302" actId="14100"/>
          <ac:spMkLst>
            <pc:docMk/>
            <pc:sldMk cId="1243294427" sldId="280"/>
            <ac:spMk id="2" creationId="{00000000-0000-0000-0000-000000000000}"/>
          </ac:spMkLst>
        </pc:spChg>
        <pc:spChg chg="mod">
          <ac:chgData name="Stoyan Tranev" userId="3860ec01dca6ed6c" providerId="LiveId" clId="{1F644DE1-7818-45F1-9214-A194C7F377E5}" dt="2021-11-27T20:12:48.502" v="308" actId="20578"/>
          <ac:spMkLst>
            <pc:docMk/>
            <pc:sldMk cId="1243294427" sldId="280"/>
            <ac:spMk id="3" creationId="{00000000-0000-0000-0000-000000000000}"/>
          </ac:spMkLst>
        </pc:spChg>
      </pc:sldChg>
      <pc:sldChg chg="modSp mod">
        <pc:chgData name="Stoyan Tranev" userId="3860ec01dca6ed6c" providerId="LiveId" clId="{1F644DE1-7818-45F1-9214-A194C7F377E5}" dt="2021-11-27T20:29:44.015" v="480" actId="6549"/>
        <pc:sldMkLst>
          <pc:docMk/>
          <pc:sldMk cId="3046905393" sldId="283"/>
        </pc:sldMkLst>
        <pc:spChg chg="mod">
          <ac:chgData name="Stoyan Tranev" userId="3860ec01dca6ed6c" providerId="LiveId" clId="{1F644DE1-7818-45F1-9214-A194C7F377E5}" dt="2021-11-27T20:29:44.015" v="480" actId="6549"/>
          <ac:spMkLst>
            <pc:docMk/>
            <pc:sldMk cId="3046905393" sldId="283"/>
            <ac:spMk id="3" creationId="{00000000-0000-0000-0000-000000000000}"/>
          </ac:spMkLst>
        </pc:spChg>
      </pc:sldChg>
      <pc:sldChg chg="modSp add mod">
        <pc:chgData name="Stoyan Tranev" userId="3860ec01dca6ed6c" providerId="LiveId" clId="{1F644DE1-7818-45F1-9214-A194C7F377E5}" dt="2021-11-27T20:16:12.832" v="341" actId="14100"/>
        <pc:sldMkLst>
          <pc:docMk/>
          <pc:sldMk cId="899684051" sldId="284"/>
        </pc:sldMkLst>
        <pc:spChg chg="mod">
          <ac:chgData name="Stoyan Tranev" userId="3860ec01dca6ed6c" providerId="LiveId" clId="{1F644DE1-7818-45F1-9214-A194C7F377E5}" dt="2021-11-27T20:16:12.832" v="341" actId="14100"/>
          <ac:spMkLst>
            <pc:docMk/>
            <pc:sldMk cId="899684051" sldId="284"/>
            <ac:spMk id="3" creationId="{00000000-0000-0000-0000-000000000000}"/>
          </ac:spMkLst>
        </pc:spChg>
      </pc:sldChg>
      <pc:sldChg chg="modSp add mod">
        <pc:chgData name="Stoyan Tranev" userId="3860ec01dca6ed6c" providerId="LiveId" clId="{1F644DE1-7818-45F1-9214-A194C7F377E5}" dt="2021-11-27T20:22:02.701" v="435" actId="207"/>
        <pc:sldMkLst>
          <pc:docMk/>
          <pc:sldMk cId="3485410734" sldId="285"/>
        </pc:sldMkLst>
        <pc:spChg chg="mod">
          <ac:chgData name="Stoyan Tranev" userId="3860ec01dca6ed6c" providerId="LiveId" clId="{1F644DE1-7818-45F1-9214-A194C7F377E5}" dt="2021-11-27T20:22:02.701" v="435" actId="207"/>
          <ac:spMkLst>
            <pc:docMk/>
            <pc:sldMk cId="3485410734" sldId="285"/>
            <ac:spMk id="3" creationId="{00000000-0000-0000-0000-000000000000}"/>
          </ac:spMkLst>
        </pc:spChg>
      </pc:sldChg>
    </pc:docChg>
  </pc:docChgLst>
  <pc:docChgLst>
    <pc:chgData name="Stoyan Tranev" userId="3860ec01dca6ed6c" providerId="LiveId" clId="{0966776D-D335-49DE-B619-827768A14152}"/>
    <pc:docChg chg="custSel modSld">
      <pc:chgData name="Stoyan Tranev" userId="3860ec01dca6ed6c" providerId="LiveId" clId="{0966776D-D335-49DE-B619-827768A14152}" dt="2023-12-15T16:49:10.197" v="3" actId="14100"/>
      <pc:docMkLst>
        <pc:docMk/>
      </pc:docMkLst>
      <pc:sldChg chg="modSp mod">
        <pc:chgData name="Stoyan Tranev" userId="3860ec01dca6ed6c" providerId="LiveId" clId="{0966776D-D335-49DE-B619-827768A14152}" dt="2023-12-15T16:49:10.197" v="3" actId="14100"/>
        <pc:sldMkLst>
          <pc:docMk/>
          <pc:sldMk cId="711718292" sldId="274"/>
        </pc:sldMkLst>
        <pc:spChg chg="mod">
          <ac:chgData name="Stoyan Tranev" userId="3860ec01dca6ed6c" providerId="LiveId" clId="{0966776D-D335-49DE-B619-827768A14152}" dt="2023-12-15T16:49:10.197" v="3" actId="14100"/>
          <ac:spMkLst>
            <pc:docMk/>
            <pc:sldMk cId="711718292" sldId="274"/>
            <ac:spMk id="3" creationId="{00000000-0000-0000-0000-000000000000}"/>
          </ac:spMkLst>
        </pc:spChg>
      </pc:sldChg>
    </pc:docChg>
  </pc:docChgLst>
  <pc:docChgLst>
    <pc:chgData name="Stoyan Tranev" userId="3860ec01dca6ed6c" providerId="LiveId" clId="{ECE0C551-3708-459C-AD08-3BE9229ED010}"/>
    <pc:docChg chg="undo custSel modSld">
      <pc:chgData name="Stoyan Tranev" userId="3860ec01dca6ed6c" providerId="LiveId" clId="{ECE0C551-3708-459C-AD08-3BE9229ED010}" dt="2022-12-07T18:57:50.643" v="461" actId="20577"/>
      <pc:docMkLst>
        <pc:docMk/>
      </pc:docMkLst>
      <pc:sldChg chg="addSp modSp mod modAnim">
        <pc:chgData name="Stoyan Tranev" userId="3860ec01dca6ed6c" providerId="LiveId" clId="{ECE0C551-3708-459C-AD08-3BE9229ED010}" dt="2022-12-01T18:37:06.421" v="40"/>
        <pc:sldMkLst>
          <pc:docMk/>
          <pc:sldMk cId="2876612143" sldId="257"/>
        </pc:sldMkLst>
        <pc:picChg chg="add mod">
          <ac:chgData name="Stoyan Tranev" userId="3860ec01dca6ed6c" providerId="LiveId" clId="{ECE0C551-3708-459C-AD08-3BE9229ED010}" dt="2022-12-01T18:35:01.941" v="38" actId="1076"/>
          <ac:picMkLst>
            <pc:docMk/>
            <pc:sldMk cId="2876612143" sldId="257"/>
            <ac:picMk id="4" creationId="{6E9AD49F-565B-8E48-427E-5B45648AD567}"/>
          </ac:picMkLst>
        </pc:picChg>
      </pc:sldChg>
      <pc:sldChg chg="addSp delSp modSp mod modAnim">
        <pc:chgData name="Stoyan Tranev" userId="3860ec01dca6ed6c" providerId="LiveId" clId="{ECE0C551-3708-459C-AD08-3BE9229ED010}" dt="2022-12-01T18:36:57.424" v="39"/>
        <pc:sldMkLst>
          <pc:docMk/>
          <pc:sldMk cId="3166319233" sldId="258"/>
        </pc:sldMkLst>
        <pc:picChg chg="add mod">
          <ac:chgData name="Stoyan Tranev" userId="3860ec01dca6ed6c" providerId="LiveId" clId="{ECE0C551-3708-459C-AD08-3BE9229ED010}" dt="2022-12-01T18:28:06.365" v="33" actId="14100"/>
          <ac:picMkLst>
            <pc:docMk/>
            <pc:sldMk cId="3166319233" sldId="258"/>
            <ac:picMk id="4" creationId="{22DC4239-3E8B-5A70-5480-468998387AC2}"/>
          </ac:picMkLst>
        </pc:picChg>
        <pc:picChg chg="add del mod">
          <ac:chgData name="Stoyan Tranev" userId="3860ec01dca6ed6c" providerId="LiveId" clId="{ECE0C551-3708-459C-AD08-3BE9229ED010}" dt="2022-12-01T17:55:22.131" v="4" actId="21"/>
          <ac:picMkLst>
            <pc:docMk/>
            <pc:sldMk cId="3166319233" sldId="258"/>
            <ac:picMk id="1026" creationId="{5CA34D79-B6CD-F03B-B86F-F0821CCE25AF}"/>
          </ac:picMkLst>
        </pc:picChg>
      </pc:sldChg>
      <pc:sldChg chg="modSp mod">
        <pc:chgData name="Stoyan Tranev" userId="3860ec01dca6ed6c" providerId="LiveId" clId="{ECE0C551-3708-459C-AD08-3BE9229ED010}" dt="2022-12-01T19:39:09.196" v="310" actId="20577"/>
        <pc:sldMkLst>
          <pc:docMk/>
          <pc:sldMk cId="3717166657" sldId="264"/>
        </pc:sldMkLst>
        <pc:spChg chg="mod">
          <ac:chgData name="Stoyan Tranev" userId="3860ec01dca6ed6c" providerId="LiveId" clId="{ECE0C551-3708-459C-AD08-3BE9229ED010}" dt="2022-12-01T19:39:09.196" v="310" actId="20577"/>
          <ac:spMkLst>
            <pc:docMk/>
            <pc:sldMk cId="3717166657" sldId="264"/>
            <ac:spMk id="3" creationId="{00000000-0000-0000-0000-000000000000}"/>
          </ac:spMkLst>
        </pc:spChg>
      </pc:sldChg>
      <pc:sldChg chg="modSp mod">
        <pc:chgData name="Stoyan Tranev" userId="3860ec01dca6ed6c" providerId="LiveId" clId="{ECE0C551-3708-459C-AD08-3BE9229ED010}" dt="2022-12-01T19:45:57.909" v="325" actId="14100"/>
        <pc:sldMkLst>
          <pc:docMk/>
          <pc:sldMk cId="711718292" sldId="274"/>
        </pc:sldMkLst>
        <pc:picChg chg="mod">
          <ac:chgData name="Stoyan Tranev" userId="3860ec01dca6ed6c" providerId="LiveId" clId="{ECE0C551-3708-459C-AD08-3BE9229ED010}" dt="2022-12-01T19:45:57.909" v="325" actId="14100"/>
          <ac:picMkLst>
            <pc:docMk/>
            <pc:sldMk cId="711718292" sldId="274"/>
            <ac:picMk id="5" creationId="{BEC3F17A-2FB6-6762-CDB9-51031C32941E}"/>
          </ac:picMkLst>
        </pc:picChg>
      </pc:sldChg>
      <pc:sldChg chg="addSp delSp modSp mod">
        <pc:chgData name="Stoyan Tranev" userId="3860ec01dca6ed6c" providerId="LiveId" clId="{ECE0C551-3708-459C-AD08-3BE9229ED010}" dt="2022-12-07T18:57:50.643" v="461" actId="20577"/>
        <pc:sldMkLst>
          <pc:docMk/>
          <pc:sldMk cId="1243294427" sldId="280"/>
        </pc:sldMkLst>
        <pc:spChg chg="mod">
          <ac:chgData name="Stoyan Tranev" userId="3860ec01dca6ed6c" providerId="LiveId" clId="{ECE0C551-3708-459C-AD08-3BE9229ED010}" dt="2022-12-01T19:03:38.798" v="69" actId="20577"/>
          <ac:spMkLst>
            <pc:docMk/>
            <pc:sldMk cId="1243294427" sldId="280"/>
            <ac:spMk id="2" creationId="{00000000-0000-0000-0000-000000000000}"/>
          </ac:spMkLst>
        </pc:spChg>
        <pc:spChg chg="mod">
          <ac:chgData name="Stoyan Tranev" userId="3860ec01dca6ed6c" providerId="LiveId" clId="{ECE0C551-3708-459C-AD08-3BE9229ED010}" dt="2022-12-07T18:57:50.643" v="461" actId="20577"/>
          <ac:spMkLst>
            <pc:docMk/>
            <pc:sldMk cId="1243294427" sldId="280"/>
            <ac:spMk id="3" creationId="{00000000-0000-0000-0000-000000000000}"/>
          </ac:spMkLst>
        </pc:spChg>
        <pc:spChg chg="add del">
          <ac:chgData name="Stoyan Tranev" userId="3860ec01dca6ed6c" providerId="LiveId" clId="{ECE0C551-3708-459C-AD08-3BE9229ED010}" dt="2022-12-01T18:46:30.219" v="46" actId="22"/>
          <ac:spMkLst>
            <pc:docMk/>
            <pc:sldMk cId="1243294427" sldId="280"/>
            <ac:spMk id="5" creationId="{ED2717E4-1815-B5CB-AA7D-D09C88B2D54E}"/>
          </ac:spMkLst>
        </pc:spChg>
        <pc:picChg chg="add del mod">
          <ac:chgData name="Stoyan Tranev" userId="3860ec01dca6ed6c" providerId="LiveId" clId="{ECE0C551-3708-459C-AD08-3BE9229ED010}" dt="2022-12-01T19:02:35.703" v="55" actId="478"/>
          <ac:picMkLst>
            <pc:docMk/>
            <pc:sldMk cId="1243294427" sldId="280"/>
            <ac:picMk id="6" creationId="{D8C12702-29F3-061D-96F9-3EB5D841E409}"/>
          </ac:picMkLst>
        </pc:picChg>
        <pc:picChg chg="add del mod">
          <ac:chgData name="Stoyan Tranev" userId="3860ec01dca6ed6c" providerId="LiveId" clId="{ECE0C551-3708-459C-AD08-3BE9229ED010}" dt="2022-12-01T19:18:28.166" v="85" actId="478"/>
          <ac:picMkLst>
            <pc:docMk/>
            <pc:sldMk cId="1243294427" sldId="280"/>
            <ac:picMk id="8" creationId="{97B2A1F0-4047-C3B8-F3C8-3247DA552ABE}"/>
          </ac:picMkLst>
        </pc:picChg>
        <pc:picChg chg="add mod">
          <ac:chgData name="Stoyan Tranev" userId="3860ec01dca6ed6c" providerId="LiveId" clId="{ECE0C551-3708-459C-AD08-3BE9229ED010}" dt="2022-12-01T20:31:21.164" v="455" actId="14100"/>
          <ac:picMkLst>
            <pc:docMk/>
            <pc:sldMk cId="1243294427" sldId="280"/>
            <ac:picMk id="10" creationId="{8DEAB6B2-C77E-8991-8226-CD0ABF4C91E9}"/>
          </ac:picMkLst>
        </pc:picChg>
      </pc:sldChg>
      <pc:sldChg chg="addSp modSp mod">
        <pc:chgData name="Stoyan Tranev" userId="3860ec01dca6ed6c" providerId="LiveId" clId="{ECE0C551-3708-459C-AD08-3BE9229ED010}" dt="2022-12-01T19:56:47.980" v="347" actId="14100"/>
        <pc:sldMkLst>
          <pc:docMk/>
          <pc:sldMk cId="3046905393" sldId="283"/>
        </pc:sldMkLst>
        <pc:spChg chg="mod">
          <ac:chgData name="Stoyan Tranev" userId="3860ec01dca6ed6c" providerId="LiveId" clId="{ECE0C551-3708-459C-AD08-3BE9229ED010}" dt="2022-12-01T19:41:19.395" v="315" actId="255"/>
          <ac:spMkLst>
            <pc:docMk/>
            <pc:sldMk cId="3046905393" sldId="283"/>
            <ac:spMk id="3" creationId="{00000000-0000-0000-0000-000000000000}"/>
          </ac:spMkLst>
        </pc:spChg>
        <pc:picChg chg="add mod">
          <ac:chgData name="Stoyan Tranev" userId="3860ec01dca6ed6c" providerId="LiveId" clId="{ECE0C551-3708-459C-AD08-3BE9229ED010}" dt="2022-12-01T19:56:47.980" v="347" actId="14100"/>
          <ac:picMkLst>
            <pc:docMk/>
            <pc:sldMk cId="3046905393" sldId="283"/>
            <ac:picMk id="2050" creationId="{84740E1F-596B-74DA-639B-73AA67E990FD}"/>
          </ac:picMkLst>
        </pc:picChg>
      </pc:sldChg>
      <pc:sldChg chg="addSp delSp modSp mod modAnim">
        <pc:chgData name="Stoyan Tranev" userId="3860ec01dca6ed6c" providerId="LiveId" clId="{ECE0C551-3708-459C-AD08-3BE9229ED010}" dt="2022-12-01T20:32:44.045" v="460" actId="14100"/>
        <pc:sldMkLst>
          <pc:docMk/>
          <pc:sldMk cId="779195040" sldId="287"/>
        </pc:sldMkLst>
        <pc:spChg chg="mod">
          <ac:chgData name="Stoyan Tranev" userId="3860ec01dca6ed6c" providerId="LiveId" clId="{ECE0C551-3708-459C-AD08-3BE9229ED010}" dt="2022-12-01T20:16:53.012" v="404" actId="14100"/>
          <ac:spMkLst>
            <pc:docMk/>
            <pc:sldMk cId="779195040" sldId="287"/>
            <ac:spMk id="2" creationId="{00000000-0000-0000-0000-000000000000}"/>
          </ac:spMkLst>
        </pc:spChg>
        <pc:spChg chg="mod">
          <ac:chgData name="Stoyan Tranev" userId="3860ec01dca6ed6c" providerId="LiveId" clId="{ECE0C551-3708-459C-AD08-3BE9229ED010}" dt="2022-12-01T20:32:44.045" v="460" actId="14100"/>
          <ac:spMkLst>
            <pc:docMk/>
            <pc:sldMk cId="779195040" sldId="287"/>
            <ac:spMk id="3" creationId="{00000000-0000-0000-0000-000000000000}"/>
          </ac:spMkLst>
        </pc:spChg>
        <pc:spChg chg="add del">
          <ac:chgData name="Stoyan Tranev" userId="3860ec01dca6ed6c" providerId="LiveId" clId="{ECE0C551-3708-459C-AD08-3BE9229ED010}" dt="2022-12-01T20:01:38.699" v="386" actId="22"/>
          <ac:spMkLst>
            <pc:docMk/>
            <pc:sldMk cId="779195040" sldId="287"/>
            <ac:spMk id="10" creationId="{56C90D24-4772-9A89-EB9C-C995466436C0}"/>
          </ac:spMkLst>
        </pc:spChg>
        <pc:picChg chg="add del mod">
          <ac:chgData name="Stoyan Tranev" userId="3860ec01dca6ed6c" providerId="LiveId" clId="{ECE0C551-3708-459C-AD08-3BE9229ED010}" dt="2022-12-01T19:17:09.484" v="78" actId="478"/>
          <ac:picMkLst>
            <pc:docMk/>
            <pc:sldMk cId="779195040" sldId="287"/>
            <ac:picMk id="5" creationId="{081FE418-2F21-FC21-6D41-749608F7303B}"/>
          </ac:picMkLst>
        </pc:picChg>
        <pc:picChg chg="add del">
          <ac:chgData name="Stoyan Tranev" userId="3860ec01dca6ed6c" providerId="LiveId" clId="{ECE0C551-3708-459C-AD08-3BE9229ED010}" dt="2022-12-01T19:18:04.804" v="81"/>
          <ac:picMkLst>
            <pc:docMk/>
            <pc:sldMk cId="779195040" sldId="287"/>
            <ac:picMk id="6" creationId="{BBA1C8A0-8A8B-B97F-AFC4-48869C3D77B9}"/>
          </ac:picMkLst>
        </pc:picChg>
        <pc:picChg chg="add del mod">
          <ac:chgData name="Stoyan Tranev" userId="3860ec01dca6ed6c" providerId="LiveId" clId="{ECE0C551-3708-459C-AD08-3BE9229ED010}" dt="2022-12-01T20:00:55.743" v="381" actId="21"/>
          <ac:picMkLst>
            <pc:docMk/>
            <pc:sldMk cId="779195040" sldId="287"/>
            <ac:picMk id="7" creationId="{144D6D4F-D3F4-7307-3F0D-8C01AC545C61}"/>
          </ac:picMkLst>
        </pc:picChg>
        <pc:picChg chg="add del">
          <ac:chgData name="Stoyan Tranev" userId="3860ec01dca6ed6c" providerId="LiveId" clId="{ECE0C551-3708-459C-AD08-3BE9229ED010}" dt="2022-12-01T20:01:26.149" v="384" actId="478"/>
          <ac:picMkLst>
            <pc:docMk/>
            <pc:sldMk cId="779195040" sldId="287"/>
            <ac:picMk id="8" creationId="{77098829-DB4C-795A-EEA6-0CC872A56A7C}"/>
          </ac:picMkLst>
        </pc:picChg>
        <pc:picChg chg="add mod">
          <ac:chgData name="Stoyan Tranev" userId="3860ec01dca6ed6c" providerId="LiveId" clId="{ECE0C551-3708-459C-AD08-3BE9229ED010}" dt="2022-12-01T20:04:39.939" v="388"/>
          <ac:picMkLst>
            <pc:docMk/>
            <pc:sldMk cId="779195040" sldId="287"/>
            <ac:picMk id="11" creationId="{1112A20C-0714-033A-9BC0-F97368F656F1}"/>
          </ac:picMkLst>
        </pc:picChg>
        <pc:picChg chg="add del">
          <ac:chgData name="Stoyan Tranev" userId="3860ec01dca6ed6c" providerId="LiveId" clId="{ECE0C551-3708-459C-AD08-3BE9229ED010}" dt="2022-12-01T20:15:30.469" v="390" actId="478"/>
          <ac:picMkLst>
            <pc:docMk/>
            <pc:sldMk cId="779195040" sldId="287"/>
            <ac:picMk id="12" creationId="{14312B0F-D529-1C6B-0478-8890C8E075F2}"/>
          </ac:picMkLst>
        </pc:picChg>
        <pc:picChg chg="add mod">
          <ac:chgData name="Stoyan Tranev" userId="3860ec01dca6ed6c" providerId="LiveId" clId="{ECE0C551-3708-459C-AD08-3BE9229ED010}" dt="2022-12-01T20:17:03.420" v="408" actId="14100"/>
          <ac:picMkLst>
            <pc:docMk/>
            <pc:sldMk cId="779195040" sldId="287"/>
            <ac:picMk id="14" creationId="{D4C8E947-7490-8737-366A-B445093959C5}"/>
          </ac:picMkLst>
        </pc:picChg>
      </pc:sldChg>
      <pc:sldChg chg="addSp modSp mod">
        <pc:chgData name="Stoyan Tranev" userId="3860ec01dca6ed6c" providerId="LiveId" clId="{ECE0C551-3708-459C-AD08-3BE9229ED010}" dt="2022-12-01T20:29:19.578" v="442" actId="6549"/>
        <pc:sldMkLst>
          <pc:docMk/>
          <pc:sldMk cId="697592538" sldId="288"/>
        </pc:sldMkLst>
        <pc:spChg chg="mod">
          <ac:chgData name="Stoyan Tranev" userId="3860ec01dca6ed6c" providerId="LiveId" clId="{ECE0C551-3708-459C-AD08-3BE9229ED010}" dt="2022-12-01T20:29:19.578" v="442" actId="6549"/>
          <ac:spMkLst>
            <pc:docMk/>
            <pc:sldMk cId="697592538" sldId="288"/>
            <ac:spMk id="3" creationId="{00000000-0000-0000-0000-000000000000}"/>
          </ac:spMkLst>
        </pc:spChg>
        <pc:picChg chg="add mod">
          <ac:chgData name="Stoyan Tranev" userId="3860ec01dca6ed6c" providerId="LiveId" clId="{ECE0C551-3708-459C-AD08-3BE9229ED010}" dt="2022-12-01T20:24:37.301" v="415" actId="14100"/>
          <ac:picMkLst>
            <pc:docMk/>
            <pc:sldMk cId="697592538" sldId="288"/>
            <ac:picMk id="4" creationId="{33BEFDE2-EF87-F000-8BFD-02AF069D4C7C}"/>
          </ac:picMkLst>
        </pc:picChg>
      </pc:sldChg>
      <pc:sldChg chg="modSp mod">
        <pc:chgData name="Stoyan Tranev" userId="3860ec01dca6ed6c" providerId="LiveId" clId="{ECE0C551-3708-459C-AD08-3BE9229ED010}" dt="2022-12-01T19:59:51.932" v="380" actId="14100"/>
        <pc:sldMkLst>
          <pc:docMk/>
          <pc:sldMk cId="1597650628" sldId="289"/>
        </pc:sldMkLst>
        <pc:spChg chg="mod">
          <ac:chgData name="Stoyan Tranev" userId="3860ec01dca6ed6c" providerId="LiveId" clId="{ECE0C551-3708-459C-AD08-3BE9229ED010}" dt="2022-12-01T19:59:51.932" v="380" actId="14100"/>
          <ac:spMkLst>
            <pc:docMk/>
            <pc:sldMk cId="1597650628" sldId="289"/>
            <ac:spMk id="3" creationId="{00000000-0000-0000-0000-000000000000}"/>
          </ac:spMkLst>
        </pc:spChg>
      </pc:sldChg>
      <pc:sldChg chg="modSp mod">
        <pc:chgData name="Stoyan Tranev" userId="3860ec01dca6ed6c" providerId="LiveId" clId="{ECE0C551-3708-459C-AD08-3BE9229ED010}" dt="2022-12-01T19:50:24.724" v="335" actId="14100"/>
        <pc:sldMkLst>
          <pc:docMk/>
          <pc:sldMk cId="2541400167" sldId="290"/>
        </pc:sldMkLst>
        <pc:spChg chg="mod">
          <ac:chgData name="Stoyan Tranev" userId="3860ec01dca6ed6c" providerId="LiveId" clId="{ECE0C551-3708-459C-AD08-3BE9229ED010}" dt="2022-12-01T19:50:19.433" v="334" actId="20577"/>
          <ac:spMkLst>
            <pc:docMk/>
            <pc:sldMk cId="2541400167" sldId="290"/>
            <ac:spMk id="3" creationId="{00000000-0000-0000-0000-000000000000}"/>
          </ac:spMkLst>
        </pc:spChg>
        <pc:picChg chg="mod">
          <ac:chgData name="Stoyan Tranev" userId="3860ec01dca6ed6c" providerId="LiveId" clId="{ECE0C551-3708-459C-AD08-3BE9229ED010}" dt="2022-12-01T19:50:24.724" v="335" actId="14100"/>
          <ac:picMkLst>
            <pc:docMk/>
            <pc:sldMk cId="2541400167" sldId="290"/>
            <ac:picMk id="5" creationId="{891A434B-0180-77C0-D94A-F6595CC9EE4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9220BDA-E19D-54A8-F040-3343EA7C2EFB}"/>
              </a:ext>
            </a:extLst>
          </p:cNvPr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A9B975EB-C0D9-0D35-F8F9-2CDEA9FC914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bg-BG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8AC81D88-7954-B604-2000-4FF232EAF05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5" name="Oval 5">
                <a:extLst>
                  <a:ext uri="{FF2B5EF4-FFF2-40B4-BE49-F238E27FC236}">
                    <a16:creationId xmlns:a16="http://schemas.microsoft.com/office/drawing/2014/main" id="{41049034-670A-EB37-CCF4-CF5E1A0D6B1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6" name="Oval 6">
                <a:extLst>
                  <a:ext uri="{FF2B5EF4-FFF2-40B4-BE49-F238E27FC236}">
                    <a16:creationId xmlns:a16="http://schemas.microsoft.com/office/drawing/2014/main" id="{22A19E33-6C56-CBB9-FA95-D4B977621FE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7" name="Oval 7">
                <a:extLst>
                  <a:ext uri="{FF2B5EF4-FFF2-40B4-BE49-F238E27FC236}">
                    <a16:creationId xmlns:a16="http://schemas.microsoft.com/office/drawing/2014/main" id="{92FFAF00-3A6D-503C-DBE0-51FAB0D99D3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8" name="Oval 8">
                <a:extLst>
                  <a:ext uri="{FF2B5EF4-FFF2-40B4-BE49-F238E27FC236}">
                    <a16:creationId xmlns:a16="http://schemas.microsoft.com/office/drawing/2014/main" id="{7420D3AD-F8EF-66A3-0437-1C153D8B8B2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9" name="Oval 9">
                <a:extLst>
                  <a:ext uri="{FF2B5EF4-FFF2-40B4-BE49-F238E27FC236}">
                    <a16:creationId xmlns:a16="http://schemas.microsoft.com/office/drawing/2014/main" id="{17D1F472-ABBC-C3D9-FBB5-0EC2CC6009F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0" name="Freeform 10">
                <a:extLst>
                  <a:ext uri="{FF2B5EF4-FFF2-40B4-BE49-F238E27FC236}">
                    <a16:creationId xmlns:a16="http://schemas.microsoft.com/office/drawing/2014/main" id="{D98380E9-3376-38D5-195B-CA8AF2D97B1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" name="Freeform 11">
                <a:extLst>
                  <a:ext uri="{FF2B5EF4-FFF2-40B4-BE49-F238E27FC236}">
                    <a16:creationId xmlns:a16="http://schemas.microsoft.com/office/drawing/2014/main" id="{24473B8A-C544-9293-82F7-EAA4BEE83E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2" name="Freeform 12">
                <a:extLst>
                  <a:ext uri="{FF2B5EF4-FFF2-40B4-BE49-F238E27FC236}">
                    <a16:creationId xmlns:a16="http://schemas.microsoft.com/office/drawing/2014/main" id="{2442C82E-48E8-C4C8-FE0D-371B9B3ED1F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3" name="Freeform 13">
                <a:extLst>
                  <a:ext uri="{FF2B5EF4-FFF2-40B4-BE49-F238E27FC236}">
                    <a16:creationId xmlns:a16="http://schemas.microsoft.com/office/drawing/2014/main" id="{D6FD733C-C78F-CEB3-C02A-3D6D17AAC8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7232" name="Freeform 14">
                <a:extLst>
                  <a:ext uri="{FF2B5EF4-FFF2-40B4-BE49-F238E27FC236}">
                    <a16:creationId xmlns:a16="http://schemas.microsoft.com/office/drawing/2014/main" id="{89F16C1F-40A9-61C2-7911-DE873B57337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7233" name="Oval 15">
                <a:extLst>
                  <a:ext uri="{FF2B5EF4-FFF2-40B4-BE49-F238E27FC236}">
                    <a16:creationId xmlns:a16="http://schemas.microsoft.com/office/drawing/2014/main" id="{AC79D44D-C18A-4A2D-73C6-2811EA0A54D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5" name="Group 16">
              <a:extLst>
                <a:ext uri="{FF2B5EF4-FFF2-40B4-BE49-F238E27FC236}">
                  <a16:creationId xmlns:a16="http://schemas.microsoft.com/office/drawing/2014/main" id="{7D4CA1D5-33A5-9F99-B1CE-E47D0D5F9C7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" name="Oval 17">
                <a:extLst>
                  <a:ext uri="{FF2B5EF4-FFF2-40B4-BE49-F238E27FC236}">
                    <a16:creationId xmlns:a16="http://schemas.microsoft.com/office/drawing/2014/main" id="{EBCFD820-A835-C58A-30E9-4C8F5E5C00F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8" name="Oval 18">
                <a:extLst>
                  <a:ext uri="{FF2B5EF4-FFF2-40B4-BE49-F238E27FC236}">
                    <a16:creationId xmlns:a16="http://schemas.microsoft.com/office/drawing/2014/main" id="{D6183A3E-E66B-9A58-DA96-1A093D38EFF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9" name="Oval 19">
                <a:extLst>
                  <a:ext uri="{FF2B5EF4-FFF2-40B4-BE49-F238E27FC236}">
                    <a16:creationId xmlns:a16="http://schemas.microsoft.com/office/drawing/2014/main" id="{05BBFEF8-8CA3-5549-6303-A00AF67C4D3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0" name="Oval 20">
                <a:extLst>
                  <a:ext uri="{FF2B5EF4-FFF2-40B4-BE49-F238E27FC236}">
                    <a16:creationId xmlns:a16="http://schemas.microsoft.com/office/drawing/2014/main" id="{79407E57-4B6D-305A-0AEA-B11DFC78E42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1" name="Oval 21">
                <a:extLst>
                  <a:ext uri="{FF2B5EF4-FFF2-40B4-BE49-F238E27FC236}">
                    <a16:creationId xmlns:a16="http://schemas.microsoft.com/office/drawing/2014/main" id="{FFC7653B-F35C-856E-723A-B47DCA8BB1C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2" name="Oval 22">
                <a:extLst>
                  <a:ext uri="{FF2B5EF4-FFF2-40B4-BE49-F238E27FC236}">
                    <a16:creationId xmlns:a16="http://schemas.microsoft.com/office/drawing/2014/main" id="{082716CC-AFAD-3386-4B7E-62C8410E4FE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3" name="Oval 23">
                <a:extLst>
                  <a:ext uri="{FF2B5EF4-FFF2-40B4-BE49-F238E27FC236}">
                    <a16:creationId xmlns:a16="http://schemas.microsoft.com/office/drawing/2014/main" id="{37CDB9C1-B6B8-4D46-8D1C-59B11A417F1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4" name="Oval 24">
                <a:extLst>
                  <a:ext uri="{FF2B5EF4-FFF2-40B4-BE49-F238E27FC236}">
                    <a16:creationId xmlns:a16="http://schemas.microsoft.com/office/drawing/2014/main" id="{735D1256-1037-DDCE-CE54-E0E6A86C78E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45" name="Freeform 25">
                <a:extLst>
                  <a:ext uri="{FF2B5EF4-FFF2-40B4-BE49-F238E27FC236}">
                    <a16:creationId xmlns:a16="http://schemas.microsoft.com/office/drawing/2014/main" id="{A0FE7819-2B39-E728-6D81-8588BA11BF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46" name="Freeform 26">
                <a:extLst>
                  <a:ext uri="{FF2B5EF4-FFF2-40B4-BE49-F238E27FC236}">
                    <a16:creationId xmlns:a16="http://schemas.microsoft.com/office/drawing/2014/main" id="{C47E6F08-56BB-3DB2-05D9-C427B668693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47" name="Freeform 27">
                <a:extLst>
                  <a:ext uri="{FF2B5EF4-FFF2-40B4-BE49-F238E27FC236}">
                    <a16:creationId xmlns:a16="http://schemas.microsoft.com/office/drawing/2014/main" id="{8A54B3D8-F8EC-EFA1-94B1-E479B6D7467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48" name="Freeform 28">
                <a:extLst>
                  <a:ext uri="{FF2B5EF4-FFF2-40B4-BE49-F238E27FC236}">
                    <a16:creationId xmlns:a16="http://schemas.microsoft.com/office/drawing/2014/main" id="{88260FBE-8F69-6B01-204D-2EDA461B92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49" name="Freeform 29">
                <a:extLst>
                  <a:ext uri="{FF2B5EF4-FFF2-40B4-BE49-F238E27FC236}">
                    <a16:creationId xmlns:a16="http://schemas.microsoft.com/office/drawing/2014/main" id="{1B4CEB96-74E1-33A7-D4EF-8A9FD5BAA3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50" name="Freeform 30">
                <a:extLst>
                  <a:ext uri="{FF2B5EF4-FFF2-40B4-BE49-F238E27FC236}">
                    <a16:creationId xmlns:a16="http://schemas.microsoft.com/office/drawing/2014/main" id="{D58D3F9F-D564-9E6E-B872-3D5887C50A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51" name="Freeform 31">
                <a:extLst>
                  <a:ext uri="{FF2B5EF4-FFF2-40B4-BE49-F238E27FC236}">
                    <a16:creationId xmlns:a16="http://schemas.microsoft.com/office/drawing/2014/main" id="{6C942595-77DA-1579-C9CC-6634579795B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52" name="Freeform 32">
                <a:extLst>
                  <a:ext uri="{FF2B5EF4-FFF2-40B4-BE49-F238E27FC236}">
                    <a16:creationId xmlns:a16="http://schemas.microsoft.com/office/drawing/2014/main" id="{EDF04813-6A19-E49F-8851-7141E5B9CA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53" name="Freeform 33">
                <a:extLst>
                  <a:ext uri="{FF2B5EF4-FFF2-40B4-BE49-F238E27FC236}">
                    <a16:creationId xmlns:a16="http://schemas.microsoft.com/office/drawing/2014/main" id="{4588C383-889D-CFA3-5594-6A8BDD5B5F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54" name="Freeform 34">
                <a:extLst>
                  <a:ext uri="{FF2B5EF4-FFF2-40B4-BE49-F238E27FC236}">
                    <a16:creationId xmlns:a16="http://schemas.microsoft.com/office/drawing/2014/main" id="{303EC3FE-562A-DC66-98D9-E7EE510D442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grpSp>
          <p:nvGrpSpPr>
            <p:cNvPr id="6" name="Group 35">
              <a:extLst>
                <a:ext uri="{FF2B5EF4-FFF2-40B4-BE49-F238E27FC236}">
                  <a16:creationId xmlns:a16="http://schemas.microsoft.com/office/drawing/2014/main" id="{DA3F79E3-6D5A-BF9C-CC8A-B27B95B4CDD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" name="Freeform 36">
                <a:extLst>
                  <a:ext uri="{FF2B5EF4-FFF2-40B4-BE49-F238E27FC236}">
                    <a16:creationId xmlns:a16="http://schemas.microsoft.com/office/drawing/2014/main" id="{C5C188C8-297B-E700-27E0-78315CB82B37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21" name="Freeform 37">
                <a:extLst>
                  <a:ext uri="{FF2B5EF4-FFF2-40B4-BE49-F238E27FC236}">
                    <a16:creationId xmlns:a16="http://schemas.microsoft.com/office/drawing/2014/main" id="{D6623D2F-46DB-9377-6B86-7ECB6660E8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22" name="Freeform 38">
                <a:extLst>
                  <a:ext uri="{FF2B5EF4-FFF2-40B4-BE49-F238E27FC236}">
                    <a16:creationId xmlns:a16="http://schemas.microsoft.com/office/drawing/2014/main" id="{FD2EFB57-019D-16B5-01E9-D06768D615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23" name="Freeform 39">
                <a:extLst>
                  <a:ext uri="{FF2B5EF4-FFF2-40B4-BE49-F238E27FC236}">
                    <a16:creationId xmlns:a16="http://schemas.microsoft.com/office/drawing/2014/main" id="{2F062659-650E-134F-C7F5-4BED18B5E7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24" name="Freeform 40">
                <a:extLst>
                  <a:ext uri="{FF2B5EF4-FFF2-40B4-BE49-F238E27FC236}">
                    <a16:creationId xmlns:a16="http://schemas.microsoft.com/office/drawing/2014/main" id="{7FFC810A-FFB8-D1A9-5D2F-D8DD4CA8BB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25" name="Freeform 41">
                <a:extLst>
                  <a:ext uri="{FF2B5EF4-FFF2-40B4-BE49-F238E27FC236}">
                    <a16:creationId xmlns:a16="http://schemas.microsoft.com/office/drawing/2014/main" id="{A040F6E5-8F4E-76B8-ED4E-392A5E4596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26" name="Freeform 42">
                <a:extLst>
                  <a:ext uri="{FF2B5EF4-FFF2-40B4-BE49-F238E27FC236}">
                    <a16:creationId xmlns:a16="http://schemas.microsoft.com/office/drawing/2014/main" id="{D3CAD9F9-7D18-7906-2285-C03363E9BF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27" name="Freeform 43">
                <a:extLst>
                  <a:ext uri="{FF2B5EF4-FFF2-40B4-BE49-F238E27FC236}">
                    <a16:creationId xmlns:a16="http://schemas.microsoft.com/office/drawing/2014/main" id="{50EB4BD2-7DF8-C12C-0A2B-37DCD64BA8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28" name="Freeform 44">
                <a:extLst>
                  <a:ext uri="{FF2B5EF4-FFF2-40B4-BE49-F238E27FC236}">
                    <a16:creationId xmlns:a16="http://schemas.microsoft.com/office/drawing/2014/main" id="{B7D87C24-DA94-0029-1997-5596D52C959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29" name="Freeform 45">
                <a:extLst>
                  <a:ext uri="{FF2B5EF4-FFF2-40B4-BE49-F238E27FC236}">
                    <a16:creationId xmlns:a16="http://schemas.microsoft.com/office/drawing/2014/main" id="{C46FA4C1-9F2F-FC8E-2A09-7A2E92372CC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0" name="Freeform 46">
                <a:extLst>
                  <a:ext uri="{FF2B5EF4-FFF2-40B4-BE49-F238E27FC236}">
                    <a16:creationId xmlns:a16="http://schemas.microsoft.com/office/drawing/2014/main" id="{336835AA-DA45-89C4-1B80-6C87BC92D9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31" name="Oval 47">
                <a:extLst>
                  <a:ext uri="{FF2B5EF4-FFF2-40B4-BE49-F238E27FC236}">
                    <a16:creationId xmlns:a16="http://schemas.microsoft.com/office/drawing/2014/main" id="{A0DBC12D-1968-3CC1-804E-C80CA8450B1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2" name="Oval 48">
                <a:extLst>
                  <a:ext uri="{FF2B5EF4-FFF2-40B4-BE49-F238E27FC236}">
                    <a16:creationId xmlns:a16="http://schemas.microsoft.com/office/drawing/2014/main" id="{EDECADAC-00DA-F4B0-44E8-638AB435AA7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3" name="Oval 49">
                <a:extLst>
                  <a:ext uri="{FF2B5EF4-FFF2-40B4-BE49-F238E27FC236}">
                    <a16:creationId xmlns:a16="http://schemas.microsoft.com/office/drawing/2014/main" id="{83E1BE1E-8010-86F2-C4EB-40C14F27448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4" name="Oval 50">
                <a:extLst>
                  <a:ext uri="{FF2B5EF4-FFF2-40B4-BE49-F238E27FC236}">
                    <a16:creationId xmlns:a16="http://schemas.microsoft.com/office/drawing/2014/main" id="{01A39A8A-C2A6-F08E-5CAC-F045F68AF40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5" name="Oval 51">
                <a:extLst>
                  <a:ext uri="{FF2B5EF4-FFF2-40B4-BE49-F238E27FC236}">
                    <a16:creationId xmlns:a16="http://schemas.microsoft.com/office/drawing/2014/main" id="{88B22347-91A3-678A-DF45-2D25B95923F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36" name="Oval 52">
                <a:extLst>
                  <a:ext uri="{FF2B5EF4-FFF2-40B4-BE49-F238E27FC236}">
                    <a16:creationId xmlns:a16="http://schemas.microsoft.com/office/drawing/2014/main" id="{BBF10FBD-71DC-27AB-E9CB-D838B4FB32A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7" name="Group 53">
              <a:extLst>
                <a:ext uri="{FF2B5EF4-FFF2-40B4-BE49-F238E27FC236}">
                  <a16:creationId xmlns:a16="http://schemas.microsoft.com/office/drawing/2014/main" id="{55FA3994-A522-2314-576B-2BEA3767DDD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" name="Freeform 54">
                <a:extLst>
                  <a:ext uri="{FF2B5EF4-FFF2-40B4-BE49-F238E27FC236}">
                    <a16:creationId xmlns:a16="http://schemas.microsoft.com/office/drawing/2014/main" id="{3100E462-213B-C1DD-C7EF-D317BFBFE48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9" name="Freeform 55">
                <a:extLst>
                  <a:ext uri="{FF2B5EF4-FFF2-40B4-BE49-F238E27FC236}">
                    <a16:creationId xmlns:a16="http://schemas.microsoft.com/office/drawing/2014/main" id="{331192F8-03A8-CF97-6AEE-A0B2DB7635C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0" name="Freeform 56">
                <a:extLst>
                  <a:ext uri="{FF2B5EF4-FFF2-40B4-BE49-F238E27FC236}">
                    <a16:creationId xmlns:a16="http://schemas.microsoft.com/office/drawing/2014/main" id="{4C1F5B5D-D198-E9BA-64B8-8CBB903471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1" name="Freeform 57">
                <a:extLst>
                  <a:ext uri="{FF2B5EF4-FFF2-40B4-BE49-F238E27FC236}">
                    <a16:creationId xmlns:a16="http://schemas.microsoft.com/office/drawing/2014/main" id="{36E55F00-07A8-D3C6-7EFA-5E811A086F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2" name="Freeform 58">
                <a:extLst>
                  <a:ext uri="{FF2B5EF4-FFF2-40B4-BE49-F238E27FC236}">
                    <a16:creationId xmlns:a16="http://schemas.microsoft.com/office/drawing/2014/main" id="{98466F2C-C832-DFF7-7CBA-563BA79BA9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3" name="Freeform 59">
                <a:extLst>
                  <a:ext uri="{FF2B5EF4-FFF2-40B4-BE49-F238E27FC236}">
                    <a16:creationId xmlns:a16="http://schemas.microsoft.com/office/drawing/2014/main" id="{75AD8AEC-ED29-7F04-03B6-EC321FC70A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4" name="Freeform 60">
                <a:extLst>
                  <a:ext uri="{FF2B5EF4-FFF2-40B4-BE49-F238E27FC236}">
                    <a16:creationId xmlns:a16="http://schemas.microsoft.com/office/drawing/2014/main" id="{4B6E50E3-FF53-8B8D-226D-A4FDF3E2CEDC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grpSp>
            <p:nvGrpSpPr>
              <p:cNvPr id="15" name="Group 61">
                <a:extLst>
                  <a:ext uri="{FF2B5EF4-FFF2-40B4-BE49-F238E27FC236}">
                    <a16:creationId xmlns:a16="http://schemas.microsoft.com/office/drawing/2014/main" id="{2BFBD817-FE7A-5FA8-5161-1BB94D42EA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" name="Oval 62">
                  <a:extLst>
                    <a:ext uri="{FF2B5EF4-FFF2-40B4-BE49-F238E27FC236}">
                      <a16:creationId xmlns:a16="http://schemas.microsoft.com/office/drawing/2014/main" id="{75F4FC0E-1AB1-326E-577A-8E831C870A0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1pPr>
                  <a:lvl2pPr marL="742950" indent="-28575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2pPr>
                  <a:lvl3pPr marL="11430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3pPr>
                  <a:lvl4pPr marL="16002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4pPr>
                  <a:lvl5pPr marL="20574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z="1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7" name="Oval 63">
                  <a:extLst>
                    <a:ext uri="{FF2B5EF4-FFF2-40B4-BE49-F238E27FC236}">
                      <a16:creationId xmlns:a16="http://schemas.microsoft.com/office/drawing/2014/main" id="{C71F2D2F-3146-071B-3785-2502E7CEBB6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1pPr>
                  <a:lvl2pPr marL="742950" indent="-28575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2pPr>
                  <a:lvl3pPr marL="11430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3pPr>
                  <a:lvl4pPr marL="16002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4pPr>
                  <a:lvl5pPr marL="20574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z="1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8" name="Oval 64">
                  <a:extLst>
                    <a:ext uri="{FF2B5EF4-FFF2-40B4-BE49-F238E27FC236}">
                      <a16:creationId xmlns:a16="http://schemas.microsoft.com/office/drawing/2014/main" id="{54E50338-41D2-19D3-2847-66E35986A0B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1pPr>
                  <a:lvl2pPr marL="742950" indent="-28575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2pPr>
                  <a:lvl3pPr marL="11430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3pPr>
                  <a:lvl4pPr marL="16002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4pPr>
                  <a:lvl5pPr marL="20574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z="1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9" name="Oval 65">
                  <a:extLst>
                    <a:ext uri="{FF2B5EF4-FFF2-40B4-BE49-F238E27FC236}">
                      <a16:creationId xmlns:a16="http://schemas.microsoft.com/office/drawing/2014/main" id="{C2AE0C49-161B-56CB-AC1B-553F83AADCB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1pPr>
                  <a:lvl2pPr marL="742950" indent="-28575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2pPr>
                  <a:lvl3pPr marL="11430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3pPr>
                  <a:lvl4pPr marL="16002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4pPr>
                  <a:lvl5pPr marL="20574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z="1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</p:grpSp>
      <p:pic>
        <p:nvPicPr>
          <p:cNvPr id="7236" name="Picture 71" descr="logobg">
            <a:extLst>
              <a:ext uri="{FF2B5EF4-FFF2-40B4-BE49-F238E27FC236}">
                <a16:creationId xmlns:a16="http://schemas.microsoft.com/office/drawing/2014/main" id="{29452DC3-3B02-6280-12CF-6E309F5A90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218" y="620713"/>
            <a:ext cx="63373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37" name="Text Box 73">
            <a:extLst>
              <a:ext uri="{FF2B5EF4-FFF2-40B4-BE49-F238E27FC236}">
                <a16:creationId xmlns:a16="http://schemas.microsoft.com/office/drawing/2014/main" id="{BF4B4C9D-39CC-4736-EECE-9019AC7BDDD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2285" y="4508501"/>
            <a:ext cx="10560049" cy="519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Cordia New" pitchFamily="34" charset="-34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Cordia New" pitchFamily="34" charset="-34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Cordia New" pitchFamily="34" charset="-34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Cordia New" pitchFamily="34" charset="-34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Cordia New" pitchFamily="34" charset="-34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rdia New" pitchFamily="34" charset="-34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rdia New" pitchFamily="34" charset="-34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rdia New" pitchFamily="34" charset="-34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rdia New" pitchFamily="34" charset="-34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th-TH" altLang="bg-BG" sz="2800" b="1">
              <a:solidFill>
                <a:schemeClr val="folHlink"/>
              </a:solidFill>
              <a:latin typeface="Copperplate Gothic Bold" pitchFamily="34" charset="0"/>
            </a:endParaRPr>
          </a:p>
        </p:txBody>
      </p:sp>
      <p:sp>
        <p:nvSpPr>
          <p:cNvPr id="72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2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238" name="Rectangle 68">
            <a:extLst>
              <a:ext uri="{FF2B5EF4-FFF2-40B4-BE49-F238E27FC236}">
                <a16:creationId xmlns:a16="http://schemas.microsoft.com/office/drawing/2014/main" id="{6C9E848C-8371-5BA9-D209-8772FA18E93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239" name="Rectangle 69">
            <a:extLst>
              <a:ext uri="{FF2B5EF4-FFF2-40B4-BE49-F238E27FC236}">
                <a16:creationId xmlns:a16="http://schemas.microsoft.com/office/drawing/2014/main" id="{A7AFE040-9663-6C35-3F80-C102DAEFB4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70723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0BF7839D-6A51-98DF-A149-05222A4B5E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2DE0A374-6FBF-3882-F58A-963AB9DC8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595F3AEE-DE89-B544-8904-BCDA81F2D7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13568-BF51-4591-8592-17CF932A41A3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737695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67728B80-DC82-D288-79CA-3C4DA23AC1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27AB189-B01B-64C8-801F-8DE2C26FAA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FD50758B-CDE5-F8BD-5EF7-50C3A4A012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8BC56-7738-4B37-970D-FA7A8E4308B8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71111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A6BA176B-F2C4-EFDB-D3B8-380818F7C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61637B6-F662-7852-4AE8-89288D14BF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2B0D7335-B4CD-BF3B-E7C3-6E421A953C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C4D15-566E-488A-BA95-4836E4F1EF1F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906431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568F4D76-9C75-1CCC-1A53-30D00A0E9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D6F9B938-02E4-3AFA-0E85-1F5A85CE83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5F25FD5E-5096-B18F-854F-8DA1B5D5B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8D578-7161-4D06-A745-E77173BEC604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114525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50430AC3-9F35-634C-82DF-49F38387F9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4E63DE87-D6DD-C28A-30B4-0C58A5D625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02F5A049-C0A5-6372-3C27-2105E1C34D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8028F-C3A0-40E3-841E-A08821696D45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9046271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A134B0F4-850C-0714-A13D-5A96B3844B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12E44A40-5698-EC4D-587A-2048BBBF6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DAE72D02-A121-61FE-29B7-A130510AF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BC5901-0802-47CE-9CE0-34A62D58EDAE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759002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F9539B8F-882A-9760-FE69-31BD4273EB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E7D7009A-CD35-A632-0B92-837B3DCC29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8A8DDC0D-AD0F-A8F9-374F-8B1556511F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BD273E-D001-45CF-BCDF-792FF38B8AD5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4094215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08244705-DAB0-2F50-8A51-428CA579F4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911E41EF-2354-0D5A-0163-B98FD4F707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BF4E7F0F-CE7D-4F2C-7CEB-D46A1F3BD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79DC9-11F1-4BB7-85F7-79F5555686D4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9126875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F47909DD-DFA8-2364-ABA7-B03869D1F4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54D98C0C-AD36-ADEF-4E33-B0C56C0118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44BB5457-CF8E-689A-7A6D-028E2653F6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AFB6C-40D4-4DBB-857A-AE47320B9445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0442203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9145446B-C69F-045D-C1BA-6DB9BE52B0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E6296882-99A0-A264-EF28-03C4F51735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1BD50549-178F-F047-58E2-660D4FAA00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DD2A5-B7C8-4BC9-98DF-BD46EDF56FDC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59537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>
            <a:extLst>
              <a:ext uri="{FF2B5EF4-FFF2-40B4-BE49-F238E27FC236}">
                <a16:creationId xmlns:a16="http://schemas.microsoft.com/office/drawing/2014/main" id="{1C8A093D-B281-4FB0-841E-6C5FAD41DF19}"/>
              </a:ext>
            </a:extLst>
          </p:cNvPr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bg-BG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8E6EF457-535E-09E1-F959-E6FEA79ECC54}"/>
              </a:ext>
            </a:extLst>
          </p:cNvPr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6148" name="Freeform 4">
              <a:extLst>
                <a:ext uri="{FF2B5EF4-FFF2-40B4-BE49-F238E27FC236}">
                  <a16:creationId xmlns:a16="http://schemas.microsoft.com/office/drawing/2014/main" id="{8191C3BB-EF81-47C1-A912-541A2F4DACE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bg-BG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grpSp>
          <p:nvGrpSpPr>
            <p:cNvPr id="1036" name="Group 5">
              <a:extLst>
                <a:ext uri="{FF2B5EF4-FFF2-40B4-BE49-F238E27FC236}">
                  <a16:creationId xmlns:a16="http://schemas.microsoft.com/office/drawing/2014/main" id="{54F4FF9F-1075-D97C-89A4-14559B5107C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6150" name="Oval 6">
                <a:extLst>
                  <a:ext uri="{FF2B5EF4-FFF2-40B4-BE49-F238E27FC236}">
                    <a16:creationId xmlns:a16="http://schemas.microsoft.com/office/drawing/2014/main" id="{3297BC1C-B3F8-4866-A88D-B4165B34B55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51" name="Oval 7">
                <a:extLst>
                  <a:ext uri="{FF2B5EF4-FFF2-40B4-BE49-F238E27FC236}">
                    <a16:creationId xmlns:a16="http://schemas.microsoft.com/office/drawing/2014/main" id="{1843CCD9-296E-4B08-9185-AC30A500369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52" name="Oval 8">
                <a:extLst>
                  <a:ext uri="{FF2B5EF4-FFF2-40B4-BE49-F238E27FC236}">
                    <a16:creationId xmlns:a16="http://schemas.microsoft.com/office/drawing/2014/main" id="{4AD5697C-AF6E-4F2B-A79F-205DF0AE744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53" name="Oval 9">
                <a:extLst>
                  <a:ext uri="{FF2B5EF4-FFF2-40B4-BE49-F238E27FC236}">
                    <a16:creationId xmlns:a16="http://schemas.microsoft.com/office/drawing/2014/main" id="{64B8EB9A-BC34-4EE1-ACFB-811760E279F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54" name="Oval 10">
                <a:extLst>
                  <a:ext uri="{FF2B5EF4-FFF2-40B4-BE49-F238E27FC236}">
                    <a16:creationId xmlns:a16="http://schemas.microsoft.com/office/drawing/2014/main" id="{2A0CDA8B-C585-4FF4-8890-F9FAFBE6EC2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55" name="Freeform 11">
                <a:extLst>
                  <a:ext uri="{FF2B5EF4-FFF2-40B4-BE49-F238E27FC236}">
                    <a16:creationId xmlns:a16="http://schemas.microsoft.com/office/drawing/2014/main" id="{71A03518-25BA-4417-8DAC-9E622C75A00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56" name="Freeform 12">
                <a:extLst>
                  <a:ext uri="{FF2B5EF4-FFF2-40B4-BE49-F238E27FC236}">
                    <a16:creationId xmlns:a16="http://schemas.microsoft.com/office/drawing/2014/main" id="{89E5CC6D-7F32-4C88-977E-6D17B783A6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57" name="Freeform 13">
                <a:extLst>
                  <a:ext uri="{FF2B5EF4-FFF2-40B4-BE49-F238E27FC236}">
                    <a16:creationId xmlns:a16="http://schemas.microsoft.com/office/drawing/2014/main" id="{9C177741-1806-4F03-ADA6-3B8AECDA610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58" name="Freeform 14">
                <a:extLst>
                  <a:ext uri="{FF2B5EF4-FFF2-40B4-BE49-F238E27FC236}">
                    <a16:creationId xmlns:a16="http://schemas.microsoft.com/office/drawing/2014/main" id="{53A20EE6-BDDC-440A-A3CF-92E049A917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59" name="Freeform 15">
                <a:extLst>
                  <a:ext uri="{FF2B5EF4-FFF2-40B4-BE49-F238E27FC236}">
                    <a16:creationId xmlns:a16="http://schemas.microsoft.com/office/drawing/2014/main" id="{03AB8B60-4898-47D9-99D5-EF5E28AF86B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60" name="Oval 16">
                <a:extLst>
                  <a:ext uri="{FF2B5EF4-FFF2-40B4-BE49-F238E27FC236}">
                    <a16:creationId xmlns:a16="http://schemas.microsoft.com/office/drawing/2014/main" id="{9AE7687B-44D9-41CD-9D83-5EE90003686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1037" name="Group 17">
              <a:extLst>
                <a:ext uri="{FF2B5EF4-FFF2-40B4-BE49-F238E27FC236}">
                  <a16:creationId xmlns:a16="http://schemas.microsoft.com/office/drawing/2014/main" id="{1F7D0BB5-3B6B-977A-F586-1457AF822C2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6162" name="Oval 18">
                <a:extLst>
                  <a:ext uri="{FF2B5EF4-FFF2-40B4-BE49-F238E27FC236}">
                    <a16:creationId xmlns:a16="http://schemas.microsoft.com/office/drawing/2014/main" id="{28EFFFFF-03EF-4528-AA99-F39C38E6A22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63" name="Oval 19">
                <a:extLst>
                  <a:ext uri="{FF2B5EF4-FFF2-40B4-BE49-F238E27FC236}">
                    <a16:creationId xmlns:a16="http://schemas.microsoft.com/office/drawing/2014/main" id="{C3E09920-53D0-4B9A-8B56-ACC1E7C8BBA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64" name="Oval 20">
                <a:extLst>
                  <a:ext uri="{FF2B5EF4-FFF2-40B4-BE49-F238E27FC236}">
                    <a16:creationId xmlns:a16="http://schemas.microsoft.com/office/drawing/2014/main" id="{31A44014-B500-4063-9FD8-A5B6599DF2B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65" name="Oval 21">
                <a:extLst>
                  <a:ext uri="{FF2B5EF4-FFF2-40B4-BE49-F238E27FC236}">
                    <a16:creationId xmlns:a16="http://schemas.microsoft.com/office/drawing/2014/main" id="{44BA2062-B1D9-4FBB-8E58-07AF026EAB6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66" name="Oval 22">
                <a:extLst>
                  <a:ext uri="{FF2B5EF4-FFF2-40B4-BE49-F238E27FC236}">
                    <a16:creationId xmlns:a16="http://schemas.microsoft.com/office/drawing/2014/main" id="{D2545DC9-E8F5-4AE6-AAEF-A02D58204CA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67" name="Oval 23">
                <a:extLst>
                  <a:ext uri="{FF2B5EF4-FFF2-40B4-BE49-F238E27FC236}">
                    <a16:creationId xmlns:a16="http://schemas.microsoft.com/office/drawing/2014/main" id="{92016D63-D3DA-4CA2-A660-B737F2B21D3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68" name="Oval 24">
                <a:extLst>
                  <a:ext uri="{FF2B5EF4-FFF2-40B4-BE49-F238E27FC236}">
                    <a16:creationId xmlns:a16="http://schemas.microsoft.com/office/drawing/2014/main" id="{12FD82E7-93AB-4C07-961E-BEA60F92F69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69" name="Oval 25">
                <a:extLst>
                  <a:ext uri="{FF2B5EF4-FFF2-40B4-BE49-F238E27FC236}">
                    <a16:creationId xmlns:a16="http://schemas.microsoft.com/office/drawing/2014/main" id="{5BC9D527-43F1-47F5-8819-41A7443F4AC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70" name="Freeform 26">
                <a:extLst>
                  <a:ext uri="{FF2B5EF4-FFF2-40B4-BE49-F238E27FC236}">
                    <a16:creationId xmlns:a16="http://schemas.microsoft.com/office/drawing/2014/main" id="{1F42C722-3B1F-4A60-8E30-810C2125037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71" name="Freeform 27">
                <a:extLst>
                  <a:ext uri="{FF2B5EF4-FFF2-40B4-BE49-F238E27FC236}">
                    <a16:creationId xmlns:a16="http://schemas.microsoft.com/office/drawing/2014/main" id="{9D3EBF11-B920-450B-BB3F-22F2DA5C6E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72" name="Freeform 28">
                <a:extLst>
                  <a:ext uri="{FF2B5EF4-FFF2-40B4-BE49-F238E27FC236}">
                    <a16:creationId xmlns:a16="http://schemas.microsoft.com/office/drawing/2014/main" id="{69C46F61-2F5E-4160-9AE6-7ACA82B42A1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73" name="Freeform 29">
                <a:extLst>
                  <a:ext uri="{FF2B5EF4-FFF2-40B4-BE49-F238E27FC236}">
                    <a16:creationId xmlns:a16="http://schemas.microsoft.com/office/drawing/2014/main" id="{533A41BD-84D8-4562-82FE-E7F3C68FC1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74" name="Freeform 30">
                <a:extLst>
                  <a:ext uri="{FF2B5EF4-FFF2-40B4-BE49-F238E27FC236}">
                    <a16:creationId xmlns:a16="http://schemas.microsoft.com/office/drawing/2014/main" id="{7DDE624B-E724-4A1C-80EB-51912D1216F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75" name="Freeform 31">
                <a:extLst>
                  <a:ext uri="{FF2B5EF4-FFF2-40B4-BE49-F238E27FC236}">
                    <a16:creationId xmlns:a16="http://schemas.microsoft.com/office/drawing/2014/main" id="{4D9BAD86-86EE-4AE1-B277-C66BC3FA7E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76" name="Freeform 32">
                <a:extLst>
                  <a:ext uri="{FF2B5EF4-FFF2-40B4-BE49-F238E27FC236}">
                    <a16:creationId xmlns:a16="http://schemas.microsoft.com/office/drawing/2014/main" id="{C2195A2F-AFE9-4C65-891D-7F613785E65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77" name="Freeform 33">
                <a:extLst>
                  <a:ext uri="{FF2B5EF4-FFF2-40B4-BE49-F238E27FC236}">
                    <a16:creationId xmlns:a16="http://schemas.microsoft.com/office/drawing/2014/main" id="{3F2B8333-EA47-4F6D-8B45-7F0EAF63C5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78" name="Freeform 34">
                <a:extLst>
                  <a:ext uri="{FF2B5EF4-FFF2-40B4-BE49-F238E27FC236}">
                    <a16:creationId xmlns:a16="http://schemas.microsoft.com/office/drawing/2014/main" id="{6A472345-BEC7-4CA2-9928-2BB34931DB1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79" name="Freeform 35">
                <a:extLst>
                  <a:ext uri="{FF2B5EF4-FFF2-40B4-BE49-F238E27FC236}">
                    <a16:creationId xmlns:a16="http://schemas.microsoft.com/office/drawing/2014/main" id="{A7DA80E0-2D9F-4A3B-8622-11B3F1F990E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grpSp>
          <p:nvGrpSpPr>
            <p:cNvPr id="1038" name="Group 36">
              <a:extLst>
                <a:ext uri="{FF2B5EF4-FFF2-40B4-BE49-F238E27FC236}">
                  <a16:creationId xmlns:a16="http://schemas.microsoft.com/office/drawing/2014/main" id="{726BE5B1-3AD4-94B9-64F1-9F16405E83E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6181" name="Freeform 37">
                <a:extLst>
                  <a:ext uri="{FF2B5EF4-FFF2-40B4-BE49-F238E27FC236}">
                    <a16:creationId xmlns:a16="http://schemas.microsoft.com/office/drawing/2014/main" id="{842EBA41-452E-4528-A2E1-6BCFF1FFA9C0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82" name="Freeform 38">
                <a:extLst>
                  <a:ext uri="{FF2B5EF4-FFF2-40B4-BE49-F238E27FC236}">
                    <a16:creationId xmlns:a16="http://schemas.microsoft.com/office/drawing/2014/main" id="{7D4B063C-F049-4860-9074-D37B4F37727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83" name="Freeform 39">
                <a:extLst>
                  <a:ext uri="{FF2B5EF4-FFF2-40B4-BE49-F238E27FC236}">
                    <a16:creationId xmlns:a16="http://schemas.microsoft.com/office/drawing/2014/main" id="{381B8183-E4B8-4E5C-A320-D5399ADAB79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84" name="Freeform 40">
                <a:extLst>
                  <a:ext uri="{FF2B5EF4-FFF2-40B4-BE49-F238E27FC236}">
                    <a16:creationId xmlns:a16="http://schemas.microsoft.com/office/drawing/2014/main" id="{9B36E1BF-05D3-4ABB-86A5-C71EB4F45C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85" name="Freeform 41">
                <a:extLst>
                  <a:ext uri="{FF2B5EF4-FFF2-40B4-BE49-F238E27FC236}">
                    <a16:creationId xmlns:a16="http://schemas.microsoft.com/office/drawing/2014/main" id="{6D6DCD08-90F0-4094-A2B1-EB368C2179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86" name="Freeform 42">
                <a:extLst>
                  <a:ext uri="{FF2B5EF4-FFF2-40B4-BE49-F238E27FC236}">
                    <a16:creationId xmlns:a16="http://schemas.microsoft.com/office/drawing/2014/main" id="{1CCEC6E7-E5C6-4B31-B4D7-B65344AED17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87" name="Freeform 43">
                <a:extLst>
                  <a:ext uri="{FF2B5EF4-FFF2-40B4-BE49-F238E27FC236}">
                    <a16:creationId xmlns:a16="http://schemas.microsoft.com/office/drawing/2014/main" id="{07458C37-B904-4F60-B19F-5F68DEDEDA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88" name="Freeform 44">
                <a:extLst>
                  <a:ext uri="{FF2B5EF4-FFF2-40B4-BE49-F238E27FC236}">
                    <a16:creationId xmlns:a16="http://schemas.microsoft.com/office/drawing/2014/main" id="{0FE63F46-9466-42DF-A1C7-21658465DB4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89" name="Freeform 45">
                <a:extLst>
                  <a:ext uri="{FF2B5EF4-FFF2-40B4-BE49-F238E27FC236}">
                    <a16:creationId xmlns:a16="http://schemas.microsoft.com/office/drawing/2014/main" id="{FD88C81D-43CA-436B-A190-F62A1222807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90" name="Freeform 46">
                <a:extLst>
                  <a:ext uri="{FF2B5EF4-FFF2-40B4-BE49-F238E27FC236}">
                    <a16:creationId xmlns:a16="http://schemas.microsoft.com/office/drawing/2014/main" id="{192BE75C-C8FB-47DC-857E-FC5B4AF1A21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91" name="Freeform 47">
                <a:extLst>
                  <a:ext uri="{FF2B5EF4-FFF2-40B4-BE49-F238E27FC236}">
                    <a16:creationId xmlns:a16="http://schemas.microsoft.com/office/drawing/2014/main" id="{C98BA249-3D6A-403E-B693-0E0D0AC1A9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192" name="Oval 48">
                <a:extLst>
                  <a:ext uri="{FF2B5EF4-FFF2-40B4-BE49-F238E27FC236}">
                    <a16:creationId xmlns:a16="http://schemas.microsoft.com/office/drawing/2014/main" id="{562B96DB-54A3-4D21-B106-C2D226089E5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93" name="Oval 49">
                <a:extLst>
                  <a:ext uri="{FF2B5EF4-FFF2-40B4-BE49-F238E27FC236}">
                    <a16:creationId xmlns:a16="http://schemas.microsoft.com/office/drawing/2014/main" id="{70C9E575-0E57-4060-BEA1-B7674041C70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94" name="Oval 50">
                <a:extLst>
                  <a:ext uri="{FF2B5EF4-FFF2-40B4-BE49-F238E27FC236}">
                    <a16:creationId xmlns:a16="http://schemas.microsoft.com/office/drawing/2014/main" id="{ADC2FCD8-8906-40D3-893B-DF0AC41DD5A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95" name="Oval 51">
                <a:extLst>
                  <a:ext uri="{FF2B5EF4-FFF2-40B4-BE49-F238E27FC236}">
                    <a16:creationId xmlns:a16="http://schemas.microsoft.com/office/drawing/2014/main" id="{717877EB-F16D-4FC8-8343-87AC9EE66F6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96" name="Oval 52">
                <a:extLst>
                  <a:ext uri="{FF2B5EF4-FFF2-40B4-BE49-F238E27FC236}">
                    <a16:creationId xmlns:a16="http://schemas.microsoft.com/office/drawing/2014/main" id="{8E125805-A138-4449-AF80-7F5D7F72EF6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197" name="Oval 53">
                <a:extLst>
                  <a:ext uri="{FF2B5EF4-FFF2-40B4-BE49-F238E27FC236}">
                    <a16:creationId xmlns:a16="http://schemas.microsoft.com/office/drawing/2014/main" id="{A9D458AA-126A-4DF5-A9E2-A13DF6A1813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Cordia New" pitchFamily="34" charset="-34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bg-BG" sz="120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grpSp>
          <p:nvGrpSpPr>
            <p:cNvPr id="1039" name="Group 54">
              <a:extLst>
                <a:ext uri="{FF2B5EF4-FFF2-40B4-BE49-F238E27FC236}">
                  <a16:creationId xmlns:a16="http://schemas.microsoft.com/office/drawing/2014/main" id="{C0F54EA9-CC92-9FAF-C9DF-268F2CFDC7E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6199" name="Freeform 55">
                <a:extLst>
                  <a:ext uri="{FF2B5EF4-FFF2-40B4-BE49-F238E27FC236}">
                    <a16:creationId xmlns:a16="http://schemas.microsoft.com/office/drawing/2014/main" id="{2D0EEBFB-9FF3-4BE4-A10A-6078A9C2F17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200" name="Freeform 56">
                <a:extLst>
                  <a:ext uri="{FF2B5EF4-FFF2-40B4-BE49-F238E27FC236}">
                    <a16:creationId xmlns:a16="http://schemas.microsoft.com/office/drawing/2014/main" id="{9C49C9D0-6D12-420D-B5C4-478B4DED57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201" name="Freeform 57">
                <a:extLst>
                  <a:ext uri="{FF2B5EF4-FFF2-40B4-BE49-F238E27FC236}">
                    <a16:creationId xmlns:a16="http://schemas.microsoft.com/office/drawing/2014/main" id="{2F249082-71D7-4B8A-8072-693F9DE7AD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202" name="Freeform 58">
                <a:extLst>
                  <a:ext uri="{FF2B5EF4-FFF2-40B4-BE49-F238E27FC236}">
                    <a16:creationId xmlns:a16="http://schemas.microsoft.com/office/drawing/2014/main" id="{1A0AE4A9-9078-4FBA-9162-A41CB0AF22F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203" name="Freeform 59">
                <a:extLst>
                  <a:ext uri="{FF2B5EF4-FFF2-40B4-BE49-F238E27FC236}">
                    <a16:creationId xmlns:a16="http://schemas.microsoft.com/office/drawing/2014/main" id="{A897CB1E-5648-4B21-A923-1862DDE39D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204" name="Freeform 60">
                <a:extLst>
                  <a:ext uri="{FF2B5EF4-FFF2-40B4-BE49-F238E27FC236}">
                    <a16:creationId xmlns:a16="http://schemas.microsoft.com/office/drawing/2014/main" id="{69C6D7AA-BDC9-4A48-AEB9-290B8799F2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6205" name="Freeform 61">
                <a:extLst>
                  <a:ext uri="{FF2B5EF4-FFF2-40B4-BE49-F238E27FC236}">
                    <a16:creationId xmlns:a16="http://schemas.microsoft.com/office/drawing/2014/main" id="{88BA1479-2447-4A8B-87D9-5C461571BA31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bg-BG" sz="1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grpSp>
            <p:nvGrpSpPr>
              <p:cNvPr id="1047" name="Group 62">
                <a:extLst>
                  <a:ext uri="{FF2B5EF4-FFF2-40B4-BE49-F238E27FC236}">
                    <a16:creationId xmlns:a16="http://schemas.microsoft.com/office/drawing/2014/main" id="{E030C37F-B6BE-D261-9B30-06677F36DB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6207" name="Oval 63">
                  <a:extLst>
                    <a:ext uri="{FF2B5EF4-FFF2-40B4-BE49-F238E27FC236}">
                      <a16:creationId xmlns:a16="http://schemas.microsoft.com/office/drawing/2014/main" id="{457FA593-16B4-448B-AEA0-5943CD7829D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1pPr>
                  <a:lvl2pPr marL="742950" indent="-28575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2pPr>
                  <a:lvl3pPr marL="11430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3pPr>
                  <a:lvl4pPr marL="16002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4pPr>
                  <a:lvl5pPr marL="20574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z="1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6208" name="Oval 64">
                  <a:extLst>
                    <a:ext uri="{FF2B5EF4-FFF2-40B4-BE49-F238E27FC236}">
                      <a16:creationId xmlns:a16="http://schemas.microsoft.com/office/drawing/2014/main" id="{7118B268-69E7-49E4-8B2C-98C1A8632C55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1pPr>
                  <a:lvl2pPr marL="742950" indent="-28575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2pPr>
                  <a:lvl3pPr marL="11430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3pPr>
                  <a:lvl4pPr marL="16002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4pPr>
                  <a:lvl5pPr marL="20574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z="1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6209" name="Oval 65">
                  <a:extLst>
                    <a:ext uri="{FF2B5EF4-FFF2-40B4-BE49-F238E27FC236}">
                      <a16:creationId xmlns:a16="http://schemas.microsoft.com/office/drawing/2014/main" id="{00CD00A5-DCEA-48F6-9CBE-0B834464727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1pPr>
                  <a:lvl2pPr marL="742950" indent="-28575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2pPr>
                  <a:lvl3pPr marL="11430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3pPr>
                  <a:lvl4pPr marL="16002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4pPr>
                  <a:lvl5pPr marL="20574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z="1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6210" name="Oval 66">
                  <a:extLst>
                    <a:ext uri="{FF2B5EF4-FFF2-40B4-BE49-F238E27FC236}">
                      <a16:creationId xmlns:a16="http://schemas.microsoft.com/office/drawing/2014/main" id="{C9C5FEBB-6FBF-4F84-BAA1-113F5C86581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1pPr>
                  <a:lvl2pPr marL="742950" indent="-28575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2pPr>
                  <a:lvl3pPr marL="11430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3pPr>
                  <a:lvl4pPr marL="16002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4pPr>
                  <a:lvl5pPr marL="2057400" indent="-228600" eaLnBrk="0" hangingPunct="0"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chemeClr val="tx1"/>
                      </a:solidFill>
                      <a:latin typeface="Cordia New" pitchFamily="34" charset="-34"/>
                      <a:cs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g-BG" altLang="bg-BG" sz="1200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6211" name="Rectangle 67">
            <a:extLst>
              <a:ext uri="{FF2B5EF4-FFF2-40B4-BE49-F238E27FC236}">
                <a16:creationId xmlns:a16="http://schemas.microsoft.com/office/drawing/2014/main" id="{2A36CF40-ACFE-438B-9193-3C69370C3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6212" name="Rectangle 68">
            <a:extLst>
              <a:ext uri="{FF2B5EF4-FFF2-40B4-BE49-F238E27FC236}">
                <a16:creationId xmlns:a16="http://schemas.microsoft.com/office/drawing/2014/main" id="{8DFFDCFA-F370-49C0-80A3-5C5288C418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213" name="Rectangle 69">
            <a:extLst>
              <a:ext uri="{FF2B5EF4-FFF2-40B4-BE49-F238E27FC236}">
                <a16:creationId xmlns:a16="http://schemas.microsoft.com/office/drawing/2014/main" id="{A13FBA58-D379-4DB5-B7D5-C1CC301F61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214" name="Rectangle 70">
            <a:extLst>
              <a:ext uri="{FF2B5EF4-FFF2-40B4-BE49-F238E27FC236}">
                <a16:creationId xmlns:a16="http://schemas.microsoft.com/office/drawing/2014/main" id="{B5DB7038-0DEF-45BA-8179-55A59B9DE0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6215" name="Rectangle 71">
            <a:extLst>
              <a:ext uri="{FF2B5EF4-FFF2-40B4-BE49-F238E27FC236}">
                <a16:creationId xmlns:a16="http://schemas.microsoft.com/office/drawing/2014/main" id="{8E6FA379-74CE-4F4B-B8B1-1A2D087A54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B81167F8-867D-434C-B6B6-D2D05757BAA3}" type="slidenum">
              <a:rPr lang="en-GB" altLang="bg-BG"/>
              <a:pPr/>
              <a:t>‹#›</a:t>
            </a:fld>
            <a:endParaRPr lang="en-GB" altLang="bg-BG"/>
          </a:p>
        </p:txBody>
      </p:sp>
      <p:pic>
        <p:nvPicPr>
          <p:cNvPr id="1033" name="Picture 72" descr="logobg">
            <a:extLst>
              <a:ext uri="{FF2B5EF4-FFF2-40B4-BE49-F238E27FC236}">
                <a16:creationId xmlns:a16="http://schemas.microsoft.com/office/drawing/2014/main" id="{D357DC80-66B2-3ECB-8198-E44224C8B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1" y="66676"/>
            <a:ext cx="1968500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19" name="Line 75">
            <a:extLst>
              <a:ext uri="{FF2B5EF4-FFF2-40B4-BE49-F238E27FC236}">
                <a16:creationId xmlns:a16="http://schemas.microsoft.com/office/drawing/2014/main" id="{F0AB7803-2147-4D3E-AEE1-2157FDB347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59000" y="1244601"/>
            <a:ext cx="9408584" cy="15875"/>
          </a:xfrm>
          <a:prstGeom prst="line">
            <a:avLst/>
          </a:prstGeom>
          <a:noFill/>
          <a:ln w="57150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bg-BG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21289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80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81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82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6047" y="609600"/>
            <a:ext cx="6487955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 dirty="0"/>
              <a:t>ПРОЕКТ № НИХ–482/2023</a:t>
            </a:r>
          </a:p>
        </p:txBody>
      </p:sp>
      <p:pic>
        <p:nvPicPr>
          <p:cNvPr id="70" name="Picture 69" descr="A rainbow colored smoke on a white background&#10;&#10;Description automatically generated">
            <a:extLst>
              <a:ext uri="{FF2B5EF4-FFF2-40B4-BE49-F238E27FC236}">
                <a16:creationId xmlns:a16="http://schemas.microsoft.com/office/drawing/2014/main" id="{00A61B23-6CFC-8142-7C41-8D36502266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33200" r="40260" b="1"/>
          <a:stretch/>
        </p:blipFill>
        <p:spPr>
          <a:xfrm>
            <a:off x="20" y="10"/>
            <a:ext cx="2734036" cy="6876278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842596" y="6858000"/>
                </a:lnTo>
                <a:lnTo>
                  <a:pt x="0" y="1191846"/>
                </a:lnTo>
                <a:close/>
              </a:path>
            </a:pathLst>
          </a:custGeom>
        </p:spPr>
      </p:pic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518E5A25-92C5-4F27-8E26-0AAAB0CDC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19184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9663" y="1604211"/>
            <a:ext cx="8018829" cy="443715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algn="l"/>
            <a:r>
              <a:rPr lang="ru-RU" sz="3600" b="1" dirty="0">
                <a:solidFill>
                  <a:srgbClr val="002060"/>
                </a:solidFill>
              </a:rPr>
              <a:t>ПРИЛОЖЕНИЕ НА ИНТУИЦИОНИСТКИ РАЗМИТАТА ЛОГИКА В ПРОЦЕСА НА ВЗЕМАНЕ НА РЕШЕНИЯ.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Срок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три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години</a:t>
            </a:r>
            <a:r>
              <a:rPr lang="bg-BG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(2023-2025) - </a:t>
            </a: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ЕТАП</a:t>
            </a:r>
          </a:p>
          <a:p>
            <a:pPr algn="l"/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Проектен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мениджър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sz="2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  <a:r>
              <a:rPr lang="en-US" sz="24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доц</a:t>
            </a:r>
            <a:r>
              <a:rPr 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д-р </a:t>
            </a:r>
            <a:r>
              <a:rPr lang="en-US" sz="24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Величка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Транева</a:t>
            </a: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71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6DCA37-4270-8320-78B9-12FDB362A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F13E7-CB0A-150B-F2DD-86006ADE9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295"/>
            <a:ext cx="11646568" cy="1122947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bg-BG" sz="2800" b="1" dirty="0"/>
            </a:br>
            <a:r>
              <a:rPr lang="ru-RU" sz="4000" b="1" dirty="0"/>
              <a:t>Резултатите </a:t>
            </a:r>
            <a:r>
              <a:rPr lang="ru-RU" sz="4000" b="1" dirty="0" err="1"/>
              <a:t>са</a:t>
            </a:r>
            <a:r>
              <a:rPr lang="ru-RU" sz="4000" b="1" dirty="0"/>
              <a:t> </a:t>
            </a:r>
            <a:r>
              <a:rPr lang="ru-RU" sz="4000" b="1" dirty="0" err="1"/>
              <a:t>представени</a:t>
            </a:r>
            <a:r>
              <a:rPr lang="ru-RU" sz="4000" b="1" dirty="0"/>
              <a:t> на пет </a:t>
            </a:r>
            <a:r>
              <a:rPr lang="ru-RU" sz="4000" b="1" dirty="0" err="1"/>
              <a:t>специализирани</a:t>
            </a:r>
            <a:r>
              <a:rPr lang="ru-RU" sz="4000" b="1" dirty="0"/>
              <a:t> форуми: </a:t>
            </a:r>
            <a:br>
              <a:rPr lang="ru-RU" sz="4000" b="1" dirty="0"/>
            </a:br>
            <a:br>
              <a:rPr lang="bg-BG" sz="2800" b="1" dirty="0"/>
            </a:br>
            <a:endParaRPr lang="bg-BG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4EA95-CB56-FDD9-C24E-8D1EE4ED4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26" y="1058779"/>
            <a:ext cx="11293642" cy="5799222"/>
          </a:xfrm>
        </p:spPr>
        <p:txBody>
          <a:bodyPr>
            <a:normAutofit/>
          </a:bodyPr>
          <a:lstStyle/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	„</a:t>
            </a: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INFUS 2024“ – 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Турция, 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Чанакале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по проекта 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беше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организирана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секция “</a:t>
            </a: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INTELLIGENT ALGORITHMS  IN DECISION MODELING” https://infus.itu.edu.tr/images/librariesprovider253/default-album/ss.jpg?sfvrsn=0;, </a:t>
            </a: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	“AMiTaNS'24”  - 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Албена, 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България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	</a:t>
            </a: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MDIS 2024, 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Румъния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Сибиу,</a:t>
            </a: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	</a:t>
            </a: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LECTURE NOTES IN MECHANICAL ENGINEERING (2024)</a:t>
            </a: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	</a:t>
            </a:r>
            <a:r>
              <a:rPr lang="en-GB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Bioinfomed</a:t>
            </a: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2024</a:t>
            </a: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	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Предстой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участие на 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четирима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членове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от 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екипа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BGSIAM 2024 – 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София, </a:t>
            </a: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България</a:t>
            </a: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lnSpc>
                <a:spcPct val="90000"/>
              </a:lnSpc>
              <a:spcAft>
                <a:spcPts val="800"/>
              </a:spcAft>
              <a:buNone/>
            </a:pPr>
            <a:endParaRPr lang="bg-BG" sz="1100" dirty="0"/>
          </a:p>
        </p:txBody>
      </p:sp>
    </p:spTree>
    <p:extLst>
      <p:ext uri="{BB962C8B-B14F-4D97-AF65-F5344CB8AC3E}">
        <p14:creationId xmlns:p14="http://schemas.microsoft.com/office/powerpoint/2010/main" val="722703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0730CD71-8268-6AC8-166D-A444B54D2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3748" y="-8467"/>
            <a:ext cx="12625747" cy="762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32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A1D71-F537-D9EE-B179-2F5174EAC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6638"/>
          </a:xfrm>
        </p:spPr>
        <p:txBody>
          <a:bodyPr>
            <a:normAutofit fontScale="90000"/>
          </a:bodyPr>
          <a:lstStyle/>
          <a:p>
            <a:r>
              <a:rPr lang="bg-BG" sz="4000" dirty="0">
                <a:solidFill>
                  <a:srgbClr val="C00000"/>
                </a:solidFill>
              </a:rPr>
              <a:t>ПОСТИГНАТИ РЕЗУЛТАТИ: </a:t>
            </a:r>
            <a:br>
              <a:rPr lang="bg-BG" sz="4000" dirty="0">
                <a:solidFill>
                  <a:srgbClr val="C00000"/>
                </a:solidFill>
              </a:rPr>
            </a:br>
            <a:endParaRPr lang="bg-BG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5B4DA-FBA5-CB17-6AD7-0EE4E0F57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816638"/>
            <a:ext cx="9461277" cy="6041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Анализ и </a:t>
            </a:r>
            <a:r>
              <a:rPr lang="ru-RU" sz="2400" b="1" dirty="0" err="1"/>
              <a:t>усъвършенстване</a:t>
            </a:r>
            <a:r>
              <a:rPr lang="ru-RU" sz="2400" b="1" dirty="0"/>
              <a:t> на </a:t>
            </a:r>
            <a:r>
              <a:rPr lang="ru-RU" sz="2400" b="1" dirty="0" err="1"/>
              <a:t>съществуващи</a:t>
            </a:r>
            <a:r>
              <a:rPr lang="ru-RU" sz="2400" b="1" dirty="0"/>
              <a:t> модели</a:t>
            </a:r>
          </a:p>
          <a:p>
            <a:r>
              <a:rPr lang="ru-RU" sz="2400" dirty="0" err="1"/>
              <a:t>Разработени</a:t>
            </a:r>
            <a:r>
              <a:rPr lang="ru-RU" sz="2400" dirty="0"/>
              <a:t> </a:t>
            </a:r>
            <a:r>
              <a:rPr lang="ru-RU" sz="2400" dirty="0" err="1"/>
              <a:t>са</a:t>
            </a:r>
            <a:r>
              <a:rPr lang="ru-RU" sz="2400" dirty="0"/>
              <a:t> </a:t>
            </a:r>
            <a:r>
              <a:rPr lang="ru-RU" sz="2400" dirty="0" err="1"/>
              <a:t>елипсовидни</a:t>
            </a:r>
            <a:r>
              <a:rPr lang="ru-RU" sz="2400" dirty="0"/>
              <a:t> и </a:t>
            </a:r>
            <a:r>
              <a:rPr lang="ru-RU" sz="2400" dirty="0" err="1"/>
              <a:t>циркулярни</a:t>
            </a:r>
            <a:r>
              <a:rPr lang="ru-RU" sz="2400" dirty="0"/>
              <a:t> интуиционистки </a:t>
            </a:r>
            <a:r>
              <a:rPr lang="ru-RU" sz="2400" dirty="0" err="1"/>
              <a:t>размити</a:t>
            </a:r>
            <a:r>
              <a:rPr lang="ru-RU" sz="2400" dirty="0"/>
              <a:t> модели, </a:t>
            </a:r>
            <a:r>
              <a:rPr lang="ru-RU" sz="2400" dirty="0" err="1"/>
              <a:t>които</a:t>
            </a:r>
            <a:r>
              <a:rPr lang="ru-RU" sz="2400" dirty="0"/>
              <a:t> успешно </a:t>
            </a:r>
            <a:r>
              <a:rPr lang="ru-RU" sz="2400" dirty="0" err="1"/>
              <a:t>прилагат</a:t>
            </a:r>
            <a:r>
              <a:rPr lang="ru-RU" sz="2400" dirty="0"/>
              <a:t> </a:t>
            </a:r>
            <a:r>
              <a:rPr lang="ru-RU" sz="2400" dirty="0" err="1"/>
              <a:t>разширената</a:t>
            </a:r>
            <a:r>
              <a:rPr lang="ru-RU" sz="2400" dirty="0"/>
              <a:t> теория за </a:t>
            </a:r>
            <a:r>
              <a:rPr lang="ru-RU" sz="2400" dirty="0" err="1"/>
              <a:t>извличане</a:t>
            </a:r>
            <a:r>
              <a:rPr lang="ru-RU" sz="2400" dirty="0"/>
              <a:t> на знания от </a:t>
            </a:r>
            <a:r>
              <a:rPr lang="ru-RU" sz="2400" dirty="0" err="1"/>
              <a:t>данни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Изследвани</a:t>
            </a:r>
            <a:r>
              <a:rPr lang="ru-RU" sz="2400" dirty="0"/>
              <a:t> </a:t>
            </a:r>
            <a:r>
              <a:rPr lang="ru-RU" sz="2400" dirty="0" err="1"/>
              <a:t>са</a:t>
            </a:r>
            <a:r>
              <a:rPr lang="ru-RU" sz="2400" dirty="0"/>
              <a:t> нови подходи за </a:t>
            </a:r>
            <a:r>
              <a:rPr lang="ru-RU" sz="2400" dirty="0" err="1"/>
              <a:t>решаване</a:t>
            </a:r>
            <a:r>
              <a:rPr lang="ru-RU" sz="2400" dirty="0"/>
              <a:t> на </a:t>
            </a:r>
            <a:r>
              <a:rPr lang="ru-RU" sz="2400" dirty="0" err="1"/>
              <a:t>оптимизационни</a:t>
            </a:r>
            <a:r>
              <a:rPr lang="ru-RU" sz="2400" dirty="0"/>
              <a:t> задачи </a:t>
            </a:r>
            <a:r>
              <a:rPr lang="ru-RU" sz="2400" dirty="0" err="1"/>
              <a:t>като</a:t>
            </a:r>
            <a:r>
              <a:rPr lang="ru-RU" sz="2400" dirty="0"/>
              <a:t> "</a:t>
            </a:r>
            <a:r>
              <a:rPr lang="ru-RU" sz="2400" dirty="0" err="1"/>
              <a:t>задачата</a:t>
            </a:r>
            <a:r>
              <a:rPr lang="ru-RU" sz="2400" dirty="0"/>
              <a:t> на </a:t>
            </a:r>
            <a:r>
              <a:rPr lang="ru-RU" sz="2400" dirty="0" err="1"/>
              <a:t>раницата</a:t>
            </a:r>
            <a:r>
              <a:rPr lang="ru-RU" sz="2400" dirty="0"/>
              <a:t>" и проблема с </a:t>
            </a:r>
            <a:r>
              <a:rPr lang="ru-RU" sz="2400" dirty="0" err="1"/>
              <a:t>Хамилтоновите</a:t>
            </a:r>
            <a:r>
              <a:rPr lang="ru-RU" sz="2400" dirty="0"/>
              <a:t> цикли, </a:t>
            </a:r>
            <a:r>
              <a:rPr lang="ru-RU" sz="2400" dirty="0" err="1"/>
              <a:t>използвайки</a:t>
            </a:r>
            <a:r>
              <a:rPr lang="ru-RU" sz="2400" dirty="0"/>
              <a:t> IFS и </a:t>
            </a:r>
            <a:r>
              <a:rPr lang="ru-RU" sz="2400" dirty="0" err="1"/>
              <a:t>IMs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sz="2400" b="1" dirty="0" err="1"/>
              <a:t>Създаване</a:t>
            </a:r>
            <a:r>
              <a:rPr lang="ru-RU" sz="2400" b="1" dirty="0"/>
              <a:t> на </a:t>
            </a:r>
            <a:r>
              <a:rPr lang="ru-RU" sz="2400" b="1" dirty="0" err="1"/>
              <a:t>иновативни</a:t>
            </a:r>
            <a:r>
              <a:rPr lang="ru-RU" sz="2400" b="1" dirty="0"/>
              <a:t> </a:t>
            </a:r>
            <a:r>
              <a:rPr lang="ru-RU" sz="2400" b="1" dirty="0" err="1"/>
              <a:t>алгоритми</a:t>
            </a:r>
            <a:endParaRPr lang="ru-RU" sz="2400" b="1" dirty="0"/>
          </a:p>
          <a:p>
            <a:r>
              <a:rPr lang="ru-RU" sz="2400" dirty="0" err="1"/>
              <a:t>Разработени</a:t>
            </a:r>
            <a:r>
              <a:rPr lang="ru-RU" sz="2400" dirty="0"/>
              <a:t> </a:t>
            </a:r>
            <a:r>
              <a:rPr lang="ru-RU" sz="2400" dirty="0" err="1"/>
              <a:t>са</a:t>
            </a:r>
            <a:r>
              <a:rPr lang="ru-RU" sz="2400" dirty="0"/>
              <a:t> </a:t>
            </a:r>
            <a:r>
              <a:rPr lang="ru-RU" sz="2400" dirty="0" err="1"/>
              <a:t>алгоритми</a:t>
            </a:r>
            <a:r>
              <a:rPr lang="ru-RU" sz="2400" dirty="0"/>
              <a:t> за </a:t>
            </a:r>
            <a:r>
              <a:rPr lang="ru-RU" sz="2400" dirty="0" err="1"/>
              <a:t>избор</a:t>
            </a:r>
            <a:r>
              <a:rPr lang="ru-RU" sz="2400" dirty="0"/>
              <a:t> на </a:t>
            </a:r>
            <a:r>
              <a:rPr lang="ru-RU" sz="2400" dirty="0" err="1"/>
              <a:t>франчайзополучатели</a:t>
            </a:r>
            <a:r>
              <a:rPr lang="ru-RU" sz="2400" dirty="0"/>
              <a:t>, </a:t>
            </a:r>
            <a:r>
              <a:rPr lang="ru-RU" sz="2400" dirty="0" err="1"/>
              <a:t>маркетингова</a:t>
            </a:r>
            <a:r>
              <a:rPr lang="ru-RU" sz="2400" dirty="0"/>
              <a:t> </a:t>
            </a:r>
            <a:r>
              <a:rPr lang="ru-RU" sz="2400" dirty="0" err="1"/>
              <a:t>ефективност</a:t>
            </a:r>
            <a:r>
              <a:rPr lang="ru-RU" sz="2400" dirty="0"/>
              <a:t>, </a:t>
            </a:r>
            <a:r>
              <a:rPr lang="ru-RU" sz="2400" dirty="0" err="1"/>
              <a:t>както</a:t>
            </a:r>
            <a:r>
              <a:rPr lang="ru-RU" sz="2400" dirty="0"/>
              <a:t> и за анализ в </a:t>
            </a:r>
            <a:r>
              <a:rPr lang="ru-RU" sz="2400" dirty="0" err="1"/>
              <a:t>медицински</a:t>
            </a:r>
            <a:r>
              <a:rPr lang="ru-RU" sz="2400" dirty="0"/>
              <a:t> и </a:t>
            </a:r>
            <a:r>
              <a:rPr lang="ru-RU" sz="2400" dirty="0" err="1"/>
              <a:t>екологични</a:t>
            </a:r>
            <a:r>
              <a:rPr lang="ru-RU" sz="2400" dirty="0"/>
              <a:t> </a:t>
            </a:r>
            <a:r>
              <a:rPr lang="ru-RU" sz="2400" dirty="0" err="1"/>
              <a:t>контексти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Интегрирани</a:t>
            </a:r>
            <a:r>
              <a:rPr lang="ru-RU" sz="2400" dirty="0"/>
              <a:t> </a:t>
            </a:r>
            <a:r>
              <a:rPr lang="ru-RU" sz="2400" dirty="0" err="1"/>
              <a:t>са</a:t>
            </a:r>
            <a:r>
              <a:rPr lang="ru-RU" sz="2400" dirty="0"/>
              <a:t> </a:t>
            </a:r>
            <a:r>
              <a:rPr lang="ru-RU" sz="2400" dirty="0" err="1"/>
              <a:t>доверителни</a:t>
            </a:r>
            <a:r>
              <a:rPr lang="ru-RU" sz="2400" dirty="0"/>
              <a:t> </a:t>
            </a:r>
            <a:r>
              <a:rPr lang="ru-RU" sz="2400" dirty="0" err="1"/>
              <a:t>интервали</a:t>
            </a:r>
            <a:r>
              <a:rPr lang="ru-RU" sz="2400" dirty="0"/>
              <a:t> и </a:t>
            </a:r>
            <a:r>
              <a:rPr lang="ru-RU" sz="2400" dirty="0" err="1"/>
              <a:t>сценарийно</a:t>
            </a:r>
            <a:r>
              <a:rPr lang="ru-RU" sz="2400" dirty="0"/>
              <a:t> </a:t>
            </a:r>
            <a:r>
              <a:rPr lang="ru-RU" sz="2400" dirty="0" err="1"/>
              <a:t>планиране</a:t>
            </a:r>
            <a:r>
              <a:rPr lang="ru-RU" sz="2400" dirty="0"/>
              <a:t> (</a:t>
            </a:r>
            <a:r>
              <a:rPr lang="ru-RU" sz="2400" dirty="0" err="1"/>
              <a:t>песимистичен</a:t>
            </a:r>
            <a:r>
              <a:rPr lang="ru-RU" sz="2400" dirty="0"/>
              <a:t>, оптимистичен и </a:t>
            </a:r>
            <a:r>
              <a:rPr lang="ru-RU" sz="2400" dirty="0" err="1"/>
              <a:t>среден</a:t>
            </a:r>
            <a:r>
              <a:rPr lang="ru-RU" sz="2400" dirty="0"/>
              <a:t> сценарий) за </a:t>
            </a:r>
            <a:r>
              <a:rPr lang="ru-RU" sz="2400" dirty="0" err="1"/>
              <a:t>подпомагане</a:t>
            </a:r>
            <a:r>
              <a:rPr lang="ru-RU" sz="2400" dirty="0"/>
              <a:t> на </a:t>
            </a:r>
            <a:r>
              <a:rPr lang="ru-RU" sz="2400" dirty="0" err="1"/>
              <a:t>вземащите</a:t>
            </a:r>
            <a:r>
              <a:rPr lang="ru-RU" sz="2400" dirty="0"/>
              <a:t> решения.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66066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B98E8-1DDC-5490-0F1F-1E4517CB3A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CDB35-B556-B775-317A-68C50FFA9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6638"/>
          </a:xfrm>
        </p:spPr>
        <p:txBody>
          <a:bodyPr>
            <a:normAutofit fontScale="90000"/>
          </a:bodyPr>
          <a:lstStyle/>
          <a:p>
            <a:r>
              <a:rPr lang="bg-BG" sz="4000" dirty="0">
                <a:solidFill>
                  <a:srgbClr val="C00000"/>
                </a:solidFill>
              </a:rPr>
              <a:t>ПОСТИГНАТИ РЕЗУЛТАТИ: </a:t>
            </a:r>
            <a:br>
              <a:rPr lang="bg-BG" sz="4000" dirty="0">
                <a:solidFill>
                  <a:srgbClr val="C00000"/>
                </a:solidFill>
              </a:rPr>
            </a:br>
            <a:endParaRPr lang="bg-BG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7F761-10E7-ECFE-83DB-8BB278176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816638"/>
            <a:ext cx="9461277" cy="6041361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10000"/>
              </a:lnSpc>
              <a:buNone/>
            </a:pPr>
            <a:r>
              <a:rPr 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Приложения в </a:t>
            </a:r>
            <a:r>
              <a:rPr lang="ru-RU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различни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области</a:t>
            </a:r>
            <a:endParaRPr lang="az-Cyrl-A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7200" algn="just">
              <a:lnSpc>
                <a:spcPct val="110000"/>
              </a:lnSpc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Приложение в бизнес анализа за оптимизация на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разходи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приходи.</a:t>
            </a:r>
            <a:endParaRPr lang="az-Cyrl-A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7200" algn="just">
              <a:lnSpc>
                <a:spcPct val="110000"/>
              </a:lnSpc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Моделиране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ефекти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от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антропогенна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дейност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върху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атмосферата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хидросферата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az-Cyrl-A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7200" algn="just">
              <a:lnSpc>
                <a:spcPct val="110000"/>
              </a:lnSpc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Медицински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приложения за оценка на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продуктивността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клинични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фармацевти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az-Cyrl-A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7200" algn="just">
              <a:lnSpc>
                <a:spcPct val="110000"/>
              </a:lnSpc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Молекулярни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модели в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биологията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чрез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машинно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обучение.</a:t>
            </a:r>
            <a:endParaRPr lang="az-Cyrl-A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just">
              <a:lnSpc>
                <a:spcPct val="110000"/>
              </a:lnSpc>
              <a:buNone/>
            </a:pPr>
            <a:r>
              <a:rPr lang="ru-RU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Софтуерни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решения</a:t>
            </a:r>
            <a:endParaRPr lang="az-Cyrl-A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7200" algn="just">
              <a:lnSpc>
                <a:spcPct val="110000"/>
              </a:lnSpc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Разработени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тествани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софтуерни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приложения за анализ и визуализация на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данни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базирани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елипсовидни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циркулярни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интуиционистки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размити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модели.</a:t>
            </a:r>
            <a:endParaRPr lang="az-Cyrl-A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3174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B60B3-8450-D5C2-D678-BD4F525420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56964-9D08-4E2D-693A-6F738C77E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6638"/>
          </a:xfrm>
        </p:spPr>
        <p:txBody>
          <a:bodyPr>
            <a:normAutofit fontScale="90000"/>
          </a:bodyPr>
          <a:lstStyle/>
          <a:p>
            <a:r>
              <a:rPr lang="bg-BG" sz="4000" dirty="0">
                <a:solidFill>
                  <a:srgbClr val="C00000"/>
                </a:solidFill>
              </a:rPr>
              <a:t>ПОСТИГНАТИ РЕЗУЛТАТИ: </a:t>
            </a:r>
            <a:br>
              <a:rPr lang="bg-BG" sz="4000" dirty="0">
                <a:solidFill>
                  <a:srgbClr val="C00000"/>
                </a:solidFill>
              </a:rPr>
            </a:br>
            <a:endParaRPr lang="bg-BG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AB20-8B11-FEF0-4F25-0A9FCB664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816638"/>
            <a:ext cx="10812379" cy="6225846"/>
          </a:xfrm>
        </p:spPr>
        <p:txBody>
          <a:bodyPr>
            <a:normAutofit fontScale="55000" lnSpcReduction="20000"/>
          </a:bodyPr>
          <a:lstStyle/>
          <a:p>
            <a:pPr marL="0" marR="0" indent="0" algn="just">
              <a:lnSpc>
                <a:spcPct val="150000"/>
              </a:lnSpc>
              <a:buNone/>
            </a:pP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Ключови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резултати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от </a:t>
            </a: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публикациите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Оптимален подбор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франчайзополучатели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Приложение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доверителни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интервали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циркулярни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IFS за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подобряване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прецизността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 подбор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партньори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конкурентни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пазари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Моделиране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маркетингови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разходи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приходи</a:t>
            </a:r>
            <a:b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Разширен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подход за линейна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регресия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 C-IFS 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IMs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изследване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зависимости между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маркетингови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разходи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приходи.</a:t>
            </a:r>
          </a:p>
          <a:p>
            <a:pPr marL="0" marR="0" indent="0" algn="just">
              <a:lnSpc>
                <a:spcPct val="150000"/>
              </a:lnSpc>
              <a:buNone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Алгоритми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 </a:t>
            </a: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решаване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класически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проблеми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Нови методологии за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задачата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раницата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проблема с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пътуващия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търговец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Приложение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алгоритмите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реални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случаи,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като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медицинския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контекст 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авиационни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мрежи.</a:t>
            </a:r>
            <a:endParaRPr lang="az-Cyrl-AZ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just">
              <a:lnSpc>
                <a:spcPct val="150000"/>
              </a:lnSpc>
              <a:buNone/>
            </a:pP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Екологични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изследвания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Анализ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влиянието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антропогенни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фактори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върху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атмосферата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хидросферата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Моделиране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намаляването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pH в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океаните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ролята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фитопланктона за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абсорбцията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CO₂. </a:t>
            </a:r>
            <a:endParaRPr lang="az-Cyrl-AZ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just">
              <a:lnSpc>
                <a:spcPct val="150000"/>
              </a:lnSpc>
              <a:buNone/>
            </a:pP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Практическа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значимост</a:t>
            </a:r>
            <a:r>
              <a:rPr lang="ru-RU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Подобряване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вземането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решения в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управлението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ресурси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франчайзинга. Принос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към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устойчивостта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околната среда чрез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интегрирани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термодинамични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екологични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модели. Новаторски решения в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молекулярната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биология 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медицината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чрез комбинация от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размити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множества 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машинно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обучение.</a:t>
            </a:r>
            <a:endParaRPr lang="az-Cyrl-AZ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2789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48F03-6B9F-FC0A-BA0F-056A948C7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>
            <a:extLst>
              <a:ext uri="{FF2B5EF4-FFF2-40B4-BE49-F238E27FC236}">
                <a16:creationId xmlns:a16="http://schemas.microsoft.com/office/drawing/2014/main" id="{48560B79-2D55-A0BE-79C7-AB5152612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6414" y="115888"/>
            <a:ext cx="10745585" cy="1143000"/>
          </a:xfrm>
        </p:spPr>
        <p:txBody>
          <a:bodyPr/>
          <a:lstStyle/>
          <a:p>
            <a:pPr>
              <a:defRPr/>
            </a:pPr>
            <a:r>
              <a:rPr lang="bg-BG" altLang="bg-BG" sz="3600" dirty="0">
                <a:solidFill>
                  <a:srgbClr val="66FF33"/>
                </a:solidFill>
              </a:rPr>
              <a:t>БРОЙ ПУБЛИКАЦИИ И НАУЧНА СТОЙНОСТ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F87C99D6-550B-8DA0-997F-1D6B0CBFBB44}"/>
              </a:ext>
            </a:extLst>
          </p:cNvPr>
          <p:cNvGrpSpPr>
            <a:grpSpLocks/>
          </p:cNvGrpSpPr>
          <p:nvPr/>
        </p:nvGrpSpPr>
        <p:grpSpPr bwMode="auto">
          <a:xfrm>
            <a:off x="238300" y="1374138"/>
            <a:ext cx="11992495" cy="5483189"/>
            <a:chOff x="235" y="676"/>
            <a:chExt cx="4946" cy="3653"/>
          </a:xfrm>
        </p:grpSpPr>
        <p:graphicFrame>
          <p:nvGraphicFramePr>
            <p:cNvPr id="65540" name="Object 2">
              <a:extLst>
                <a:ext uri="{FF2B5EF4-FFF2-40B4-BE49-F238E27FC236}">
                  <a16:creationId xmlns:a16="http://schemas.microsoft.com/office/drawing/2014/main" id="{B3AF879C-2169-4A04-3571-22FBD930E8B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6376848"/>
                </p:ext>
              </p:extLst>
            </p:nvPr>
          </p:nvGraphicFramePr>
          <p:xfrm>
            <a:off x="235" y="676"/>
            <a:ext cx="4946" cy="36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Visio" r:id="rId2" imgW="4005685" imgH="3830997" progId="Visio.Drawing.6">
                    <p:embed/>
                  </p:oleObj>
                </mc:Choice>
                <mc:Fallback>
                  <p:oleObj name="Visio" r:id="rId2" imgW="4005685" imgH="3830997" progId="Visio.Drawing.6">
                    <p:embed/>
                    <p:pic>
                      <p:nvPicPr>
                        <p:cNvPr id="65540" name="Object 2">
                          <a:extLst>
                            <a:ext uri="{FF2B5EF4-FFF2-40B4-BE49-F238E27FC236}">
                              <a16:creationId xmlns:a16="http://schemas.microsoft.com/office/drawing/2014/main" id="{B3AF879C-2169-4A04-3571-22FBD930E8B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" y="676"/>
                          <a:ext cx="4946" cy="36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5417" name="Rectangle 9">
              <a:extLst>
                <a:ext uri="{FF2B5EF4-FFF2-40B4-BE49-F238E27FC236}">
                  <a16:creationId xmlns:a16="http://schemas.microsoft.com/office/drawing/2014/main" id="{D05229E7-B1B4-E198-E0F0-1F6BDA14F83E}"/>
                </a:ext>
              </a:extLst>
            </p:cNvPr>
            <p:cNvSpPr>
              <a:spLocks noRot="1" noChangeArrowheads="1"/>
            </p:cNvSpPr>
            <p:nvPr/>
          </p:nvSpPr>
          <p:spPr bwMode="auto">
            <a:xfrm>
              <a:off x="672" y="3337"/>
              <a:ext cx="4438" cy="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ru-RU" sz="22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ПУБЛИКАЦИИ ИНДЕКЦИРАНИ В  БАЗАТА НА SCOPUS                </a:t>
              </a:r>
              <a:r>
                <a:rPr kumimoji="0" lang="ru-RU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2</a:t>
              </a:r>
            </a:p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ПУБЛИКАЦИИ ВЪВ ВТОРИЧНИ ЛИТЕРАТУРНИ ИЗТОЧНИЦИ                   </a:t>
              </a:r>
              <a:r>
                <a:rPr kumimoji="0" lang="ru-RU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4</a:t>
              </a:r>
              <a:endParaRPr kumimoji="0" lang="bg-BG" altLang="bg-BG" sz="3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145418" name="Rectangle 10">
              <a:extLst>
                <a:ext uri="{FF2B5EF4-FFF2-40B4-BE49-F238E27FC236}">
                  <a16:creationId xmlns:a16="http://schemas.microsoft.com/office/drawing/2014/main" id="{12EF22A5-CE15-2529-F68E-82C81B376F41}"/>
                </a:ext>
              </a:extLst>
            </p:cNvPr>
            <p:cNvSpPr>
              <a:spLocks noRot="1" noChangeArrowheads="1"/>
            </p:cNvSpPr>
            <p:nvPr/>
          </p:nvSpPr>
          <p:spPr bwMode="auto">
            <a:xfrm>
              <a:off x="1095" y="3059"/>
              <a:ext cx="3692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Q4, Q4,  Q4, Q4 /</a:t>
              </a:r>
              <a:r>
                <a:rPr lang="bg-BG" sz="3600" dirty="0">
                  <a:solidFill>
                    <a:srgbClr val="6F0B4E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/ </a:t>
              </a:r>
              <a:r>
                <a:rPr kumimoji="0" lang="en-GB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6F0B4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Q4, Q4, Q4, Q4</a:t>
              </a:r>
              <a:r>
                <a:rPr kumimoji="0" lang="bg-BG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6F0B4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     </a:t>
              </a:r>
              <a:r>
                <a:rPr kumimoji="0" lang="bg-BG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4 / </a:t>
              </a:r>
              <a:r>
                <a:rPr lang="bg-BG" sz="3600" dirty="0">
                  <a:solidFill>
                    <a:srgbClr val="6F0B4E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4</a:t>
              </a:r>
              <a:r>
                <a:rPr kumimoji="0" lang="bg-BG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 </a:t>
              </a:r>
              <a:endParaRPr kumimoji="0" lang="bg-BG" altLang="bg-B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145419" name="Rectangle 11">
              <a:extLst>
                <a:ext uri="{FF2B5EF4-FFF2-40B4-BE49-F238E27FC236}">
                  <a16:creationId xmlns:a16="http://schemas.microsoft.com/office/drawing/2014/main" id="{F127023E-29D0-FD90-32D8-9C8D004B68AF}"/>
                </a:ext>
              </a:extLst>
            </p:cNvPr>
            <p:cNvSpPr>
              <a:spLocks noRot="1" noChangeArrowheads="1"/>
            </p:cNvSpPr>
            <p:nvPr/>
          </p:nvSpPr>
          <p:spPr bwMode="auto">
            <a:xfrm>
              <a:off x="2056" y="2563"/>
              <a:ext cx="2112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  Q3                        1                  </a:t>
              </a:r>
              <a:r>
                <a:rPr kumimoji="0" lang="bg-BG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.</a:t>
              </a:r>
              <a:r>
                <a:rPr kumimoji="0" lang="bg-BG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 </a:t>
              </a:r>
              <a:endParaRPr kumimoji="0" lang="bg-BG" altLang="bg-BG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145420" name="Rectangle 12">
              <a:extLst>
                <a:ext uri="{FF2B5EF4-FFF2-40B4-BE49-F238E27FC236}">
                  <a16:creationId xmlns:a16="http://schemas.microsoft.com/office/drawing/2014/main" id="{C9B7C221-4D1C-2D62-4FEC-2919495914B4}"/>
                </a:ext>
              </a:extLst>
            </p:cNvPr>
            <p:cNvSpPr>
              <a:spLocks noRot="1" noChangeArrowheads="1"/>
            </p:cNvSpPr>
            <p:nvPr/>
          </p:nvSpPr>
          <p:spPr bwMode="auto">
            <a:xfrm>
              <a:off x="2187" y="1613"/>
              <a:ext cx="1509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scadia Code" panose="020B0609020000020004" pitchFamily="49" charset="0"/>
                  <a:ea typeface="Calibri" panose="020F0502020204030204" pitchFamily="34" charset="0"/>
                  <a:cs typeface="Cascadia Code" panose="020B0609020000020004" pitchFamily="49" charset="0"/>
                </a:rPr>
                <a:t>Q2      1</a:t>
              </a:r>
              <a:r>
                <a:rPr kumimoji="0" lang="bg-BG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Arial" charset="0"/>
                </a:rPr>
                <a:t> </a:t>
              </a:r>
              <a:endParaRPr kumimoji="0" lang="bg-BG" altLang="bg-BG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145421" name="Rectangle 13">
              <a:extLst>
                <a:ext uri="{FF2B5EF4-FFF2-40B4-BE49-F238E27FC236}">
                  <a16:creationId xmlns:a16="http://schemas.microsoft.com/office/drawing/2014/main" id="{9B2DB3FF-11C2-7569-9615-086FD15AEC09}"/>
                </a:ext>
              </a:extLst>
            </p:cNvPr>
            <p:cNvSpPr>
              <a:spLocks noRot="1" noChangeArrowheads="1"/>
            </p:cNvSpPr>
            <p:nvPr/>
          </p:nvSpPr>
          <p:spPr bwMode="auto">
            <a:xfrm>
              <a:off x="2245" y="676"/>
              <a:ext cx="1718" cy="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Cordia New" pitchFamily="34" charset="-34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5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Cascadia Code SemiBold" panose="020B0609020000020004" pitchFamily="49" charset="0"/>
                  <a:ea typeface="+mn-ea"/>
                  <a:cs typeface="Cascadia Code SemiBold" panose="020B0609020000020004" pitchFamily="49" charset="0"/>
                </a:rPr>
                <a:t>Q1 1</a:t>
              </a:r>
              <a:r>
                <a:rPr kumimoji="0" lang="bg-BG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Cascadia Code SemiBold" panose="020B0609020000020004" pitchFamily="49" charset="0"/>
                  <a:ea typeface="+mn-ea"/>
                  <a:cs typeface="Cascadia Code SemiBold" panose="020B0609020000020004" pitchFamily="49" charset="0"/>
                </a:rPr>
                <a:t> </a:t>
              </a:r>
              <a:endParaRPr kumimoji="0" lang="bg-BG" altLang="bg-BG" sz="4800" b="1" i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scadia Code SemiBold" panose="020B0609020000020004" pitchFamily="49" charset="0"/>
                <a:ea typeface="+mn-ea"/>
                <a:cs typeface="Cascadia Code SemiBold" panose="020B06090200000200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336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3964"/>
            <a:ext cx="6830290" cy="72043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2"/>
                </a:solidFill>
              </a:rPr>
              <a:t>Бюджет за </a:t>
            </a:r>
            <a:r>
              <a:rPr lang="ru-RU" sz="3200" b="1" dirty="0" err="1">
                <a:solidFill>
                  <a:schemeClr val="accent2"/>
                </a:solidFill>
              </a:rPr>
              <a:t>втората</a:t>
            </a:r>
            <a:r>
              <a:rPr lang="ru-RU" sz="3200" b="1" dirty="0">
                <a:solidFill>
                  <a:schemeClr val="accent2"/>
                </a:solidFill>
              </a:rPr>
              <a:t> година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914400"/>
            <a:ext cx="11748655" cy="5943600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Отпуснат</a:t>
            </a:r>
            <a:r>
              <a:rPr lang="ru-RU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бюджет за 2 година: 5400 </a:t>
            </a:r>
            <a:r>
              <a:rPr lang="ru-RU" sz="24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лв</a:t>
            </a:r>
            <a:r>
              <a:rPr lang="ru-RU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bg-BG" sz="2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Мултифункционално устройство </a:t>
            </a:r>
            <a:r>
              <a:rPr lang="bg-BG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 438,61.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az-Cyrl-AZ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Такси правоучастия в конференции </a:t>
            </a:r>
            <a:r>
              <a:rPr lang="ru-RU" sz="2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представени</a:t>
            </a:r>
            <a:r>
              <a:rPr lang="ru-RU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Scopus</a:t>
            </a:r>
            <a:r>
              <a:rPr lang="ru-RU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1810,40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лв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Командировка на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членовете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екипа</a:t>
            </a:r>
            <a:r>
              <a:rPr lang="en-GB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страната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чужбина</a:t>
            </a:r>
            <a:r>
              <a:rPr lang="en-GB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  1700,99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лв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Административно/финансово –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счетоводно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обслужване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– 540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лв</a:t>
            </a:r>
            <a:endParaRPr lang="ru-RU" sz="2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Рецензенти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лв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Отпечатване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монография: - 845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лв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Изразходени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средства: 5400 </a:t>
            </a:r>
            <a:r>
              <a:rPr lang="ru-RU" sz="2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лв</a:t>
            </a:r>
            <a:r>
              <a:rPr lang="ru-RU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Публикациите</a:t>
            </a:r>
            <a:r>
              <a:rPr lang="ru-RU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 квартили </a:t>
            </a:r>
            <a:r>
              <a:rPr lang="en-GB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Q1, Q2 </a:t>
            </a:r>
            <a:r>
              <a:rPr lang="bg-BG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en-GB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Q3 </a:t>
            </a:r>
            <a:r>
              <a:rPr lang="bg-BG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са с финансиране от проекта, но са с благодарности към него.</a:t>
            </a:r>
            <a:endParaRPr lang="ru-RU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bg-BG" sz="2200" dirty="0"/>
          </a:p>
        </p:txBody>
      </p:sp>
    </p:spTree>
    <p:extLst>
      <p:ext uri="{BB962C8B-B14F-4D97-AF65-F5344CB8AC3E}">
        <p14:creationId xmlns:p14="http://schemas.microsoft.com/office/powerpoint/2010/main" val="3046905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64" y="497305"/>
            <a:ext cx="11325726" cy="6319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000" i="1" dirty="0">
              <a:highlight>
                <a:srgbClr val="FF00FF"/>
              </a:highlight>
            </a:endParaRPr>
          </a:p>
          <a:p>
            <a:pPr marL="0" indent="0" algn="just">
              <a:buNone/>
            </a:pPr>
            <a:endParaRPr lang="ru-RU" sz="2000" dirty="0">
              <a:highlight>
                <a:srgbClr val="FF00FF"/>
              </a:highlight>
            </a:endParaRPr>
          </a:p>
          <a:p>
            <a:pPr marL="0" indent="0" algn="just">
              <a:buNone/>
            </a:pPr>
            <a:endParaRPr lang="ru-RU" sz="2000" dirty="0">
              <a:highlight>
                <a:srgbClr val="FF00FF"/>
              </a:highlight>
            </a:endParaRPr>
          </a:p>
          <a:p>
            <a:pPr marL="0" indent="0" algn="just">
              <a:buNone/>
            </a:pPr>
            <a:endParaRPr lang="ru-RU" sz="2000" dirty="0">
              <a:highlight>
                <a:srgbClr val="FF00FF"/>
              </a:highlight>
            </a:endParaRPr>
          </a:p>
          <a:p>
            <a:pPr marL="0" indent="0" algn="just">
              <a:buNone/>
            </a:pPr>
            <a:endParaRPr lang="ru-RU" sz="2000" dirty="0">
              <a:highlight>
                <a:srgbClr val="FF00FF"/>
              </a:highlight>
            </a:endParaRPr>
          </a:p>
          <a:p>
            <a:pPr marL="0" indent="0" algn="just">
              <a:buNone/>
            </a:pPr>
            <a:endParaRPr lang="ru-RU" sz="2000" dirty="0">
              <a:highlight>
                <a:srgbClr val="FF00FF"/>
              </a:highlight>
            </a:endParaRPr>
          </a:p>
          <a:p>
            <a:pPr marL="0" indent="0" algn="just">
              <a:buNone/>
            </a:pPr>
            <a:endParaRPr lang="ru-RU" sz="2000" dirty="0">
              <a:highlight>
                <a:srgbClr val="FF00FF"/>
              </a:highlight>
            </a:endParaRPr>
          </a:p>
          <a:p>
            <a:pPr marL="0" indent="0" algn="just">
              <a:buNone/>
            </a:pPr>
            <a:endParaRPr lang="ru-RU" sz="2000" dirty="0">
              <a:highlight>
                <a:srgbClr val="FF00FF"/>
              </a:highlight>
            </a:endParaRPr>
          </a:p>
          <a:p>
            <a:pPr marL="0" indent="0" algn="just">
              <a:buNone/>
            </a:pPr>
            <a:endParaRPr lang="ru-RU" sz="2000" dirty="0">
              <a:highlight>
                <a:srgbClr val="FF00FF"/>
              </a:highlight>
            </a:endParaRP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bg-BG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1C5FF3-8370-204A-55C1-417AABD1D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1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650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bg-BG"/>
            </a:p>
          </p:txBody>
        </p:sp>
      </p:grp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6B8E85-924C-C537-249C-82A81282A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6" y="999460"/>
            <a:ext cx="5698067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/>
              <a:t>БЛАГОДАРИМ ВИ ЗА ВНИМАНИЕТО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72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05" y="-88900"/>
            <a:ext cx="10390908" cy="431800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chemeClr val="accent2"/>
                </a:solidFill>
              </a:rPr>
              <a:t>Изследователски екип</a:t>
            </a:r>
            <a:endParaRPr lang="bg-BG" sz="28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454" y="160421"/>
            <a:ext cx="11227446" cy="65366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bg-BG" sz="7600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g-BG" sz="8800" i="1" u="sng" dirty="0">
                <a:solidFill>
                  <a:srgbClr val="FF0000"/>
                </a:solidFill>
              </a:rPr>
              <a:t>Научен екип – втора година-2024: общ брой участници: 8</a:t>
            </a:r>
            <a:r>
              <a:rPr lang="en-GB" sz="8800" i="1" u="sng" dirty="0">
                <a:solidFill>
                  <a:srgbClr val="FF0000"/>
                </a:solidFill>
              </a:rPr>
              <a:t>+11=</a:t>
            </a:r>
            <a:r>
              <a:rPr lang="en-GB" sz="14400" i="1" u="sng" dirty="0">
                <a:solidFill>
                  <a:srgbClr val="FF0000"/>
                </a:solidFill>
              </a:rPr>
              <a:t>1</a:t>
            </a:r>
            <a:r>
              <a:rPr lang="bg-BG" sz="14400" i="1" u="sng" dirty="0">
                <a:solidFill>
                  <a:srgbClr val="FF0000"/>
                </a:solidFill>
              </a:rPr>
              <a:t>9</a:t>
            </a:r>
          </a:p>
          <a:p>
            <a:r>
              <a:rPr lang="ru-RU" sz="8800" i="1" dirty="0"/>
              <a:t>1. доц. д-р </a:t>
            </a:r>
            <a:r>
              <a:rPr lang="ru-RU" sz="8800" i="1" dirty="0" err="1"/>
              <a:t>Величка</a:t>
            </a:r>
            <a:r>
              <a:rPr lang="ru-RU" sz="8800" i="1" dirty="0"/>
              <a:t> </a:t>
            </a:r>
            <a:r>
              <a:rPr lang="ru-RU" sz="8800" i="1" dirty="0" err="1"/>
              <a:t>Николова</a:t>
            </a:r>
            <a:r>
              <a:rPr lang="ru-RU" sz="8800" i="1" dirty="0"/>
              <a:t> Транева – Университет «Проф. д-р </a:t>
            </a:r>
            <a:r>
              <a:rPr lang="ru-RU" sz="8800" i="1" dirty="0" err="1"/>
              <a:t>Асен</a:t>
            </a:r>
            <a:r>
              <a:rPr lang="ru-RU" sz="8800" i="1" dirty="0"/>
              <a:t> Златаров» -- Бургас</a:t>
            </a:r>
          </a:p>
          <a:p>
            <a:r>
              <a:rPr lang="ru-RU" sz="8800" i="1" dirty="0">
                <a:solidFill>
                  <a:srgbClr val="7030A0"/>
                </a:solidFill>
              </a:rPr>
              <a:t>2.	доц. д-р </a:t>
            </a:r>
            <a:r>
              <a:rPr lang="ru-RU" sz="8800" i="1" dirty="0" err="1">
                <a:solidFill>
                  <a:srgbClr val="7030A0"/>
                </a:solidFill>
              </a:rPr>
              <a:t>Венелин</a:t>
            </a:r>
            <a:r>
              <a:rPr lang="ru-RU" sz="8800" i="1" dirty="0">
                <a:solidFill>
                  <a:srgbClr val="7030A0"/>
                </a:solidFill>
              </a:rPr>
              <a:t> Любомиров Тодоров – БАН, ИИМ – София</a:t>
            </a:r>
          </a:p>
          <a:p>
            <a:r>
              <a:rPr lang="ru-RU" sz="8800" i="1" dirty="0">
                <a:solidFill>
                  <a:srgbClr val="7030A0"/>
                </a:solidFill>
              </a:rPr>
              <a:t>3.	 доц. д-р Стоян Транев </a:t>
            </a:r>
            <a:r>
              <a:rPr lang="ru-RU" sz="8800" i="1" dirty="0" err="1">
                <a:solidFill>
                  <a:srgbClr val="7030A0"/>
                </a:solidFill>
              </a:rPr>
              <a:t>Транев</a:t>
            </a:r>
            <a:r>
              <a:rPr lang="ru-RU" sz="8800" i="1" dirty="0">
                <a:solidFill>
                  <a:srgbClr val="7030A0"/>
                </a:solidFill>
              </a:rPr>
              <a:t> – Университет «Проф. д-р </a:t>
            </a:r>
            <a:r>
              <a:rPr lang="ru-RU" sz="8800" i="1" dirty="0" err="1">
                <a:solidFill>
                  <a:srgbClr val="7030A0"/>
                </a:solidFill>
              </a:rPr>
              <a:t>Асен</a:t>
            </a:r>
            <a:r>
              <a:rPr lang="ru-RU" sz="8800" i="1" dirty="0">
                <a:solidFill>
                  <a:srgbClr val="7030A0"/>
                </a:solidFill>
              </a:rPr>
              <a:t> Златаров» -- Бургас</a:t>
            </a:r>
          </a:p>
          <a:p>
            <a:r>
              <a:rPr lang="ru-RU" sz="8800" i="1" dirty="0">
                <a:solidFill>
                  <a:srgbClr val="7030A0"/>
                </a:solidFill>
              </a:rPr>
              <a:t>4.	доц. д-р </a:t>
            </a:r>
            <a:r>
              <a:rPr lang="ru-RU" sz="8800" i="1" dirty="0" err="1">
                <a:solidFill>
                  <a:srgbClr val="7030A0"/>
                </a:solidFill>
              </a:rPr>
              <a:t>Здрафка</a:t>
            </a:r>
            <a:r>
              <a:rPr lang="ru-RU" sz="8800" i="1" dirty="0">
                <a:solidFill>
                  <a:srgbClr val="7030A0"/>
                </a:solidFill>
              </a:rPr>
              <a:t> </a:t>
            </a:r>
            <a:r>
              <a:rPr lang="ru-RU" sz="8800" i="1" dirty="0" err="1">
                <a:solidFill>
                  <a:srgbClr val="7030A0"/>
                </a:solidFill>
              </a:rPr>
              <a:t>Красимирова</a:t>
            </a:r>
            <a:r>
              <a:rPr lang="ru-RU" sz="8800" i="1" dirty="0">
                <a:solidFill>
                  <a:srgbClr val="7030A0"/>
                </a:solidFill>
              </a:rPr>
              <a:t> </a:t>
            </a:r>
            <a:r>
              <a:rPr lang="ru-RU" sz="8800" i="1" dirty="0" err="1">
                <a:solidFill>
                  <a:srgbClr val="7030A0"/>
                </a:solidFill>
              </a:rPr>
              <a:t>Буриева</a:t>
            </a:r>
            <a:r>
              <a:rPr lang="ru-RU" sz="8800" i="1" dirty="0">
                <a:solidFill>
                  <a:srgbClr val="7030A0"/>
                </a:solidFill>
              </a:rPr>
              <a:t> – Университет «Проф. д-р </a:t>
            </a:r>
            <a:r>
              <a:rPr lang="ru-RU" sz="8800" i="1" dirty="0" err="1">
                <a:solidFill>
                  <a:srgbClr val="7030A0"/>
                </a:solidFill>
              </a:rPr>
              <a:t>Асен</a:t>
            </a:r>
            <a:r>
              <a:rPr lang="ru-RU" sz="8800" i="1" dirty="0">
                <a:solidFill>
                  <a:srgbClr val="7030A0"/>
                </a:solidFill>
              </a:rPr>
              <a:t> Златаров» -- Бургас</a:t>
            </a:r>
          </a:p>
          <a:p>
            <a:r>
              <a:rPr lang="ru-RU" sz="8800" i="1" dirty="0">
                <a:solidFill>
                  <a:srgbClr val="7030A0"/>
                </a:solidFill>
              </a:rPr>
              <a:t>Златаров» -- Бургас </a:t>
            </a:r>
          </a:p>
          <a:p>
            <a:r>
              <a:rPr lang="ru-RU" sz="8800" i="1" dirty="0">
                <a:solidFill>
                  <a:srgbClr val="7030A0"/>
                </a:solidFill>
              </a:rPr>
              <a:t>5.	гл. ас. д-р Пламена </a:t>
            </a:r>
            <a:r>
              <a:rPr lang="ru-RU" sz="8800" i="1" dirty="0" err="1">
                <a:solidFill>
                  <a:srgbClr val="7030A0"/>
                </a:solidFill>
              </a:rPr>
              <a:t>Добрева</a:t>
            </a:r>
            <a:r>
              <a:rPr lang="ru-RU" sz="8800" i="1" dirty="0">
                <a:solidFill>
                  <a:srgbClr val="7030A0"/>
                </a:solidFill>
              </a:rPr>
              <a:t> </a:t>
            </a:r>
            <a:r>
              <a:rPr lang="ru-RU" sz="8800" i="1" dirty="0" err="1">
                <a:solidFill>
                  <a:srgbClr val="7030A0"/>
                </a:solidFill>
              </a:rPr>
              <a:t>Йовчева</a:t>
            </a:r>
            <a:r>
              <a:rPr lang="ru-RU" sz="8800" i="1" dirty="0">
                <a:solidFill>
                  <a:srgbClr val="7030A0"/>
                </a:solidFill>
              </a:rPr>
              <a:t> – Университет «Проф. д-р </a:t>
            </a:r>
            <a:r>
              <a:rPr lang="ru-RU" sz="8800" i="1" dirty="0" err="1">
                <a:solidFill>
                  <a:srgbClr val="7030A0"/>
                </a:solidFill>
              </a:rPr>
              <a:t>Асен</a:t>
            </a:r>
            <a:r>
              <a:rPr lang="ru-RU" sz="8800" i="1" dirty="0">
                <a:solidFill>
                  <a:srgbClr val="7030A0"/>
                </a:solidFill>
              </a:rPr>
              <a:t> Златаров» -- Бургас</a:t>
            </a:r>
          </a:p>
          <a:p>
            <a:r>
              <a:rPr lang="ru-RU" sz="8800" i="1" dirty="0">
                <a:solidFill>
                  <a:srgbClr val="7030A0"/>
                </a:solidFill>
              </a:rPr>
              <a:t>6.</a:t>
            </a:r>
            <a:r>
              <a:rPr lang="en-US" sz="8800" i="1" dirty="0">
                <a:solidFill>
                  <a:srgbClr val="7030A0"/>
                </a:solidFill>
              </a:rPr>
              <a:t> </a:t>
            </a:r>
            <a:r>
              <a:rPr lang="en-US" sz="8800" i="1" dirty="0" err="1">
                <a:solidFill>
                  <a:srgbClr val="7030A0"/>
                </a:solidFill>
              </a:rPr>
              <a:t>гл</a:t>
            </a:r>
            <a:r>
              <a:rPr lang="en-US" sz="8800" i="1" dirty="0">
                <a:solidFill>
                  <a:srgbClr val="7030A0"/>
                </a:solidFill>
              </a:rPr>
              <a:t>. </a:t>
            </a:r>
            <a:r>
              <a:rPr lang="en-US" sz="8800" i="1" dirty="0" err="1">
                <a:solidFill>
                  <a:srgbClr val="7030A0"/>
                </a:solidFill>
              </a:rPr>
              <a:t>ас</a:t>
            </a:r>
            <a:r>
              <a:rPr lang="en-US" sz="8800" i="1" dirty="0">
                <a:solidFill>
                  <a:srgbClr val="7030A0"/>
                </a:solidFill>
              </a:rPr>
              <a:t>. д-р </a:t>
            </a:r>
            <a:r>
              <a:rPr lang="en-US" sz="8800" i="1" dirty="0" err="1">
                <a:solidFill>
                  <a:srgbClr val="7030A0"/>
                </a:solidFill>
              </a:rPr>
              <a:t>Ваня</a:t>
            </a:r>
            <a:r>
              <a:rPr lang="en-US" sz="8800" i="1" dirty="0">
                <a:solidFill>
                  <a:srgbClr val="7030A0"/>
                </a:solidFill>
              </a:rPr>
              <a:t> </a:t>
            </a:r>
            <a:r>
              <a:rPr lang="en-US" sz="8800" i="1" dirty="0" err="1">
                <a:solidFill>
                  <a:srgbClr val="7030A0"/>
                </a:solidFill>
              </a:rPr>
              <a:t>Красимирова</a:t>
            </a:r>
            <a:r>
              <a:rPr lang="en-US" sz="8800" i="1" dirty="0">
                <a:solidFill>
                  <a:srgbClr val="7030A0"/>
                </a:solidFill>
              </a:rPr>
              <a:t> </a:t>
            </a:r>
            <a:r>
              <a:rPr lang="en-US" sz="8800" i="1" dirty="0" err="1">
                <a:solidFill>
                  <a:srgbClr val="7030A0"/>
                </a:solidFill>
              </a:rPr>
              <a:t>Георгиева</a:t>
            </a:r>
            <a:r>
              <a:rPr lang="en-US" sz="8800" i="1" dirty="0">
                <a:solidFill>
                  <a:srgbClr val="7030A0"/>
                </a:solidFill>
              </a:rPr>
              <a:t> – </a:t>
            </a:r>
            <a:r>
              <a:rPr lang="en-US" sz="8800" i="1" dirty="0" err="1">
                <a:solidFill>
                  <a:srgbClr val="7030A0"/>
                </a:solidFill>
              </a:rPr>
              <a:t>Университет</a:t>
            </a:r>
            <a:r>
              <a:rPr lang="en-US" sz="8800" i="1" dirty="0">
                <a:solidFill>
                  <a:srgbClr val="7030A0"/>
                </a:solidFill>
              </a:rPr>
              <a:t> «</a:t>
            </a:r>
            <a:r>
              <a:rPr lang="en-US" sz="8800" i="1" dirty="0" err="1">
                <a:solidFill>
                  <a:srgbClr val="7030A0"/>
                </a:solidFill>
              </a:rPr>
              <a:t>Проф</a:t>
            </a:r>
            <a:r>
              <a:rPr lang="en-US" sz="8800" i="1" dirty="0">
                <a:solidFill>
                  <a:srgbClr val="7030A0"/>
                </a:solidFill>
              </a:rPr>
              <a:t>. д-р </a:t>
            </a:r>
            <a:r>
              <a:rPr lang="en-US" sz="8800" i="1" dirty="0" err="1">
                <a:solidFill>
                  <a:srgbClr val="7030A0"/>
                </a:solidFill>
              </a:rPr>
              <a:t>Асен</a:t>
            </a:r>
            <a:r>
              <a:rPr lang="en-US" sz="8800" i="1" dirty="0">
                <a:solidFill>
                  <a:srgbClr val="7030A0"/>
                </a:solidFill>
              </a:rPr>
              <a:t> Златаров» -- </a:t>
            </a:r>
            <a:r>
              <a:rPr lang="en-US" sz="8800" i="1" dirty="0" err="1">
                <a:solidFill>
                  <a:srgbClr val="7030A0"/>
                </a:solidFill>
              </a:rPr>
              <a:t>Бургас</a:t>
            </a:r>
            <a:endParaRPr lang="ru-RU" sz="8800" i="1" dirty="0">
              <a:solidFill>
                <a:srgbClr val="7030A0"/>
              </a:solidFill>
            </a:endParaRPr>
          </a:p>
          <a:p>
            <a:r>
              <a:rPr lang="ru-RU" sz="8800" i="1" dirty="0">
                <a:solidFill>
                  <a:srgbClr val="7030A0"/>
                </a:solidFill>
              </a:rPr>
              <a:t>7.	ас. д-р Михай Петров – Университет «Проф. д-р </a:t>
            </a:r>
            <a:r>
              <a:rPr lang="ru-RU" sz="8800" i="1" dirty="0" err="1">
                <a:solidFill>
                  <a:srgbClr val="7030A0"/>
                </a:solidFill>
              </a:rPr>
              <a:t>Асен</a:t>
            </a:r>
            <a:r>
              <a:rPr lang="ru-RU" sz="8800" i="1" dirty="0">
                <a:solidFill>
                  <a:srgbClr val="7030A0"/>
                </a:solidFill>
              </a:rPr>
              <a:t> Златаров» -- Бургас</a:t>
            </a:r>
          </a:p>
          <a:p>
            <a:r>
              <a:rPr lang="ru-RU" sz="8800" i="1" dirty="0">
                <a:solidFill>
                  <a:srgbClr val="7030A0"/>
                </a:solidFill>
              </a:rPr>
              <a:t>8.	докторант </a:t>
            </a:r>
            <a:r>
              <a:rPr lang="ru-RU" sz="8800" i="1" dirty="0" err="1">
                <a:solidFill>
                  <a:srgbClr val="7030A0"/>
                </a:solidFill>
              </a:rPr>
              <a:t>Петър</a:t>
            </a:r>
            <a:r>
              <a:rPr lang="ru-RU" sz="8800" i="1" dirty="0">
                <a:solidFill>
                  <a:srgbClr val="7030A0"/>
                </a:solidFill>
              </a:rPr>
              <a:t> </a:t>
            </a:r>
            <a:r>
              <a:rPr lang="ru-RU" sz="8800" i="1" dirty="0" err="1">
                <a:solidFill>
                  <a:srgbClr val="7030A0"/>
                </a:solidFill>
              </a:rPr>
              <a:t>Росенов</a:t>
            </a:r>
            <a:r>
              <a:rPr lang="ru-RU" sz="8800" i="1" dirty="0">
                <a:solidFill>
                  <a:srgbClr val="7030A0"/>
                </a:solidFill>
              </a:rPr>
              <a:t> Петров – Университет «Проф. д-р </a:t>
            </a:r>
            <a:r>
              <a:rPr lang="ru-RU" sz="8800" i="1" dirty="0" err="1">
                <a:solidFill>
                  <a:srgbClr val="7030A0"/>
                </a:solidFill>
              </a:rPr>
              <a:t>Асен</a:t>
            </a:r>
            <a:r>
              <a:rPr lang="ru-RU" sz="8800" i="1" dirty="0">
                <a:solidFill>
                  <a:srgbClr val="7030A0"/>
                </a:solidFill>
              </a:rPr>
              <a:t> Златаров» -- Бургас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8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1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8CA9B-A698-3B53-C596-CC08364DEC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AF7FE-DBA7-CE95-F976-F8359B6A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505" y="-88900"/>
            <a:ext cx="10390908" cy="431800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chemeClr val="accent2"/>
                </a:solidFill>
              </a:rPr>
              <a:t>Изследователски екип</a:t>
            </a:r>
            <a:endParaRPr lang="bg-BG" sz="28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B5D8A-0792-15DF-131C-8F1FA342E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285" y="127000"/>
            <a:ext cx="11966051" cy="65366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bg-BG" sz="7600" i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bg-BG" sz="8800" i="1" u="sng" dirty="0">
                <a:solidFill>
                  <a:srgbClr val="FF0000"/>
                </a:solidFill>
              </a:rPr>
              <a:t>Научен екип студентски– втора година-2024</a:t>
            </a:r>
          </a:p>
          <a:p>
            <a:pPr marL="0" indent="0">
              <a:buNone/>
            </a:pPr>
            <a:r>
              <a:rPr lang="ru-RU" sz="8800" b="1" i="1" dirty="0">
                <a:solidFill>
                  <a:schemeClr val="tx1"/>
                </a:solidFill>
              </a:rPr>
              <a:t>Стефан Янчев Маринов </a:t>
            </a:r>
            <a:r>
              <a:rPr lang="ru-RU" sz="8800" b="1" i="1" dirty="0" err="1">
                <a:solidFill>
                  <a:schemeClr val="tx1"/>
                </a:solidFill>
              </a:rPr>
              <a:t>ПГИшпз</a:t>
            </a:r>
            <a:r>
              <a:rPr lang="ru-RU" sz="8800" b="1" i="1" dirty="0">
                <a:solidFill>
                  <a:schemeClr val="tx1"/>
                </a:solidFill>
              </a:rPr>
              <a:t> 305 – Университет «Проф. д-р </a:t>
            </a:r>
            <a:r>
              <a:rPr lang="ru-RU" sz="8800" b="1" i="1" dirty="0" err="1">
                <a:solidFill>
                  <a:schemeClr val="tx1"/>
                </a:solidFill>
              </a:rPr>
              <a:t>Асен</a:t>
            </a:r>
            <a:r>
              <a:rPr lang="ru-RU" sz="8800" b="1" i="1" dirty="0">
                <a:solidFill>
                  <a:schemeClr val="tx1"/>
                </a:solidFill>
              </a:rPr>
              <a:t> Златаров» - Бургас</a:t>
            </a:r>
          </a:p>
          <a:p>
            <a:pPr marL="0" indent="0">
              <a:buNone/>
            </a:pPr>
            <a:r>
              <a:rPr lang="ru-RU" sz="8800" b="1" i="1" dirty="0" err="1">
                <a:solidFill>
                  <a:schemeClr val="tx1"/>
                </a:solidFill>
              </a:rPr>
              <a:t>Енис</a:t>
            </a:r>
            <a:r>
              <a:rPr lang="ru-RU" sz="8800" b="1" i="1" dirty="0">
                <a:solidFill>
                  <a:schemeClr val="tx1"/>
                </a:solidFill>
              </a:rPr>
              <a:t> </a:t>
            </a:r>
            <a:r>
              <a:rPr lang="ru-RU" sz="8800" b="1" i="1" dirty="0" err="1">
                <a:solidFill>
                  <a:schemeClr val="tx1"/>
                </a:solidFill>
              </a:rPr>
              <a:t>Месру</a:t>
            </a:r>
            <a:r>
              <a:rPr lang="ru-RU" sz="8800" b="1" i="1" dirty="0">
                <a:solidFill>
                  <a:schemeClr val="tx1"/>
                </a:solidFill>
              </a:rPr>
              <a:t> </a:t>
            </a:r>
            <a:r>
              <a:rPr lang="ru-RU" sz="8800" b="1" i="1" dirty="0" err="1">
                <a:solidFill>
                  <a:schemeClr val="tx1"/>
                </a:solidFill>
              </a:rPr>
              <a:t>Аптиш</a:t>
            </a:r>
            <a:r>
              <a:rPr lang="ru-RU" sz="8800" b="1" i="1" dirty="0">
                <a:solidFill>
                  <a:schemeClr val="tx1"/>
                </a:solidFill>
              </a:rPr>
              <a:t> </a:t>
            </a:r>
            <a:r>
              <a:rPr lang="ru-RU" sz="8800" b="1" i="1" dirty="0" err="1">
                <a:solidFill>
                  <a:schemeClr val="tx1"/>
                </a:solidFill>
              </a:rPr>
              <a:t>ПГИшпз</a:t>
            </a:r>
            <a:r>
              <a:rPr lang="ru-RU" sz="8800" b="1" i="1" dirty="0">
                <a:solidFill>
                  <a:schemeClr val="tx1"/>
                </a:solidFill>
              </a:rPr>
              <a:t> 306 – Университет «Проф. д-р </a:t>
            </a:r>
            <a:r>
              <a:rPr lang="ru-RU" sz="8800" b="1" i="1" dirty="0" err="1">
                <a:solidFill>
                  <a:schemeClr val="tx1"/>
                </a:solidFill>
              </a:rPr>
              <a:t>Асен</a:t>
            </a:r>
            <a:r>
              <a:rPr lang="ru-RU" sz="8800" b="1" i="1" dirty="0">
                <a:solidFill>
                  <a:schemeClr val="tx1"/>
                </a:solidFill>
              </a:rPr>
              <a:t> Златаров» - Бургас </a:t>
            </a:r>
          </a:p>
          <a:p>
            <a:pPr marL="0" indent="0">
              <a:buNone/>
            </a:pPr>
            <a:r>
              <a:rPr lang="ru-RU" sz="8800" dirty="0" err="1"/>
              <a:t>Велислав</a:t>
            </a:r>
            <a:r>
              <a:rPr lang="ru-RU" sz="8800" dirty="0"/>
              <a:t> </a:t>
            </a:r>
            <a:r>
              <a:rPr lang="ru-RU" sz="8800" dirty="0" err="1"/>
              <a:t>Росенов</a:t>
            </a:r>
            <a:r>
              <a:rPr lang="ru-RU" sz="8800" dirty="0"/>
              <a:t> </a:t>
            </a:r>
            <a:r>
              <a:rPr lang="ru-RU" sz="8800" dirty="0" err="1"/>
              <a:t>Дамянов</a:t>
            </a:r>
            <a:r>
              <a:rPr lang="ru-RU" sz="8800" dirty="0"/>
              <a:t> М1282 - Университет «Проф. д-р </a:t>
            </a:r>
            <a:r>
              <a:rPr lang="ru-RU" sz="8800" dirty="0" err="1"/>
              <a:t>Асен</a:t>
            </a:r>
            <a:r>
              <a:rPr lang="ru-RU" sz="8800" dirty="0"/>
              <a:t> Златаров» - Бургас</a:t>
            </a:r>
          </a:p>
          <a:p>
            <a:pPr marL="0" indent="0">
              <a:buNone/>
            </a:pPr>
            <a:r>
              <a:rPr lang="ru-RU" sz="8800" dirty="0"/>
              <a:t>Михаил Владимирович </a:t>
            </a:r>
            <a:r>
              <a:rPr lang="ru-RU" sz="8800" dirty="0" err="1"/>
              <a:t>Чебишев</a:t>
            </a:r>
            <a:r>
              <a:rPr lang="ru-RU" sz="8800" dirty="0"/>
              <a:t> СУ1438 – Университет «Проф. д-р </a:t>
            </a:r>
            <a:r>
              <a:rPr lang="ru-RU" sz="8800" dirty="0" err="1"/>
              <a:t>Асен</a:t>
            </a:r>
            <a:r>
              <a:rPr lang="ru-RU" sz="8800" dirty="0"/>
              <a:t> Златаров» - Бургас</a:t>
            </a:r>
          </a:p>
          <a:p>
            <a:pPr marL="0" indent="0">
              <a:buNone/>
            </a:pPr>
            <a:r>
              <a:rPr lang="ru-RU" sz="8800" dirty="0"/>
              <a:t>Славена Николаева Иванова ИМ1128 – Университет «Проф. д-р </a:t>
            </a:r>
            <a:r>
              <a:rPr lang="ru-RU" sz="8800" dirty="0" err="1"/>
              <a:t>Асен</a:t>
            </a:r>
            <a:r>
              <a:rPr lang="ru-RU" sz="8800" dirty="0"/>
              <a:t> Златаров» - Бургас</a:t>
            </a:r>
          </a:p>
          <a:p>
            <a:pPr marL="0" indent="0">
              <a:buNone/>
            </a:pPr>
            <a:r>
              <a:rPr lang="ru-RU" sz="8800" dirty="0" err="1"/>
              <a:t>Анелия</a:t>
            </a:r>
            <a:r>
              <a:rPr lang="ru-RU" sz="8800" dirty="0"/>
              <a:t> </a:t>
            </a:r>
            <a:r>
              <a:rPr lang="ru-RU" sz="8800" dirty="0" err="1"/>
              <a:t>Величкова</a:t>
            </a:r>
            <a:r>
              <a:rPr lang="ru-RU" sz="8800" dirty="0"/>
              <a:t> </a:t>
            </a:r>
            <a:r>
              <a:rPr lang="ru-RU" sz="8800" dirty="0" err="1"/>
              <a:t>Кукова</a:t>
            </a:r>
            <a:r>
              <a:rPr lang="ru-RU" sz="8800" dirty="0"/>
              <a:t> СП 411– Университет «Проф. д-р </a:t>
            </a:r>
            <a:r>
              <a:rPr lang="ru-RU" sz="8800" dirty="0" err="1"/>
              <a:t>Асен</a:t>
            </a:r>
            <a:r>
              <a:rPr lang="ru-RU" sz="8800" dirty="0"/>
              <a:t> Златаров» - Бургас</a:t>
            </a:r>
          </a:p>
          <a:p>
            <a:pPr marL="0" indent="0">
              <a:buNone/>
            </a:pPr>
            <a:r>
              <a:rPr lang="ru-RU" sz="8800" dirty="0"/>
              <a:t>Дора Димитрова </a:t>
            </a:r>
            <a:r>
              <a:rPr lang="ru-RU" sz="8800" dirty="0" err="1"/>
              <a:t>Димова</a:t>
            </a:r>
            <a:r>
              <a:rPr lang="ru-RU" sz="8800" dirty="0"/>
              <a:t> СП 405 - Университет «Проф. д-р </a:t>
            </a:r>
            <a:r>
              <a:rPr lang="ru-RU" sz="8800" dirty="0" err="1"/>
              <a:t>Асен</a:t>
            </a:r>
            <a:r>
              <a:rPr lang="ru-RU" sz="8800" dirty="0"/>
              <a:t> Златаров» - Бургас</a:t>
            </a:r>
          </a:p>
          <a:p>
            <a:pPr marL="0" indent="0">
              <a:buNone/>
            </a:pPr>
            <a:r>
              <a:rPr lang="ru-RU" sz="8800" dirty="0"/>
              <a:t>Станислав </a:t>
            </a:r>
            <a:r>
              <a:rPr lang="ru-RU" sz="8800" dirty="0" err="1"/>
              <a:t>Ганчев</a:t>
            </a:r>
            <a:r>
              <a:rPr lang="ru-RU" sz="8800" dirty="0"/>
              <a:t> Сачаров УМО </a:t>
            </a:r>
            <a:r>
              <a:rPr lang="ru-RU" sz="8800" dirty="0" err="1"/>
              <a:t>шпр</a:t>
            </a:r>
            <a:r>
              <a:rPr lang="ru-RU" sz="8800" dirty="0"/>
              <a:t>  292 - Университет «Проф. д-р </a:t>
            </a:r>
            <a:r>
              <a:rPr lang="ru-RU" sz="8800" dirty="0" err="1"/>
              <a:t>Асен</a:t>
            </a:r>
            <a:r>
              <a:rPr lang="ru-RU" sz="8800" dirty="0"/>
              <a:t> Златаров» - Бургас</a:t>
            </a:r>
          </a:p>
          <a:p>
            <a:pPr marL="0" indent="0">
              <a:buNone/>
            </a:pPr>
            <a:r>
              <a:rPr lang="ru-RU" sz="8800" dirty="0" err="1"/>
              <a:t>Димитър</a:t>
            </a:r>
            <a:r>
              <a:rPr lang="ru-RU" sz="8800" dirty="0"/>
              <a:t> Петков </a:t>
            </a:r>
            <a:r>
              <a:rPr lang="ru-RU" sz="8800" dirty="0" err="1"/>
              <a:t>Ковачев</a:t>
            </a:r>
            <a:r>
              <a:rPr lang="ru-RU" sz="8800" dirty="0"/>
              <a:t> УМО </a:t>
            </a:r>
            <a:r>
              <a:rPr lang="ru-RU" sz="8800" dirty="0" err="1"/>
              <a:t>шпр</a:t>
            </a:r>
            <a:r>
              <a:rPr lang="ru-RU" sz="8800" dirty="0"/>
              <a:t> 284 - Университет «Проф. д-р </a:t>
            </a:r>
            <a:r>
              <a:rPr lang="ru-RU" sz="8800" dirty="0" err="1"/>
              <a:t>Асен</a:t>
            </a:r>
            <a:r>
              <a:rPr lang="ru-RU" sz="8800" dirty="0"/>
              <a:t> Златаров» - Бургас</a:t>
            </a:r>
          </a:p>
          <a:p>
            <a:pPr marL="0" indent="0">
              <a:buNone/>
            </a:pPr>
            <a:r>
              <a:rPr lang="ru-RU" sz="8800" dirty="0"/>
              <a:t>Станислава </a:t>
            </a:r>
            <a:r>
              <a:rPr lang="ru-RU" sz="8800" dirty="0" err="1"/>
              <a:t>Боянова</a:t>
            </a:r>
            <a:r>
              <a:rPr lang="ru-RU" sz="8800" dirty="0"/>
              <a:t> </a:t>
            </a:r>
            <a:r>
              <a:rPr lang="ru-RU" sz="8800" dirty="0" err="1"/>
              <a:t>Станева</a:t>
            </a:r>
            <a:r>
              <a:rPr lang="ru-RU" sz="8800" dirty="0"/>
              <a:t> ЕООС 1134 - Университет «Проф. д-р </a:t>
            </a:r>
            <a:r>
              <a:rPr lang="ru-RU" sz="8800" dirty="0" err="1"/>
              <a:t>Асен</a:t>
            </a:r>
            <a:r>
              <a:rPr lang="ru-RU" sz="8800" dirty="0"/>
              <a:t> Златаров» - Бургас</a:t>
            </a:r>
          </a:p>
          <a:p>
            <a:pPr marL="0" indent="0">
              <a:buNone/>
            </a:pPr>
            <a:r>
              <a:rPr lang="ru-RU" sz="8800" dirty="0" err="1"/>
              <a:t>Йорданка</a:t>
            </a:r>
            <a:r>
              <a:rPr lang="ru-RU" sz="8800" dirty="0"/>
              <a:t> </a:t>
            </a:r>
            <a:r>
              <a:rPr lang="ru-RU" sz="8800" dirty="0" err="1"/>
              <a:t>Костадинова</a:t>
            </a:r>
            <a:r>
              <a:rPr lang="ru-RU" sz="8800" dirty="0"/>
              <a:t> </a:t>
            </a:r>
            <a:r>
              <a:rPr lang="ru-RU" sz="8800" dirty="0" err="1"/>
              <a:t>Костадинова</a:t>
            </a:r>
            <a:r>
              <a:rPr lang="ru-RU" sz="8800" dirty="0"/>
              <a:t> ЕООС 1131 - Университет «Проф. д-р </a:t>
            </a:r>
            <a:r>
              <a:rPr lang="ru-RU" sz="8800" dirty="0" err="1"/>
              <a:t>Асен</a:t>
            </a:r>
            <a:r>
              <a:rPr lang="ru-RU" sz="8800" dirty="0"/>
              <a:t> Златаров» -- Бургас</a:t>
            </a:r>
          </a:p>
          <a:p>
            <a:pPr marL="0" indent="0">
              <a:buNone/>
            </a:pPr>
            <a:endParaRPr lang="ru-RU" sz="8800" i="1" dirty="0"/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8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36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0" y="128337"/>
            <a:ext cx="9344284" cy="1909010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rgbClr val="FF0000"/>
                </a:solidFill>
              </a:rPr>
              <a:t>ЦЕЛ: 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Да се представят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теоретични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разширения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и практически приложения на интуиционистки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размити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множества и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индексирани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матрици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процеса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вземане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на решения в условия на </a:t>
            </a:r>
            <a:r>
              <a:rPr lang="ru-RU" sz="2600" dirty="0" err="1">
                <a:solidFill>
                  <a:schemeClr val="accent2">
                    <a:lumMod val="75000"/>
                  </a:schemeClr>
                </a:solidFill>
              </a:rPr>
              <a:t>размита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 среда </a:t>
            </a:r>
            <a:endParaRPr lang="bg-BG" sz="2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589" y="2037346"/>
            <a:ext cx="9561095" cy="48206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200" b="1" i="1" dirty="0">
                <a:solidFill>
                  <a:schemeClr val="accent2">
                    <a:lumMod val="50000"/>
                  </a:schemeClr>
                </a:solidFill>
              </a:rPr>
              <a:t>Задачи:</a:t>
            </a:r>
            <a:endParaRPr lang="bg-BG" sz="2200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ru-RU" dirty="0"/>
              <a:t>За да се </a:t>
            </a:r>
            <a:r>
              <a:rPr lang="ru-RU" dirty="0" err="1"/>
              <a:t>постигне</a:t>
            </a:r>
            <a:r>
              <a:rPr lang="ru-RU" dirty="0"/>
              <a:t> </a:t>
            </a:r>
            <a:r>
              <a:rPr lang="ru-RU" dirty="0" err="1"/>
              <a:t>тази</a:t>
            </a:r>
            <a:r>
              <a:rPr lang="ru-RU" dirty="0"/>
              <a:t> цел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поставени</a:t>
            </a:r>
            <a:r>
              <a:rPr lang="ru-RU" dirty="0"/>
              <a:t> </a:t>
            </a:r>
            <a:r>
              <a:rPr lang="ru-RU" dirty="0" err="1"/>
              <a:t>следните</a:t>
            </a:r>
            <a:r>
              <a:rPr lang="ru-RU" dirty="0"/>
              <a:t> задачи:</a:t>
            </a:r>
          </a:p>
          <a:p>
            <a:pPr lvl="0"/>
            <a:r>
              <a:rPr lang="ru-RU" dirty="0"/>
              <a:t>1)	Да се </a:t>
            </a:r>
            <a:r>
              <a:rPr lang="ru-RU" dirty="0" err="1"/>
              <a:t>анализират</a:t>
            </a:r>
            <a:r>
              <a:rPr lang="ru-RU" dirty="0"/>
              <a:t> </a:t>
            </a:r>
            <a:r>
              <a:rPr lang="ru-RU" dirty="0" err="1"/>
              <a:t>съществуващите</a:t>
            </a:r>
            <a:r>
              <a:rPr lang="ru-RU" dirty="0"/>
              <a:t> </a:t>
            </a:r>
            <a:r>
              <a:rPr lang="ru-RU" dirty="0" err="1"/>
              <a:t>видове</a:t>
            </a:r>
            <a:r>
              <a:rPr lang="ru-RU" dirty="0"/>
              <a:t> интуиционистки </a:t>
            </a:r>
            <a:r>
              <a:rPr lang="ru-RU" dirty="0" err="1"/>
              <a:t>размити</a:t>
            </a:r>
            <a:r>
              <a:rPr lang="ru-RU" dirty="0"/>
              <a:t> множества и </a:t>
            </a:r>
            <a:r>
              <a:rPr lang="ru-RU" dirty="0" err="1"/>
              <a:t>индексирани</a:t>
            </a:r>
            <a:r>
              <a:rPr lang="ru-RU" dirty="0"/>
              <a:t> </a:t>
            </a:r>
            <a:r>
              <a:rPr lang="ru-RU" dirty="0" err="1"/>
              <a:t>матрици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се определят нови </a:t>
            </a:r>
            <a:r>
              <a:rPr lang="ru-RU" dirty="0" err="1"/>
              <a:t>възможностите</a:t>
            </a:r>
            <a:r>
              <a:rPr lang="ru-RU" dirty="0"/>
              <a:t> за </a:t>
            </a:r>
            <a:r>
              <a:rPr lang="ru-RU" dirty="0" err="1"/>
              <a:t>извличане</a:t>
            </a:r>
            <a:r>
              <a:rPr lang="ru-RU" dirty="0"/>
              <a:t> на знания от </a:t>
            </a:r>
            <a:r>
              <a:rPr lang="ru-RU" dirty="0" err="1"/>
              <a:t>данни</a:t>
            </a:r>
            <a:r>
              <a:rPr lang="ru-RU" dirty="0"/>
              <a:t> за </a:t>
            </a:r>
            <a:r>
              <a:rPr lang="ru-RU" dirty="0" err="1"/>
              <a:t>изследваните</a:t>
            </a:r>
            <a:r>
              <a:rPr lang="ru-RU" dirty="0"/>
              <a:t> </a:t>
            </a:r>
            <a:r>
              <a:rPr lang="ru-RU" dirty="0" err="1"/>
              <a:t>обекти</a:t>
            </a:r>
            <a:r>
              <a:rPr lang="ru-RU" dirty="0"/>
              <a:t> и </a:t>
            </a:r>
            <a:r>
              <a:rPr lang="ru-RU" dirty="0" err="1"/>
              <a:t>процеси</a:t>
            </a:r>
            <a:r>
              <a:rPr lang="ru-RU" dirty="0"/>
              <a:t>; </a:t>
            </a:r>
          </a:p>
          <a:p>
            <a:pPr lvl="0"/>
            <a:r>
              <a:rPr lang="ru-RU" dirty="0"/>
              <a:t>2)	Да се </a:t>
            </a:r>
            <a:r>
              <a:rPr lang="ru-RU" dirty="0" err="1"/>
              <a:t>усъвършенстват</a:t>
            </a:r>
            <a:r>
              <a:rPr lang="ru-RU" dirty="0"/>
              <a:t> </a:t>
            </a:r>
            <a:r>
              <a:rPr lang="ru-RU" dirty="0" err="1"/>
              <a:t>моделите</a:t>
            </a:r>
            <a:r>
              <a:rPr lang="ru-RU" dirty="0"/>
              <a:t> и </a:t>
            </a:r>
            <a:r>
              <a:rPr lang="ru-RU" dirty="0" err="1"/>
              <a:t>методите</a:t>
            </a:r>
            <a:r>
              <a:rPr lang="ru-RU" dirty="0"/>
              <a:t> за </a:t>
            </a:r>
            <a:r>
              <a:rPr lang="ru-RU" dirty="0" err="1"/>
              <a:t>извличане</a:t>
            </a:r>
            <a:r>
              <a:rPr lang="ru-RU" dirty="0"/>
              <a:t> на знания за </a:t>
            </a:r>
            <a:r>
              <a:rPr lang="ru-RU" dirty="0" err="1"/>
              <a:t>обектите</a:t>
            </a:r>
            <a:r>
              <a:rPr lang="ru-RU" dirty="0"/>
              <a:t> чрез </a:t>
            </a:r>
            <a:r>
              <a:rPr lang="ru-RU" dirty="0" err="1"/>
              <a:t>формално</a:t>
            </a:r>
            <a:r>
              <a:rPr lang="ru-RU" dirty="0"/>
              <a:t> описание с </a:t>
            </a:r>
            <a:r>
              <a:rPr lang="ru-RU" dirty="0" err="1"/>
              <a:t>апарата</a:t>
            </a:r>
            <a:r>
              <a:rPr lang="ru-RU" dirty="0"/>
              <a:t> на интуиционистки </a:t>
            </a:r>
            <a:r>
              <a:rPr lang="ru-RU" dirty="0" err="1"/>
              <a:t>размити</a:t>
            </a:r>
            <a:r>
              <a:rPr lang="ru-RU" dirty="0"/>
              <a:t> множества и </a:t>
            </a:r>
            <a:r>
              <a:rPr lang="ru-RU" dirty="0" err="1"/>
              <a:t>индексираните</a:t>
            </a:r>
            <a:r>
              <a:rPr lang="ru-RU" dirty="0"/>
              <a:t> </a:t>
            </a:r>
            <a:r>
              <a:rPr lang="ru-RU" dirty="0" err="1"/>
              <a:t>матрици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3)	Да се </a:t>
            </a:r>
            <a:r>
              <a:rPr lang="ru-RU" dirty="0" err="1"/>
              <a:t>разработят</a:t>
            </a:r>
            <a:r>
              <a:rPr lang="ru-RU" dirty="0"/>
              <a:t> </a:t>
            </a:r>
            <a:r>
              <a:rPr lang="ru-RU" dirty="0" err="1"/>
              <a:t>елипсовидни</a:t>
            </a:r>
            <a:r>
              <a:rPr lang="ru-RU" dirty="0"/>
              <a:t> и </a:t>
            </a:r>
            <a:r>
              <a:rPr lang="ru-RU" dirty="0" err="1"/>
              <a:t>циркулярни</a:t>
            </a:r>
            <a:r>
              <a:rPr lang="ru-RU" dirty="0"/>
              <a:t> интуиционистки </a:t>
            </a:r>
            <a:r>
              <a:rPr lang="ru-RU" dirty="0" err="1"/>
              <a:t>размити</a:t>
            </a:r>
            <a:r>
              <a:rPr lang="ru-RU" dirty="0"/>
              <a:t> модели с цел </a:t>
            </a:r>
            <a:r>
              <a:rPr lang="ru-RU" dirty="0" err="1"/>
              <a:t>приложението</a:t>
            </a:r>
            <a:r>
              <a:rPr lang="ru-RU" dirty="0"/>
              <a:t> им в </a:t>
            </a:r>
            <a:r>
              <a:rPr lang="ru-RU" dirty="0" err="1"/>
              <a:t>процеса</a:t>
            </a:r>
            <a:r>
              <a:rPr lang="ru-RU" dirty="0"/>
              <a:t> на </a:t>
            </a:r>
            <a:r>
              <a:rPr lang="ru-RU" dirty="0" err="1"/>
              <a:t>извличане</a:t>
            </a:r>
            <a:r>
              <a:rPr lang="ru-RU" dirty="0"/>
              <a:t> на знания за </a:t>
            </a:r>
            <a:r>
              <a:rPr lang="ru-RU" dirty="0" err="1"/>
              <a:t>вземане</a:t>
            </a:r>
            <a:r>
              <a:rPr lang="ru-RU" dirty="0"/>
              <a:t> на </a:t>
            </a:r>
            <a:r>
              <a:rPr lang="ru-RU" dirty="0" err="1"/>
              <a:t>управленски</a:t>
            </a:r>
            <a:r>
              <a:rPr lang="ru-RU" dirty="0"/>
              <a:t> решения.</a:t>
            </a:r>
          </a:p>
          <a:p>
            <a:pPr lvl="0"/>
            <a:r>
              <a:rPr lang="ru-RU" dirty="0"/>
              <a:t>4)	Да се </a:t>
            </a:r>
            <a:r>
              <a:rPr lang="ru-RU" dirty="0" err="1"/>
              <a:t>разширят</a:t>
            </a:r>
            <a:r>
              <a:rPr lang="ru-RU" dirty="0"/>
              <a:t> </a:t>
            </a:r>
            <a:r>
              <a:rPr lang="ru-RU" dirty="0" err="1"/>
              <a:t>приложенията</a:t>
            </a:r>
            <a:r>
              <a:rPr lang="ru-RU" dirty="0"/>
              <a:t> на интуиционистки </a:t>
            </a:r>
            <a:r>
              <a:rPr lang="ru-RU" dirty="0" err="1"/>
              <a:t>размити</a:t>
            </a:r>
            <a:r>
              <a:rPr lang="ru-RU" dirty="0"/>
              <a:t> множества и </a:t>
            </a:r>
            <a:r>
              <a:rPr lang="ru-RU" dirty="0" err="1"/>
              <a:t>индексираните</a:t>
            </a:r>
            <a:r>
              <a:rPr lang="ru-RU" dirty="0"/>
              <a:t> </a:t>
            </a:r>
            <a:r>
              <a:rPr lang="ru-RU" dirty="0" err="1"/>
              <a:t>матрици</a:t>
            </a:r>
            <a:r>
              <a:rPr lang="ru-RU" dirty="0"/>
              <a:t> в </a:t>
            </a:r>
            <a:r>
              <a:rPr lang="ru-RU" dirty="0" err="1"/>
              <a:t>процеса</a:t>
            </a:r>
            <a:r>
              <a:rPr lang="ru-RU" dirty="0"/>
              <a:t> на </a:t>
            </a:r>
            <a:r>
              <a:rPr lang="ru-RU" dirty="0" err="1"/>
              <a:t>събиране</a:t>
            </a:r>
            <a:r>
              <a:rPr lang="ru-RU" dirty="0"/>
              <a:t> на </a:t>
            </a:r>
            <a:r>
              <a:rPr lang="ru-RU" dirty="0" err="1"/>
              <a:t>данни</a:t>
            </a:r>
            <a:r>
              <a:rPr lang="ru-RU" dirty="0"/>
              <a:t> и </a:t>
            </a:r>
            <a:r>
              <a:rPr lang="ru-RU" dirty="0" err="1"/>
              <a:t>извличане</a:t>
            </a:r>
            <a:r>
              <a:rPr lang="ru-RU" dirty="0"/>
              <a:t> на информация за </a:t>
            </a:r>
            <a:r>
              <a:rPr lang="ru-RU" dirty="0" err="1"/>
              <a:t>обекти</a:t>
            </a:r>
            <a:r>
              <a:rPr lang="ru-RU" dirty="0"/>
              <a:t> и </a:t>
            </a:r>
            <a:r>
              <a:rPr lang="ru-RU" dirty="0" err="1"/>
              <a:t>процеси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5)	Да се </a:t>
            </a:r>
            <a:r>
              <a:rPr lang="ru-RU" dirty="0" err="1"/>
              <a:t>използват</a:t>
            </a:r>
            <a:r>
              <a:rPr lang="ru-RU" dirty="0"/>
              <a:t>, </a:t>
            </a:r>
            <a:r>
              <a:rPr lang="ru-RU" dirty="0" err="1"/>
              <a:t>разширят</a:t>
            </a:r>
            <a:r>
              <a:rPr lang="ru-RU" dirty="0"/>
              <a:t> и </a:t>
            </a:r>
            <a:r>
              <a:rPr lang="ru-RU" dirty="0" err="1"/>
              <a:t>тестват</a:t>
            </a:r>
            <a:r>
              <a:rPr lang="ru-RU" dirty="0"/>
              <a:t> </a:t>
            </a:r>
            <a:r>
              <a:rPr lang="ru-RU" dirty="0" err="1"/>
              <a:t>софтуерни</a:t>
            </a:r>
            <a:r>
              <a:rPr lang="ru-RU" dirty="0"/>
              <a:t> приложения за реализация и анализ на </a:t>
            </a:r>
            <a:r>
              <a:rPr lang="ru-RU" dirty="0" err="1"/>
              <a:t>разработените</a:t>
            </a:r>
            <a:r>
              <a:rPr lang="ru-RU" dirty="0"/>
              <a:t> </a:t>
            </a:r>
            <a:r>
              <a:rPr lang="ru-RU" dirty="0" err="1"/>
              <a:t>елипсовидни</a:t>
            </a:r>
            <a:r>
              <a:rPr lang="ru-RU" dirty="0"/>
              <a:t> и </a:t>
            </a:r>
            <a:r>
              <a:rPr lang="ru-RU" dirty="0" err="1"/>
              <a:t>циркулярни</a:t>
            </a:r>
            <a:r>
              <a:rPr lang="ru-RU" dirty="0"/>
              <a:t> интуиционистки </a:t>
            </a:r>
            <a:r>
              <a:rPr lang="ru-RU" dirty="0" err="1"/>
              <a:t>размити</a:t>
            </a:r>
            <a:r>
              <a:rPr lang="ru-RU" dirty="0"/>
              <a:t> модели.</a:t>
            </a:r>
          </a:p>
          <a:p>
            <a:pPr lvl="0"/>
            <a:r>
              <a:rPr lang="ru-RU" dirty="0"/>
              <a:t>6)	Да се </a:t>
            </a:r>
            <a:r>
              <a:rPr lang="ru-RU" dirty="0" err="1"/>
              <a:t>разпространят</a:t>
            </a:r>
            <a:r>
              <a:rPr lang="ru-RU" dirty="0"/>
              <a:t> резултатите от проекта.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661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023" y="193964"/>
            <a:ext cx="10984675" cy="580736"/>
          </a:xfrm>
        </p:spPr>
        <p:txBody>
          <a:bodyPr>
            <a:noAutofit/>
          </a:bodyPr>
          <a:lstStyle/>
          <a:p>
            <a:r>
              <a:rPr lang="bg-BG" sz="3200" b="1" dirty="0">
                <a:solidFill>
                  <a:schemeClr val="accent2"/>
                </a:solidFill>
              </a:rPr>
              <a:t>П</a:t>
            </a:r>
            <a:r>
              <a:rPr lang="en-US" sz="3200" b="1" dirty="0" err="1">
                <a:solidFill>
                  <a:schemeClr val="accent2"/>
                </a:solidFill>
              </a:rPr>
              <a:t>убликационна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дейност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br>
              <a:rPr lang="bg-BG" sz="3200" b="1" dirty="0">
                <a:solidFill>
                  <a:schemeClr val="accent2"/>
                </a:solidFill>
              </a:rPr>
            </a:br>
            <a:r>
              <a:rPr lang="bg-BG" sz="3200" b="1" dirty="0">
                <a:solidFill>
                  <a:schemeClr val="accent2"/>
                </a:solidFill>
              </a:rPr>
              <a:t>през втория етап-студенти</a:t>
            </a:r>
            <a:br>
              <a:rPr lang="bg-BG" sz="3200" b="1" dirty="0"/>
            </a:b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9" y="1507958"/>
            <a:ext cx="10453742" cy="5159541"/>
          </a:xfrm>
        </p:spPr>
        <p:txBody>
          <a:bodyPr>
            <a:normAutofit fontScale="25000" lnSpcReduction="2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Студентски</a:t>
            </a:r>
            <a:r>
              <a:rPr lang="ru-RU" sz="11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1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научни</a:t>
            </a:r>
            <a:r>
              <a:rPr lang="ru-RU" sz="11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публикации, </a:t>
            </a:r>
            <a:r>
              <a:rPr lang="ru-RU" sz="11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представени</a:t>
            </a:r>
            <a:r>
              <a:rPr lang="ru-RU" sz="11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XVIII </a:t>
            </a:r>
            <a:r>
              <a:rPr lang="ru-RU" sz="11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студентска</a:t>
            </a:r>
            <a:r>
              <a:rPr lang="ru-RU" sz="11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научна конференция "Теория и практика на </a:t>
            </a:r>
            <a:r>
              <a:rPr lang="ru-RU" sz="11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съвременното</a:t>
            </a:r>
            <a:r>
              <a:rPr lang="ru-RU" sz="11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управление и педагогика" – </a:t>
            </a:r>
            <a:r>
              <a:rPr lang="ru-RU" sz="11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зимна</a:t>
            </a:r>
            <a:r>
              <a:rPr lang="ru-RU" sz="11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12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сесия</a:t>
            </a:r>
            <a:r>
              <a:rPr lang="ru-RU" sz="11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05.12.2024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8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Дарина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Йорданова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УМОшпр321,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Мейрем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Юмер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Хасан М1269,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Атанас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Магдаленов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Стоев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М1265. Доверителен интервал на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печалбата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фирма за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спортни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стоки.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Студентска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научна конференция "Теория и практика на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съвременното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управление и педагогика" – –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зимна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сесия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05. 12. 2024.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96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Кристина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Чакърова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УМОшпр319. Корелационен анализ на „МЛАДОСТ” АД.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Студентска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научна конференция "Теория и практика на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съвременното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управление и педагогика" – –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зимна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9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сесия</a:t>
            </a:r>
            <a:r>
              <a:rPr lang="ru-RU" sz="9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05. 12. 2024.</a:t>
            </a:r>
          </a:p>
          <a:p>
            <a:pPr marL="1143000" marR="0" indent="-11430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GB" sz="7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9759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93964"/>
            <a:ext cx="7966363" cy="580736"/>
          </a:xfrm>
        </p:spPr>
        <p:txBody>
          <a:bodyPr>
            <a:noAutofit/>
          </a:bodyPr>
          <a:lstStyle/>
          <a:p>
            <a:r>
              <a:rPr lang="bg-BG" sz="3200" b="1" dirty="0">
                <a:solidFill>
                  <a:schemeClr val="accent2"/>
                </a:solidFill>
              </a:rPr>
              <a:t>П</a:t>
            </a:r>
            <a:r>
              <a:rPr lang="en-US" sz="3200" b="1" dirty="0" err="1">
                <a:solidFill>
                  <a:schemeClr val="accent2"/>
                </a:solidFill>
              </a:rPr>
              <a:t>убликационна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дейност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GB" sz="3200" b="1" dirty="0">
                <a:solidFill>
                  <a:schemeClr val="accent2"/>
                </a:solidFill>
              </a:rPr>
              <a:t>–</a:t>
            </a:r>
            <a:r>
              <a:rPr lang="bg-BG" sz="3200" b="1" dirty="0">
                <a:solidFill>
                  <a:schemeClr val="accent2"/>
                </a:solidFill>
              </a:rPr>
              <a:t> втори етап</a:t>
            </a:r>
            <a:br>
              <a:rPr lang="bg-BG" sz="3200" b="1" dirty="0"/>
            </a:b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8" y="1235242"/>
            <a:ext cx="10951048" cy="5432257"/>
          </a:xfrm>
        </p:spPr>
        <p:txBody>
          <a:bodyPr>
            <a:normAutofit fontScale="62500" lnSpcReduction="2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bg-BG" sz="8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татии</a:t>
            </a:r>
            <a:r>
              <a:rPr lang="bg-BG" sz="8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8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представени</a:t>
            </a:r>
            <a:r>
              <a:rPr lang="ru-RU" sz="8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8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световни</a:t>
            </a:r>
            <a:r>
              <a:rPr lang="ru-RU" sz="8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8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вторични</a:t>
            </a:r>
            <a:r>
              <a:rPr lang="ru-RU" sz="8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8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литературни</a:t>
            </a:r>
            <a:r>
              <a:rPr lang="ru-RU" sz="8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8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източници</a:t>
            </a:r>
            <a:endParaRPr lang="ru-RU" sz="80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7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Zdravka</a:t>
            </a:r>
            <a:r>
              <a:rPr lang="en-GB" sz="6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Nikolaeva, Maria </a:t>
            </a:r>
            <a:r>
              <a:rPr lang="en-GB" sz="6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Karabajakova</a:t>
            </a:r>
            <a:r>
              <a:rPr lang="en-GB" sz="6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RESEARCH OF OZONE AND NITROGEN DIOXIDE CONCENTRATIONS AND THE PHOTOCHEMICAL PROCESSES CURRENT IN THE ATMOSPHERIC AIR. ANNUAL OF ASSEN ZLATAROV UNIVERSITY, BURGAS, BULGARIA, 2024, v. LIII(1) (in press)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79195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93964"/>
            <a:ext cx="8823157" cy="580736"/>
          </a:xfrm>
        </p:spPr>
        <p:txBody>
          <a:bodyPr>
            <a:noAutofit/>
          </a:bodyPr>
          <a:lstStyle/>
          <a:p>
            <a:r>
              <a:rPr lang="bg-BG" sz="3200" b="1" dirty="0">
                <a:solidFill>
                  <a:schemeClr val="accent2"/>
                </a:solidFill>
              </a:rPr>
              <a:t>П</a:t>
            </a:r>
            <a:r>
              <a:rPr lang="en-US" sz="3200" b="1" dirty="0" err="1">
                <a:solidFill>
                  <a:schemeClr val="accent2"/>
                </a:solidFill>
              </a:rPr>
              <a:t>убликационна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дейност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GB" sz="3200" b="1" dirty="0">
                <a:solidFill>
                  <a:schemeClr val="accent2"/>
                </a:solidFill>
              </a:rPr>
              <a:t>-</a:t>
            </a:r>
            <a:r>
              <a:rPr lang="bg-BG" sz="3200" b="1" dirty="0">
                <a:solidFill>
                  <a:schemeClr val="accent2"/>
                </a:solidFill>
              </a:rPr>
              <a:t> втори етап 2024</a:t>
            </a:r>
            <a:br>
              <a:rPr lang="bg-BG" sz="3200" b="1" dirty="0"/>
            </a:b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69" y="1308100"/>
            <a:ext cx="8974222" cy="5359400"/>
          </a:xfrm>
        </p:spPr>
        <p:txBody>
          <a:bodyPr>
            <a:normAutofit fontScale="92500"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Списък</a:t>
            </a:r>
            <a:r>
              <a:rPr lang="bg-BG" sz="3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научните публикации, публикувани в издания с</a:t>
            </a:r>
            <a:r>
              <a:rPr lang="en-GB" sz="3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IF</a:t>
            </a:r>
            <a:r>
              <a:rPr lang="bg-BG" sz="3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bg-BG" sz="31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	</a:t>
            </a:r>
            <a:r>
              <a:rPr lang="en-GB" sz="2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V.N., Todorov, V., Tranev, S.T., </a:t>
            </a:r>
            <a:r>
              <a:rPr lang="en-GB" sz="2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Dimov</a:t>
            </a:r>
            <a:r>
              <a:rPr lang="en-GB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I., A Confidence-Interval Circular Intuitionistic Fuzzy Method for Optimal Master and Sub-Franchise Selection: A Case Study of Pizza Hut in Europe. Axioms, 13, 758 (2024). IF 1,9, Quartile </a:t>
            </a:r>
            <a:r>
              <a:rPr lang="en-GB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Q1.</a:t>
            </a:r>
            <a:r>
              <a:rPr lang="en-GB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https://doi.org/10.3390/axioms13110758, https://www.mdpi.com/2075-1680/13/11/758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	</a:t>
            </a:r>
            <a:r>
              <a:rPr lang="en-GB" sz="25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Tranev, S.,  Intuitionistic Fuzzy Index Matrices in Linear Regression Analysis, Journal of multiple-valued logic and soft computing, vol. 43, 4-6, 549-559 (2024). IF 0.7, Quartile </a:t>
            </a:r>
            <a:r>
              <a:rPr lang="en-GB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Q3,</a:t>
            </a:r>
            <a:r>
              <a:rPr lang="en-GB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WOS:001312481800010, https://www.oldcitypublishing.com/journals/mvlsc-home/mvlsc-issue-contents/mvlsc-volume-43-number-4-6-2024/mvlsc-43-4-6-p-549-559/</a:t>
            </a:r>
          </a:p>
        </p:txBody>
      </p:sp>
    </p:spTree>
    <p:extLst>
      <p:ext uri="{BB962C8B-B14F-4D97-AF65-F5344CB8AC3E}">
        <p14:creationId xmlns:p14="http://schemas.microsoft.com/office/powerpoint/2010/main" val="4196727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242" y="-144379"/>
            <a:ext cx="8038759" cy="1379621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br>
              <a:rPr lang="bg-BG" sz="2800" b="1" dirty="0"/>
            </a:br>
            <a:r>
              <a:rPr lang="bg-BG" sz="2800" b="1" dirty="0"/>
              <a:t>П</a:t>
            </a:r>
            <a:r>
              <a:rPr lang="en-US" sz="2800" b="1" dirty="0" err="1"/>
              <a:t>убликационна</a:t>
            </a:r>
            <a:r>
              <a:rPr lang="en-US" sz="2800" b="1" dirty="0"/>
              <a:t> </a:t>
            </a:r>
            <a:r>
              <a:rPr lang="en-US" sz="2800" b="1" dirty="0" err="1"/>
              <a:t>дейност</a:t>
            </a:r>
            <a:r>
              <a:rPr lang="en-US" sz="2800" b="1" dirty="0"/>
              <a:t> </a:t>
            </a:r>
            <a:r>
              <a:rPr lang="en-GB" sz="2800" b="1" dirty="0"/>
              <a:t>-</a:t>
            </a:r>
            <a:r>
              <a:rPr lang="bg-BG" sz="2800" b="1" dirty="0"/>
              <a:t> втори етап 2024</a:t>
            </a:r>
            <a:br>
              <a:rPr lang="bg-BG" sz="2800" b="1" dirty="0"/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26" y="1026695"/>
            <a:ext cx="10975474" cy="6136105"/>
          </a:xfrm>
        </p:spPr>
        <p:txBody>
          <a:bodyPr>
            <a:normAutofit fontScale="55000" lnSpcReduction="20000"/>
          </a:bodyPr>
          <a:lstStyle/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Списък</a:t>
            </a:r>
            <a:r>
              <a:rPr lang="bg-BG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научните публикации, публикувани в издания с</a:t>
            </a: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bg-BG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импакт ранг</a:t>
            </a:r>
            <a:endParaRPr lang="ru-RU" sz="3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az-Cyrl-AZ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Petrov, P., Tranev, S. Circular Intuitionistic Fuzzy Knapsack Problem.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Lirkov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Margenov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 (eds) Large-Scale Scientific Computations. LSSC 2023. Lecture Notes in Computer Science, vol 13952, 279-287 (2024). Springer, Cham. SJR 0.7,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Q2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  https://doi.org/10.1007/978-3-031-56208-2_28, https://link.springer.com/chapter/10.1007/978-3-031-56208-2_28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Tranev, S. (2024). Circular Intuitionistic Fuzzy Linear Regression Analysis: A Novel Approach for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Modeling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Uncertainty in Marketing Expenses and Revenues.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Kahraman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Cevik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Onar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Cebi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Oztaysi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B.,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Tolga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A.C.,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Ucal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Sari, I. (eds) Intelligent and Fuzzy Systems. INFUS 2024. Lecture Notes in Networks and Systems, vol. 1088, 532-541. Springer, Cham. SJR 0.17,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Q4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https://doi.org/10.1007/978-3-031-70018-7_59, https://link.springer.com/chapter/10.1007/978-3-031-70018-7_59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Tranev, S., Todorov, V. (2024). Finding Hamiltonian Cycles in Circular Intuitionistic Fuzzy Graphs.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Kahraman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Cevik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Onar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Cebi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Oztaysi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B.,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Tolga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A.C.,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Ucal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Sari, I. (eds) Intelligent and Fuzzy Systems. INFUS 2024. Lecture Notes in Networks and Systems, vol 1088. Springer, Cham, 503-512, . SJR 0.17,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Q4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https://doi.org/10.1007/978-3-031-70018-7_56, https://link.springer.com/chapter/10.1007/978-3-031-70018-7_56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Mavrov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D., Tranev, S. (2024). An Application of the Intuitionistic Fuzzy Approach to the Hungarian Algorithm for the Travelling Salesman Problem.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Fidanova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 (eds) Recent Advances in Computational Optimization. WCO 2022. Studies in Computational Intelligence, vol 1158, 212-226. Springer, Cham,  SJR 0.29,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Q4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https://doi.org/10.1007/978-3-031-57320-0_12, https://link.springer.com/chapter/10.1007/978-3-031-57320-0_12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Tranev,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Mavrov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D. (2024). An Application of the Temporal Intuitionistic Fuzzy Algorithm for Franchisee Selection in a Fast-Food Restaurant Chain.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Fidanova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 (eds) Recent Advances in Computational Optimization. WCO 2022. Studies in Computational Intelligence, vol 1158. Springer, Cham, SJR 0.29,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Q4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https://doi.org/10.1007/978-3-031-57320-0_11, https://link.springer.com/chapter/10.1007/978-3-031-57320-0_11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Petrov, M., Nikolaeva, Z., Dimitrov, A.,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 Thermodynamic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Empirism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 Describing Atmospheric Pollutants, Environment. Technology. Resources. Proceedings of the 15th International Scientific and Practical Conference, vol. 1 (2024) https://journals.rta.lv/index.php/ETR/article/view/7980</a:t>
            </a:r>
          </a:p>
          <a:p>
            <a:pPr marL="0" indent="0">
              <a:lnSpc>
                <a:spcPct val="90000"/>
              </a:lnSpc>
              <a:spcAft>
                <a:spcPts val="800"/>
              </a:spcAft>
              <a:buNone/>
            </a:pPr>
            <a:endParaRPr lang="bg-BG" sz="1100" dirty="0"/>
          </a:p>
        </p:txBody>
      </p:sp>
    </p:spTree>
    <p:extLst>
      <p:ext uri="{BB962C8B-B14F-4D97-AF65-F5344CB8AC3E}">
        <p14:creationId xmlns:p14="http://schemas.microsoft.com/office/powerpoint/2010/main" val="124329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1349D0-5F2C-D7D8-E559-8F5FFC759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78059-59A2-3259-626F-3AEEF871F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242" y="-144379"/>
            <a:ext cx="8038759" cy="1379621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br>
              <a:rPr lang="bg-BG" sz="2800" b="1" dirty="0"/>
            </a:br>
            <a:r>
              <a:rPr lang="bg-BG" sz="2800" b="1" dirty="0"/>
              <a:t>П</a:t>
            </a:r>
            <a:r>
              <a:rPr lang="en-US" sz="2800" b="1" dirty="0" err="1"/>
              <a:t>убликационна</a:t>
            </a:r>
            <a:r>
              <a:rPr lang="en-US" sz="2800" b="1" dirty="0"/>
              <a:t> </a:t>
            </a:r>
            <a:r>
              <a:rPr lang="en-US" sz="2800" b="1" dirty="0" err="1"/>
              <a:t>дейност</a:t>
            </a:r>
            <a:r>
              <a:rPr lang="en-US" sz="2800" b="1" dirty="0"/>
              <a:t> </a:t>
            </a:r>
            <a:r>
              <a:rPr lang="en-GB" sz="2800" b="1" dirty="0"/>
              <a:t>-</a:t>
            </a:r>
            <a:r>
              <a:rPr lang="bg-BG" sz="2800" b="1" dirty="0"/>
              <a:t> втори етап 2024</a:t>
            </a:r>
            <a:br>
              <a:rPr lang="bg-BG" sz="2800" b="1" dirty="0"/>
            </a:br>
            <a:endParaRPr lang="bg-BG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B1585-E7DF-5416-C4AE-D49B2714D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26" y="882317"/>
            <a:ext cx="11293642" cy="5975684"/>
          </a:xfrm>
        </p:spPr>
        <p:txBody>
          <a:bodyPr>
            <a:normAutofit fontScale="55000" lnSpcReduction="20000"/>
          </a:bodyPr>
          <a:lstStyle/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Списък</a:t>
            </a:r>
            <a:r>
              <a:rPr lang="bg-BG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научните публикации, публикувани в издания с</a:t>
            </a: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bg-BG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импакт ранг</a:t>
            </a:r>
            <a:endParaRPr lang="ru-RU" sz="3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az-Cyrl-AZ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Petrov, P., Tranev, S. Circular Intuitionistic Fuzzy Knapsack Problem.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Lirkov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Margenov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 (eds) Large-Scale Scientific Computations. LSSC 2023. Lecture Notes in Computer Science, vol 13952, 279-287 (2024). Springer, Cham. SJR 0.7,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Q2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  https://doi.org/10.1007/978-3-031-56208-2_28, https://link.springer.com/chapter/10.1007/978-3-031-56208-2_28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Tranev, S. (2024). Circular Intuitionistic Fuzzy Linear Regression Analysis: A Novel Approach for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Modeling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Uncertainty in Marketing Expenses and Revenues.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Kahraman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Cevik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Onar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Cebi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Oztaysi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B.,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Tolga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A.C.,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Ucal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Sari, I. (eds) Intelligent and Fuzzy Systems. INFUS 2024. Lecture Notes in Networks and Systems, vol. 1088, 532-541. Springer, Cham. SJR 0.17,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Q4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https://doi.org/10.1007/978-3-031-70018-7_59, https://link.springer.com/chapter/10.1007/978-3-031-70018-7_59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Tranev, S., Todorov, V. (2024). Finding Hamiltonian Cycles in Circular Intuitionistic Fuzzy Graphs.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Kahraman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Cevik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Onar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Cebi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Oztaysi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B.,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Tolga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A.C.,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Ucal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Sari, I. (eds) Intelligent and Fuzzy Systems. INFUS 2024. Lecture Notes in Networks and Systems, vol 1088. Springer, Cham, 503-512, . SJR 0.17,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Q4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https://doi.org/10.1007/978-3-031-70018-7_56, https://link.springer.com/chapter/10.1007/978-3-031-70018-7_56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Mavrov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D., Tranev, S. (2024). An Application of the Intuitionistic Fuzzy Approach to the Hungarian Algorithm for the Travelling Salesman Problem.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Fidanova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 (eds) Recent Advances in Computational Optimization. WCO 2022. Studies in Computational Intelligence, vol 1158, 212-226. Springer, Cham,  SJR 0.29,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Q4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https://doi.org/10.1007/978-3-031-57320-0_12, https://link.springer.com/chapter/10.1007/978-3-031-57320-0_12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Tranev, S.,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Mavrov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D. (2024). An Application of the Temporal Intuitionistic Fuzzy Algorithm for Franchisee Selection in a Fast-Food Restaurant Chain. In: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Fidanova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S. (eds) Recent Advances in Computational Optimization. WCO 2022. Studies in Computational Intelligence, vol 1158. Springer, Cham, SJR 0.29, Quartile </a:t>
            </a:r>
            <a:r>
              <a:rPr lang="en-GB" sz="29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Q4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https://doi.org/10.1007/978-3-031-57320-0_11, https://link.springer.com/chapter/10.1007/978-3-031-57320-0_11</a:t>
            </a: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9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450215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Petrov, M., Nikolaeva, Z., Dimitrov, A.,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Traneva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V.,  Thermodynamic </a:t>
            </a:r>
            <a:r>
              <a:rPr lang="en-GB" sz="2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Empirism</a:t>
            </a:r>
            <a:r>
              <a:rPr lang="en-GB" sz="2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 Describing Atmospheric Pollutants, Environment. Technology. Resources. Proceedings of the 15th International Scientific and Practical Conference, vol. 1 (2024) https://journals.rta.lv/index.php/ETR/article/view/7980</a:t>
            </a:r>
          </a:p>
          <a:p>
            <a:pPr marL="0" indent="0">
              <a:lnSpc>
                <a:spcPct val="90000"/>
              </a:lnSpc>
              <a:spcAft>
                <a:spcPts val="800"/>
              </a:spcAft>
              <a:buNone/>
            </a:pPr>
            <a:endParaRPr lang="bg-BG" sz="1100" dirty="0"/>
          </a:p>
        </p:txBody>
      </p:sp>
    </p:spTree>
    <p:extLst>
      <p:ext uri="{BB962C8B-B14F-4D97-AF65-F5344CB8AC3E}">
        <p14:creationId xmlns:p14="http://schemas.microsoft.com/office/powerpoint/2010/main" val="37484126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dia New" pitchFamily="34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rdia New" pitchFamily="34" charset="-34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1652</TotalTime>
  <Words>2652</Words>
  <Application>Microsoft Office PowerPoint</Application>
  <PresentationFormat>Widescreen</PresentationFormat>
  <Paragraphs>143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Calibri</vt:lpstr>
      <vt:lpstr>Cascadia Code</vt:lpstr>
      <vt:lpstr>Cascadia Code SemiBold</vt:lpstr>
      <vt:lpstr>Copperplate Gothic Bold</vt:lpstr>
      <vt:lpstr>Cordia New</vt:lpstr>
      <vt:lpstr>Times New Roman</vt:lpstr>
      <vt:lpstr>Trebuchet MS</vt:lpstr>
      <vt:lpstr>Wingdings</vt:lpstr>
      <vt:lpstr>Wingdings 3</vt:lpstr>
      <vt:lpstr>Facet</vt:lpstr>
      <vt:lpstr>Ripple</vt:lpstr>
      <vt:lpstr>Visio</vt:lpstr>
      <vt:lpstr>ПРОЕКТ № НИХ–482/2023</vt:lpstr>
      <vt:lpstr>Изследователски екип</vt:lpstr>
      <vt:lpstr>Изследователски екип</vt:lpstr>
      <vt:lpstr>ЦЕЛ: Да се представят теоретични разширения и практически приложения на интуиционистки размити множества и индексирани матрици в процеса на вземане на решения в условия на размита среда </vt:lpstr>
      <vt:lpstr>Публикационна дейност  през втория етап-студенти </vt:lpstr>
      <vt:lpstr>Публикационна дейност – втори етап </vt:lpstr>
      <vt:lpstr>Публикационна дейност - втори етап 2024 </vt:lpstr>
      <vt:lpstr> Публикационна дейност - втори етап 2024 </vt:lpstr>
      <vt:lpstr> Публикационна дейност - втори етап 2024 </vt:lpstr>
      <vt:lpstr> Резултатите са представени на пет специализирани форуми:   </vt:lpstr>
      <vt:lpstr>PowerPoint Presentation</vt:lpstr>
      <vt:lpstr>ПОСТИГНАТИ РЕЗУЛТАТИ:  </vt:lpstr>
      <vt:lpstr>ПОСТИГНАТИ РЕЗУЛТАТИ:  </vt:lpstr>
      <vt:lpstr>ПОСТИГНАТИ РЕЗУЛТАТИ:  </vt:lpstr>
      <vt:lpstr>БРОЙ ПУБЛИКАЦИИ И НАУЧНА СТОЙНОСТ</vt:lpstr>
      <vt:lpstr>Бюджет за втората година</vt:lpstr>
      <vt:lpstr>PowerPoint Presentation</vt:lpstr>
      <vt:lpstr>БЛАГОДАРИМ ВИ ЗА ВНИМАНИЕТО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№ 401/2017 г.</dc:title>
  <dc:creator>User</dc:creator>
  <cp:lastModifiedBy>Stoyan Tranev</cp:lastModifiedBy>
  <cp:revision>93</cp:revision>
  <dcterms:created xsi:type="dcterms:W3CDTF">2017-12-01T08:06:04Z</dcterms:created>
  <dcterms:modified xsi:type="dcterms:W3CDTF">2024-12-04T15:44:51Z</dcterms:modified>
</cp:coreProperties>
</file>