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6" r:id="rId6"/>
    <p:sldId id="276" r:id="rId7"/>
    <p:sldId id="277" r:id="rId8"/>
    <p:sldId id="278" r:id="rId9"/>
    <p:sldId id="279" r:id="rId10"/>
    <p:sldId id="275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ен стил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ен стил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100" d="100"/>
          <a:sy n="100" d="100"/>
        </p:scale>
        <p:origin x="540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73FF-975F-4003-8D29-802B585CA45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A3C8-928C-4FCD-BC41-4A53F56E1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4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73FF-975F-4003-8D29-802B585CA45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A3C8-928C-4FCD-BC41-4A53F56E1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7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73FF-975F-4003-8D29-802B585CA45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A3C8-928C-4FCD-BC41-4A53F56E1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5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73FF-975F-4003-8D29-802B585CA45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A3C8-928C-4FCD-BC41-4A53F56E1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3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73FF-975F-4003-8D29-802B585CA45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A3C8-928C-4FCD-BC41-4A53F56E1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3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73FF-975F-4003-8D29-802B585CA45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A3C8-928C-4FCD-BC41-4A53F56E1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71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73FF-975F-4003-8D29-802B585CA45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A3C8-928C-4FCD-BC41-4A53F56E1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1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73FF-975F-4003-8D29-802B585CA45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A3C8-928C-4FCD-BC41-4A53F56E1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6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73FF-975F-4003-8D29-802B585CA45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A3C8-928C-4FCD-BC41-4A53F56E1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9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73FF-975F-4003-8D29-802B585CA45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A3C8-928C-4FCD-BC41-4A53F56E1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2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73FF-975F-4003-8D29-802B585CA45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6A3C8-928C-4FCD-BC41-4A53F56E1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8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F73FF-975F-4003-8D29-802B585CA45C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6A3C8-928C-4FCD-BC41-4A53F56E1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2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24800" cy="1470025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</a:t>
            </a:r>
            <a:r>
              <a:rPr lang="bg-BG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ПРОЕКТ НИХ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483</a:t>
            </a:r>
            <a:r>
              <a:rPr lang="bg-BG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/20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на проекта: </a:t>
            </a:r>
            <a:r>
              <a:rPr lang="bg-BG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bg-BG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ИЗСЛЕДВАНЕ НА ВЪЗМОЖНИТЕ МЕХАНИЗМИ ПРИ ОКИСЛЕНИЕ НА НЕФТЕНА ФРАКЦИЯ И ТОКСИКОЛОГИЧНОТО ВЛИЯНИЕ НА ПОЛУЧАВАНИТЕ ЦЕЛЕВИ ПРОДУКТИ</a:t>
            </a:r>
            <a:r>
              <a:rPr lang="bg-BG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Ръководител на работния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доц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д-р Я.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Колева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Декември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67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685800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 ФИНАНСОВ ОТЧЕТ НА ПРОЕКТА</a:t>
            </a:r>
            <a:endParaRPr lang="en-US" sz="18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10600" cy="5638800"/>
          </a:xfrm>
        </p:spPr>
        <p:txBody>
          <a:bodyPr>
            <a:normAutofit/>
          </a:bodyPr>
          <a:lstStyle/>
          <a:p>
            <a:pPr algn="just"/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547065"/>
              </p:ext>
            </p:extLst>
          </p:nvPr>
        </p:nvGraphicFramePr>
        <p:xfrm>
          <a:off x="533400" y="914400"/>
          <a:ext cx="8153400" cy="56438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21296516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4892329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 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–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 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лева</a:t>
                      </a:r>
                    </a:p>
                    <a:p>
                      <a:pPr algn="ctr"/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Изразходени средства –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5569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bg-BG" sz="1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лв</a:t>
                      </a:r>
                      <a:endParaRPr lang="bg-BG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997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-ва година – 3500 </a:t>
                      </a:r>
                      <a:r>
                        <a:rPr lang="bg-BG" sz="1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лв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bg-BG" sz="1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година 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2300 </a:t>
                      </a:r>
                      <a:r>
                        <a:rPr lang="bg-BG" sz="1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лв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937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Дълготрайни материални активи: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Char char="•"/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Апарат за температура</a:t>
                      </a:r>
                      <a:r>
                        <a:rPr lang="bg-BG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топене</a:t>
                      </a: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2421.62 </a:t>
                      </a: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лв.</a:t>
                      </a:r>
                      <a:endParaRPr lang="bg-BG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Други</a:t>
                      </a:r>
                      <a:r>
                        <a:rPr lang="bg-BG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материали и активи</a:t>
                      </a: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445.60 </a:t>
                      </a:r>
                      <a:r>
                        <a:rPr lang="bg-BG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лв</a:t>
                      </a:r>
                      <a:endParaRPr lang="bg-BG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Външни услуги: 8.00 </a:t>
                      </a:r>
                      <a:r>
                        <a:rPr lang="bg-BG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лв</a:t>
                      </a:r>
                      <a:endParaRPr lang="bg-BG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bg-BG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Рецензенти: 65.00 </a:t>
                      </a:r>
                      <a:r>
                        <a:rPr lang="bg-BG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лв</a:t>
                      </a:r>
                      <a:endParaRPr lang="bg-BG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Административно/финансово-счетоводно обслужване: 350.00 </a:t>
                      </a:r>
                      <a:r>
                        <a:rPr lang="bg-BG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лв</a:t>
                      </a:r>
                      <a:endParaRPr lang="bg-BG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bg-BG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bg-BG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 извършени разходи по проекта (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година): </a:t>
                      </a:r>
                      <a:r>
                        <a:rPr lang="bg-BG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3290.22 </a:t>
                      </a: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лева</a:t>
                      </a:r>
                    </a:p>
                    <a:p>
                      <a:pPr algn="just"/>
                      <a:endParaRPr lang="bg-BG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Дълготрайни материални активи: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Преносим компютър –1691.68 </a:t>
                      </a:r>
                      <a:r>
                        <a:rPr lang="bg-BG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лв</a:t>
                      </a:r>
                      <a:endParaRPr lang="bg-BG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bg-BG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Други</a:t>
                      </a:r>
                      <a:r>
                        <a:rPr lang="bg-BG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материали и активи</a:t>
                      </a: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163.45 лв.</a:t>
                      </a:r>
                    </a:p>
                    <a:p>
                      <a:r>
                        <a:rPr lang="bg-BG" sz="20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Такси правоучастия – </a:t>
                      </a:r>
                    </a:p>
                    <a:p>
                      <a:r>
                        <a:rPr lang="bg-BG" sz="20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2 конференции: 115.00 лв.</a:t>
                      </a:r>
                    </a:p>
                    <a:p>
                      <a:r>
                        <a:rPr lang="bg-BG" sz="20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Рецензенти: 65.00 лв.</a:t>
                      </a:r>
                    </a:p>
                    <a:p>
                      <a:r>
                        <a:rPr lang="bg-BG" sz="20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Административно/финансово-счетоводно обслужване: 230.00 </a:t>
                      </a:r>
                      <a:r>
                        <a:rPr lang="bg-BG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лв</a:t>
                      </a:r>
                      <a:endParaRPr lang="bg-BG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bg-BG" sz="18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1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 извършени разходи по проекта (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година):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2265</a:t>
                      </a: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bg-BG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лева</a:t>
                      </a:r>
                    </a:p>
                    <a:p>
                      <a:endParaRPr lang="bg-BG" sz="18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692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97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10600" cy="5638800"/>
          </a:xfrm>
        </p:spPr>
        <p:txBody>
          <a:bodyPr>
            <a:normAutofit/>
          </a:bodyPr>
          <a:lstStyle/>
          <a:p>
            <a:pPr algn="just"/>
            <a:endParaRPr lang="bg-BG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ВИ ЗА ВНИМАНИЕТО!</a:t>
            </a:r>
            <a:endParaRPr lang="bg-BG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46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685800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РАБОТЕН КОЛЕКТИВ НА ПРОЕКТА</a:t>
            </a:r>
            <a:endParaRPr lang="en-US" sz="18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10600" cy="5638800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en-US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I-</a:t>
            </a:r>
            <a:r>
              <a:rPr lang="bg-BG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 година</a:t>
            </a:r>
            <a:endParaRPr lang="bg-BG" sz="16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доц. д-р Яна Колева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Колева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У-т „Проф. д-р А. Златаров“ - Бургас</a:t>
            </a:r>
          </a:p>
          <a:p>
            <a:pPr algn="just"/>
            <a:r>
              <a:rPr lang="bg-BG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ас. д-р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Христивелина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Костадинова Жечева -  У-т „Проф. д-р А. Златаров“ - Бургас</a:t>
            </a:r>
          </a:p>
          <a:p>
            <a:pPr algn="just"/>
            <a:r>
              <a:rPr lang="bg-BG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Нели 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Димитрова Койчева - ОУ „Христо Ботев“ – гр. Карнобат</a:t>
            </a:r>
          </a:p>
          <a:p>
            <a:pPr algn="just"/>
            <a:r>
              <a:rPr lang="bg-BG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Елисавета 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Стойкова Тодорова-Койнова - студент при Университет „Проф. д-р А. Златаров”-Бургас</a:t>
            </a:r>
          </a:p>
          <a:p>
            <a:pPr algn="just"/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Енис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Месру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Аптиш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студент при Университет „Проф. д-р А. Златаров”-Бургас</a:t>
            </a:r>
          </a:p>
          <a:p>
            <a:pPr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Виталий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Александрович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Иванов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студент, 4 курс, спец. Технология на нефта и газа, фак. ТНГ </a:t>
            </a:r>
            <a:r>
              <a:rPr lang="bg-BG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endParaRPr lang="en-US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II-</a:t>
            </a:r>
            <a:r>
              <a:rPr lang="bg-BG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 година</a:t>
            </a:r>
          </a:p>
          <a:p>
            <a:pPr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доц. д-р Яна Колева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Колева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У-т „Проф. д-р А. Златаров“ - Бургас</a:t>
            </a:r>
          </a:p>
          <a:p>
            <a:pPr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гл. ас. д-р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Христивелина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Костадинова Жечева -  У-т „Проф. д-р А. Златаров“ – Бургас</a:t>
            </a:r>
          </a:p>
          <a:p>
            <a:pPr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гл. ас. д-р Виктория Трифонова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Трифонова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У-т „Проф. д-р А. Златаров“ – Бургас</a:t>
            </a:r>
          </a:p>
          <a:p>
            <a:pPr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Нели Димитрова Койчева - ОУ „Христо Ботев“ – гр. Карнобат</a:t>
            </a:r>
          </a:p>
          <a:p>
            <a:pPr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Елисавета Стойкова Тодорова-Койнова - студент при Университет „Проф. д-р А. Златаров”-Бургас</a:t>
            </a:r>
          </a:p>
          <a:p>
            <a:pPr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Жасмина Желева Стойкова - студент при Университет „Проф. д-р А. Златаров”-Бургас</a:t>
            </a:r>
          </a:p>
          <a:p>
            <a:pPr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Пенка Георгиева Христова - студент при Университет „Проф. д-р А. Златаров”-Бургас</a:t>
            </a:r>
          </a:p>
          <a:p>
            <a:pPr algn="just"/>
            <a:endParaRPr lang="bg-BG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67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685800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НА ПРОЕКТА</a:t>
            </a:r>
            <a:endParaRPr lang="en-US" sz="18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10600" cy="5638800"/>
          </a:xfrm>
        </p:spPr>
        <p:txBody>
          <a:bodyPr>
            <a:noAutofit/>
          </a:bodyPr>
          <a:lstStyle/>
          <a:p>
            <a:pPr algn="just"/>
            <a:endParaRPr lang="bg-BG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Целта на настоящият проект е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свързан с възможността за очистване на нежеланите компоненти от петролните фракции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окисление, изследване на вероятните механизми и оценяване на токсичното влияние на </a:t>
            </a:r>
            <a:r>
              <a:rPr lang="bg-BG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сяроорганичните</a:t>
            </a:r>
            <a:r>
              <a:rPr lang="bg-BG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съединения в получените целеви продукти, което има отношение към здравните проблеми и опазване на околната среда. </a:t>
            </a:r>
          </a:p>
          <a:p>
            <a:pPr algn="just"/>
            <a:r>
              <a:rPr lang="bg-BG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bg-BG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 </a:t>
            </a:r>
            <a:r>
              <a:rPr lang="bg-BG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проекта: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Проучване на научната световна литература и патентни източници с цел съставяне на информационна база данни относно използването на алтернативните методи на окисление за очистване на </a:t>
            </a:r>
            <a:r>
              <a:rPr lang="bg-BG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среднодестилатни</a:t>
            </a:r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фракции и моделни смеси.</a:t>
            </a:r>
          </a:p>
          <a:p>
            <a:pPr algn="just"/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Проучване на световната литература и съставяне на информационна база за използваните окислители и катализатори в процесите на очистване на </a:t>
            </a:r>
            <a:r>
              <a:rPr lang="bg-BG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среднодестилатните</a:t>
            </a:r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фракции и моделни системи от нежелани компоненти и по специално серни и азотни съединения, както и </a:t>
            </a:r>
            <a:r>
              <a:rPr lang="bg-BG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аренови</a:t>
            </a:r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въглеводороди.</a:t>
            </a:r>
          </a:p>
          <a:p>
            <a:pPr algn="just"/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Избор на окислители и катализатори за очистване на моделни системи, наподобяващи състава на </a:t>
            </a:r>
            <a:r>
              <a:rPr lang="bg-BG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среднодестилатна</a:t>
            </a:r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фракция. Охарактеризиране по физични, физикохимични и химични методи.</a:t>
            </a:r>
          </a:p>
          <a:p>
            <a:pPr algn="just"/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Изследване на вероятните механизми на съответната суровина и окислителна система.</a:t>
            </a:r>
          </a:p>
          <a:p>
            <a:pPr algn="just"/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Експериментални изследвания на отделни процеси на окисление.</a:t>
            </a:r>
          </a:p>
          <a:p>
            <a:pPr algn="just"/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Охарактеризиране на получените целеви продукти. </a:t>
            </a:r>
          </a:p>
          <a:p>
            <a:pPr algn="just"/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Физикохимично и химично изследване и установяване на ефективността на използваните от нас окислители и катализатори от органичен и неорганичен произход.</a:t>
            </a:r>
          </a:p>
          <a:p>
            <a:pPr algn="just"/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Прилагане на специализиран софтуер за предсказване токсичността на </a:t>
            </a:r>
            <a:r>
              <a:rPr lang="bg-BG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сяроорганични</a:t>
            </a:r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съединения от нефта и нефтопродукти. Предсказване на физикохимичните им свойства, съдбата им в околната среда, изучаване токсичността им, метаболитната им активация, изучаване реакционната им способност (механизъм на действие); прилагане на различни (Q)SAR модели.</a:t>
            </a:r>
          </a:p>
          <a:p>
            <a:pPr algn="just"/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Измерване, изчисляване и обработване на получените резултати.</a:t>
            </a:r>
          </a:p>
          <a:p>
            <a:pPr algn="just"/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Разпространение на получените данни и резултати.</a:t>
            </a:r>
          </a:p>
          <a:p>
            <a:pPr algn="just"/>
            <a:r>
              <a:rPr lang="bg-BG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Краен отчет на проекта.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08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685800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ПОСТИГНАТИ НАУЧНИ РЕЗУЛТАТИ КЪМ ПРОЕКТА</a:t>
            </a:r>
            <a:endParaRPr lang="en-US" sz="18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610600" cy="5943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bg-BG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Първа</a:t>
            </a:r>
            <a:r>
              <a:rPr lang="en-US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bg-BG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втора </a:t>
            </a:r>
            <a:r>
              <a:rPr lang="bg-BG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година</a:t>
            </a:r>
            <a:r>
              <a:rPr lang="bg-BG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Направена беше литературна справка относно използването на алтернативните методи на окисление за очистване на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среднодестилатни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фракции и моделни смеси за съставяне на информационна база данни</a:t>
            </a:r>
            <a:r>
              <a:rPr lang="bg-BG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Направена беше подробна литературна справка за използваните окислители и катализатори в процесите на очистване на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среднодестилатните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фракции и моделни системи от нежелани компоненти и по специално серни и азотни съединения, както и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аренови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въглеводороди за съставянето на информационна база.</a:t>
            </a:r>
          </a:p>
          <a:p>
            <a:pPr lvl="0" algn="just"/>
            <a:endParaRPr lang="en-US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Подбрани бяха окислители и катализатори за очистване на моделни системи, наподобяващи състава на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среднодестилатна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фракция. Охарактеризирани бяха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сяроорганичните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производни след окисление по физични, физикохимични и химични методи.</a:t>
            </a:r>
          </a:p>
          <a:p>
            <a:pPr lvl="0" algn="just"/>
            <a:endParaRPr lang="en-US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 беше вероятния механизъм на окислителната реакция и възможната реактивност на разглежданата суровина и съответната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окислитела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Подбрани бяха основни представители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сяроорганични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съединения от различни групи и техните окислени форми за изучаване на рисковата им оценка –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алифатни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циклични, ароматни</a:t>
            </a:r>
            <a:r>
              <a:rPr lang="bg-BG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bg-BG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Специализиран софтуер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(QSAR Toolbox,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CompTox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Chemicals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Dashboard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беше приложен за изучаване рисковата оценка на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сяроорганични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съединения от нефта и техните окислени форми – метаболитна активация в черния дроб (</a:t>
            </a:r>
            <a:r>
              <a:rPr lang="en-US" sz="1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vivo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1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vitro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оценка на различни токсичности и т.н. (резултатите са представени на научни форуми</a:t>
            </a:r>
            <a:r>
              <a:rPr lang="bg-BG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bg-BG" sz="1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Резултатите бяха представени на научни конференции и съответно написани статии.</a:t>
            </a:r>
          </a:p>
          <a:p>
            <a:pPr lvl="0" algn="just"/>
            <a:endParaRPr lang="bg-BG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bg-BG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0" indent="-228600" algn="just">
              <a:buAutoNum type="arabicPeriod"/>
            </a:pPr>
            <a:endParaRPr lang="en-US" sz="1200" dirty="0"/>
          </a:p>
          <a:p>
            <a:pPr algn="just"/>
            <a:endParaRPr 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91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685800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ПУБЛИКАЦИОННА ДЕЙНОСТ КЪМ ПРОЕКТА</a:t>
            </a:r>
            <a:endParaRPr lang="en-US" sz="18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85800"/>
            <a:ext cx="8610600" cy="5867400"/>
          </a:xfrm>
        </p:spPr>
        <p:txBody>
          <a:bodyPr>
            <a:normAutofit/>
          </a:bodyPr>
          <a:lstStyle/>
          <a:p>
            <a:pPr algn="just"/>
            <a:r>
              <a:rPr lang="bg-BG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Списък на научните публикации, които са реферирани и индексирани в световни литературни източници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bg-BG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bg-BG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 </a:t>
            </a:r>
            <a:r>
              <a:rPr lang="bg-BG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първата година</a:t>
            </a:r>
            <a:r>
              <a:rPr lang="bg-BG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Elisaveta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Todorova-Koynova</a:t>
            </a:r>
            <a:r>
              <a:rPr lang="en-US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bg-BG" sz="1700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1700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toxic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sulfides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theirs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oxidized</a:t>
            </a:r>
            <a:r>
              <a:rPr lang="bg-BG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bg-BG" sz="1700" cap="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 of </a:t>
            </a:r>
            <a:r>
              <a:rPr lang="en-GB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Assen</a:t>
            </a:r>
            <a:r>
              <a:rPr lang="en-GB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Zlatarov</a:t>
            </a:r>
            <a:r>
              <a:rPr lang="en-GB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University, </a:t>
            </a:r>
            <a:r>
              <a:rPr lang="en-GB" sz="1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en-GB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Bulgaria, 27-32 </a:t>
            </a:r>
            <a:endParaRPr lang="bg-BG" sz="1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1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(2023</a:t>
            </a:r>
            <a:r>
              <a:rPr lang="en-GB" sz="1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bg-BG" sz="1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Yordanka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Tasheva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Theoretical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Hepatic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Metabolic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Activation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Oxidi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Propyl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Sulfide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Ecology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25 (5), 1515-1521 (2024).</a:t>
            </a:r>
          </a:p>
          <a:p>
            <a:pPr algn="just"/>
            <a:endParaRPr lang="bg-BG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 втората </a:t>
            </a:r>
            <a:r>
              <a:rPr lang="bg-BG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година: </a:t>
            </a:r>
            <a:endParaRPr lang="bg-BG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bg-BG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Risk assessment of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quinoline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from petroleum, Industrial Technologies, 11 (1), 217-221 (2024).</a:t>
            </a: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bg-BG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Prediction of hepatic metabolic activation of quinolone from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peroleum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Industrial Technologies, 11 (1), 222-227 (2024).</a:t>
            </a:r>
          </a:p>
          <a:p>
            <a:pPr algn="just"/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bg-BG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Oral toxicity prediction of quinolone from petroleum products, VII International Scientific and Practical Conference, 1 July,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Bulgaria, 2024.</a:t>
            </a:r>
          </a:p>
          <a:p>
            <a:pPr algn="just"/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bg-BG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28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685800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ПУБЛИКАЦИОННА ДЕЙНОСТ КЪМ ПРОЕКТА</a:t>
            </a:r>
            <a:endParaRPr lang="en-US" sz="18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85800"/>
            <a:ext cx="8610600" cy="5867400"/>
          </a:xfrm>
        </p:spPr>
        <p:txBody>
          <a:bodyPr>
            <a:normAutofit fontScale="40000" lnSpcReduction="20000"/>
          </a:bodyPr>
          <a:lstStyle/>
          <a:p>
            <a:pPr lvl="0" algn="just"/>
            <a:endParaRPr lang="bg-BG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Списък </a:t>
            </a:r>
            <a:r>
              <a:rPr lang="bg-BG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участията в научни форуми</a:t>
            </a:r>
            <a:r>
              <a:rPr lang="bg-BG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bg-BG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 първата година: </a:t>
            </a:r>
          </a:p>
          <a:p>
            <a:pPr lvl="0" algn="just"/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Yordanka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tasheva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Prediction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hepatic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toxicity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oxidized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dibenzothiophene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“</a:t>
            </a:r>
            <a:r>
              <a:rPr lang="en-US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Challenges, Opportunities and Innovative Approaches for Healthy Environment in Cross-border Regions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organized under the CB005.3.12.001 “Cross-border Regions Collaborate for BLUE GROWTH” (BLUE GROWTH COLLABs) project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3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23</a:t>
            </a:r>
            <a:r>
              <a:rPr lang="en-US" sz="3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March 2023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Bulgaria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bg-BG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Yordanka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tasheva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microbial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transformations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oxidized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dibenzothiophene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“</a:t>
            </a:r>
            <a:r>
              <a:rPr lang="en-US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Challenges, Opportunities and Innovative Approaches for Healthy Environment in Cross-border Regions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organized under the CB005.3.12.001 “Cross-border Regions Collaborate for BLUE GROWTH” (BLUE GROWTH COLLABs) project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3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23</a:t>
            </a:r>
            <a:r>
              <a:rPr lang="en-US" sz="3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March 2023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Bulgaria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bg-BG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bg-BG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Elisaveta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Koynova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Nadezhda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Dimitrova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Toxicological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cyclic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lactide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monomer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“</a:t>
            </a:r>
            <a:r>
              <a:rPr lang="en-US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Challenges, Opportunities and Innovative Approaches for Healthy Environment in Cross-border Regions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organized under the CB005.3.12.001 “Cross-border Regions Collaborate for BLUE GROWTH” (BLUE GROWTH COLLABs) project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3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23</a:t>
            </a:r>
            <a:r>
              <a:rPr lang="en-US" sz="3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March 2023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Bulgaria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bg-BG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Elisaveta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Koynova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Nadezhda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Dimitrova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Microbial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cyclic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lactide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monomer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“</a:t>
            </a:r>
            <a:r>
              <a:rPr lang="en-US" sz="3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Challenges, Opportunities and Innovative Approaches for Healthy Environment in Cross-border Regions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organized under the CB005.3.12.001 “Cross-border Regions Collaborate for BLUE GROWTH” (BLUE GROWTH COLLABs) project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3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23</a:t>
            </a:r>
            <a:r>
              <a:rPr lang="en-US" sz="3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March 2023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Bulgaria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bg-BG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Yordanka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Tasheva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Theoretical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Hepatic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Metabolic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Activation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Oxidized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Propyl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Sulfide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10th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Jubilee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South-West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Neofit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Rilski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14 - 18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Blagoevgrad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Bulgaria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 </a:t>
            </a:r>
            <a:r>
              <a:rPr lang="bg-BG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втората </a:t>
            </a:r>
            <a:r>
              <a:rPr lang="bg-BG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година: </a:t>
            </a:r>
          </a:p>
          <a:p>
            <a:pPr lvl="0" algn="just"/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bg-BG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quinoline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petroleum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International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Science,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Technologies, 20th-21th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bg-BG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Prediction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hepatic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metabolic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activation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quinolone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peroleum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International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Science,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Technologies, 20th-21th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bg-BG" sz="3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Oral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toxicity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prediction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quinolone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petroleum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bg-BG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Международна научно-практическа конференция „Украйна, България, ЕС: икономически, технически и социални тенденции в развитието“, 1 юли 2024, Бургас, България.</a:t>
            </a:r>
          </a:p>
          <a:p>
            <a:pPr lvl="0" algn="just"/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bg-BG" sz="3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3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68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685800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ПУБЛИКАЦИОННА ДЕЙНОСТ КЪМ ПРОЕКТА</a:t>
            </a:r>
            <a:endParaRPr lang="en-US" sz="18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85800"/>
            <a:ext cx="8610600" cy="5867400"/>
          </a:xfrm>
        </p:spPr>
        <p:txBody>
          <a:bodyPr>
            <a:normAutofit/>
          </a:bodyPr>
          <a:lstStyle/>
          <a:p>
            <a:pPr algn="just"/>
            <a:endParaRPr lang="bg-BG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Списък </a:t>
            </a:r>
            <a:r>
              <a:rPr lang="bg-BG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научните публикации, публикувани в издания с </a:t>
            </a:r>
            <a:r>
              <a:rPr lang="bg-BG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импакт</a:t>
            </a:r>
            <a:r>
              <a:rPr lang="bg-BG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 (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of Science</a:t>
            </a:r>
            <a:r>
              <a:rPr lang="bg-BG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 </a:t>
            </a:r>
            <a:r>
              <a:rPr lang="bg-BG" sz="1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импакт</a:t>
            </a:r>
            <a:r>
              <a:rPr lang="bg-BG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ранг </a:t>
            </a:r>
            <a:r>
              <a:rPr lang="en-US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(Scopus</a:t>
            </a:r>
            <a:r>
              <a:rPr lang="en-US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bg-BG" sz="1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 </a:t>
            </a:r>
            <a:r>
              <a:rPr lang="bg-BG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първата година</a:t>
            </a:r>
            <a:endParaRPr lang="bg-BG" sz="1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Yordanka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Tasheva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Theoretical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Hepatic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Metabolic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Activation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Oxidi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Propyl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Sulfide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Ecology</a:t>
            </a:r>
            <a:r>
              <a:rPr lang="bg-BG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25 (5), 1515-1521 (2024).</a:t>
            </a:r>
          </a:p>
          <a:p>
            <a:pPr lvl="0" algn="just"/>
            <a:endParaRPr lang="bg-BG" sz="3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 </a:t>
            </a:r>
            <a:r>
              <a:rPr lang="bg-BG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втората година </a:t>
            </a:r>
          </a:p>
          <a:p>
            <a:pPr algn="just"/>
            <a:endParaRPr lang="bg-BG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bg-BG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bg-BG" sz="3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3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188122" y="3733800"/>
            <a:ext cx="9444043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57056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Toxicological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profile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benzothiophene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derivatives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oxidized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Ecology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bg-BG" altLang="bg-BG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submitted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bg-BG" altLang="bg-BG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bg-BG" altLang="bg-BG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4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685800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ПУБЛИКАЦИОННА ДЕЙНОСТ КЪМ ПРОЕКТА</a:t>
            </a:r>
            <a:endParaRPr lang="en-US" sz="18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85800"/>
            <a:ext cx="8610600" cy="58674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bg-BG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Брой </a:t>
            </a:r>
            <a:r>
              <a:rPr lang="bg-BG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статии в сборници от научни конференции, представени в </a:t>
            </a:r>
            <a:r>
              <a:rPr lang="en-US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 Proceedings </a:t>
            </a:r>
            <a:r>
              <a:rPr lang="bg-BG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Thomson Reuters </a:t>
            </a:r>
            <a:r>
              <a:rPr lang="bg-BG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и/или </a:t>
            </a:r>
            <a:r>
              <a:rPr lang="en-US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SCOPUS </a:t>
            </a:r>
            <a:endParaRPr lang="bg-BG" sz="2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 първата година: </a:t>
            </a:r>
            <a:endParaRPr lang="en-US" sz="2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en-US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Yordanka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tasheva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Prediction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hepatic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toxicity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oxidized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dibenzothiophene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“</a:t>
            </a:r>
            <a:r>
              <a:rPr lang="en-US" sz="2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Challenges, Opportunities and Innovative Approaches for Healthy Environment in Cross-border Regions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organized under the CB005.3.12.001 “Cross-border Regions Collaborate for BLUE GROWTH” (BLUE GROWTH COLLABs) project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29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23</a:t>
            </a:r>
            <a:r>
              <a:rPr lang="en-US" sz="29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March 2023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Bulgaria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45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bg-BG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en-US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Yordanka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tasheva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microbial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transformations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oxidized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dibenzothiophene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“</a:t>
            </a:r>
            <a:r>
              <a:rPr lang="en-US" sz="2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Challenges, Opportunities and Innovative Approaches for Healthy Environment in Cross-border Regions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organized under the CB005.3.12.001 “Cross-border Regions Collaborate for BLUE GROWTH” (BLUE GROWTH COLLABs) project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29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23</a:t>
            </a:r>
            <a:r>
              <a:rPr lang="en-US" sz="29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March 2023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Bulgaria, page 46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bg-BG" sz="2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Elisaveta</a:t>
            </a:r>
            <a:r>
              <a:rPr lang="bg-BG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Koynova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Nadezhda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Dimitrova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Toxicological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cyclic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lactide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monomer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“</a:t>
            </a:r>
            <a:r>
              <a:rPr lang="en-US" sz="2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Challenges, Opportunities and Innovative Approaches for Healthy Environment in Cross-border Regions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organized under the CB005.3.12.001 “Cross-border Regions Collaborate for BLUE GROWTH” (BLUE GROWTH COLLABs) project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29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23</a:t>
            </a:r>
            <a:r>
              <a:rPr lang="en-US" sz="29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March 2023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Bulgaria, page 51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bg-BG" sz="2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Elisaveta</a:t>
            </a:r>
            <a:r>
              <a:rPr lang="bg-BG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Koynova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Nadezhda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Dimitrova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Microbial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cyclic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lactide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monomer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“</a:t>
            </a:r>
            <a:r>
              <a:rPr lang="en-US" sz="29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Challenges, Opportunities and Innovative Approaches for Healthy Environment in Cross-border Regions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organized under the CB005.3.12.001 “Cross-border Regions Collaborate for BLUE GROWTH” (BLUE GROWTH COLLABs) project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29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23</a:t>
            </a:r>
            <a:r>
              <a:rPr lang="en-US" sz="29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March 2023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Bulgaria, page 52</a:t>
            </a:r>
            <a:r>
              <a:rPr lang="bg-BG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bg-BG" sz="3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3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8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685800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ПУБЛИКАЦИОННА ДЕЙНОСТ КЪМ ПРОЕКТА</a:t>
            </a:r>
            <a:endParaRPr lang="en-US" sz="18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85800"/>
            <a:ext cx="8610600" cy="5867400"/>
          </a:xfrm>
        </p:spPr>
        <p:txBody>
          <a:bodyPr>
            <a:normAutofit/>
          </a:bodyPr>
          <a:lstStyle/>
          <a:p>
            <a:pPr algn="just"/>
            <a:r>
              <a:rPr lang="bg-BG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Брой </a:t>
            </a:r>
            <a:r>
              <a:rPr lang="bg-BG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статии в сборници от научни конференции, представени в 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Conference Proceedings </a:t>
            </a:r>
            <a:r>
              <a:rPr lang="bg-BG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Thomson Reuters </a:t>
            </a:r>
            <a:r>
              <a:rPr lang="bg-BG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и/или </a:t>
            </a: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SCOPUS </a:t>
            </a:r>
            <a:endParaRPr lang="bg-BG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Към </a:t>
            </a:r>
            <a:r>
              <a:rPr lang="bg-BG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втората </a:t>
            </a:r>
            <a:r>
              <a:rPr lang="bg-BG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година: 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Risk assessment of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quinoline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from petroleum, Industrial Technologies, 11 (1), 217-221 (2024).</a:t>
            </a:r>
            <a:endParaRPr lang="bg-BG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Prediction of hepatic metabolic activation of quinolone from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peroleum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Industrial Technologies, 11 (1), 222-227 (2024).</a:t>
            </a:r>
            <a:endParaRPr lang="bg-BG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Yana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Koleva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Neli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Koycheva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Oral toxicity prediction of quinolone from petroleum products, VII International Scientific and Practical Conference, 1 July, </a:t>
            </a:r>
            <a:r>
              <a:rPr lang="en-US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Bulgaria, 2024.</a:t>
            </a:r>
            <a:endParaRPr lang="bg-BG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bg-BG" sz="3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3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5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11984</TotalTime>
  <Words>1230</Words>
  <Application>Microsoft Office PowerPoint</Application>
  <PresentationFormat>Презентация на цял екран (4:3)</PresentationFormat>
  <Paragraphs>211</Paragraphs>
  <Slides>11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       ОТЧЕТ НА ПРОЕКТ НИХ 483/2023     тема на проекта: “ИЗСЛЕДВАНЕ НА ВЪЗМОЖНИТЕ МЕХАНИЗМИ ПРИ ОКИСЛЕНИЕ НА НЕФТЕНА ФРАКЦИЯ И ТОКСИКОЛОГИЧНОТО ВЛИЯНИЕ НА ПОЛУЧАВАНИТЕ ЦЕЛЕВИ ПРОДУКТИ”   Ръководител на работния колектив: доц. д-р Я. Колева     Декември 2024 г.  </vt:lpstr>
      <vt:lpstr>РАБОТЕН КОЛЕКТИВ НА ПРОЕКТА</vt:lpstr>
      <vt:lpstr>ЦЕЛИ И ЗАДАЧИ НА ПРОЕКТА</vt:lpstr>
      <vt:lpstr>ПОСТИГНАТИ НАУЧНИ РЕЗУЛТАТИ КЪМ ПРОЕКТА</vt:lpstr>
      <vt:lpstr>ПУБЛИКАЦИОННА ДЕЙНОСТ КЪМ ПРОЕКТА</vt:lpstr>
      <vt:lpstr>ПУБЛИКАЦИОННА ДЕЙНОСТ КЪМ ПРОЕКТА</vt:lpstr>
      <vt:lpstr>ПУБЛИКАЦИОННА ДЕЙНОСТ КЪМ ПРОЕКТА</vt:lpstr>
      <vt:lpstr>ПУБЛИКАЦИОННА ДЕЙНОСТ КЪМ ПРОЕКТА</vt:lpstr>
      <vt:lpstr>ПУБЛИКАЦИОННА ДЕЙНОСТ КЪМ ПРОЕКТА</vt:lpstr>
      <vt:lpstr>ОБОБЩЕН ФИНАНСОВ ОТЧЕТ НА ПРОЕКТА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HP</cp:lastModifiedBy>
  <cp:revision>459</cp:revision>
  <dcterms:created xsi:type="dcterms:W3CDTF">2020-10-27T18:39:18Z</dcterms:created>
  <dcterms:modified xsi:type="dcterms:W3CDTF">2024-12-09T02:06:46Z</dcterms:modified>
</cp:coreProperties>
</file>