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62" r:id="rId4"/>
    <p:sldId id="263" r:id="rId5"/>
    <p:sldId id="261" r:id="rId6"/>
    <p:sldId id="267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7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5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911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7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085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66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02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7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6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2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8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7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4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DCE58-E83C-4DA6-BCD9-B67A3D95307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CD2C4E-2F9B-4B04-A854-A640804F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9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13E2E3-7754-4554-AF0F-AF89A1631958}"/>
              </a:ext>
            </a:extLst>
          </p:cNvPr>
          <p:cNvSpPr txBox="1"/>
          <p:nvPr/>
        </p:nvSpPr>
        <p:spPr>
          <a:xfrm>
            <a:off x="1028933" y="192676"/>
            <a:ext cx="10642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„Проф. д-р </a:t>
            </a:r>
            <a:r>
              <a:rPr lang="ru-RU" sz="28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Асен</a:t>
            </a:r>
            <a:r>
              <a:rPr lang="ru-RU" sz="28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Златаров</a:t>
            </a:r>
            <a:r>
              <a:rPr lang="ru-RU" sz="28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-  Бургас</a:t>
            </a:r>
          </a:p>
          <a:p>
            <a:pPr algn="ctr"/>
            <a:r>
              <a:rPr lang="bg-BG" sz="28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Научноизследователска и художественотворческа дейност</a:t>
            </a:r>
            <a:endParaRPr lang="ru-RU" sz="28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0E01C-CCCE-4199-8203-081A8517F506}"/>
              </a:ext>
            </a:extLst>
          </p:cNvPr>
          <p:cNvSpPr txBox="1"/>
          <p:nvPr/>
        </p:nvSpPr>
        <p:spPr>
          <a:xfrm>
            <a:off x="1375304" y="1690332"/>
            <a:ext cx="994985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Т Ч Е Т</a:t>
            </a:r>
          </a:p>
          <a:p>
            <a:pPr algn="ctr"/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 НИХ 495/2024 г.</a:t>
            </a:r>
          </a:p>
          <a:p>
            <a:pPr algn="ctr"/>
            <a:endParaRPr lang="ru-RU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</a:p>
          <a:p>
            <a:pPr algn="ctr"/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проекта: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„Изследвания върху методите за получаване на калций-съдържащи прахове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приложение за биополимерни фолиа “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8B9B7-0543-4320-8DE2-A855A7F26DF4}"/>
              </a:ext>
            </a:extLst>
          </p:cNvPr>
          <p:cNvSpPr txBox="1"/>
          <p:nvPr/>
        </p:nvSpPr>
        <p:spPr>
          <a:xfrm>
            <a:off x="4532151" y="5859261"/>
            <a:ext cx="6675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Ръководител на работния колектив: гл. ас. д-р Ганка Колчакова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12A71C-AACD-473F-B0F1-BE453EF2B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8" y="140105"/>
            <a:ext cx="981541" cy="89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111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2E6B13-50C0-4198-86D9-C1FED5DA2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784615"/>
              </p:ext>
            </p:extLst>
          </p:nvPr>
        </p:nvGraphicFramePr>
        <p:xfrm>
          <a:off x="2443597" y="385888"/>
          <a:ext cx="8738927" cy="57391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252528">
                  <a:extLst>
                    <a:ext uri="{9D8B030D-6E8A-4147-A177-3AD203B41FA5}">
                      <a16:colId xmlns:a16="http://schemas.microsoft.com/office/drawing/2014/main" val="860337402"/>
                    </a:ext>
                  </a:extLst>
                </a:gridCol>
                <a:gridCol w="5402804">
                  <a:extLst>
                    <a:ext uri="{9D8B030D-6E8A-4147-A177-3AD203B41FA5}">
                      <a16:colId xmlns:a16="http://schemas.microsoft.com/office/drawing/2014/main" val="354679527"/>
                    </a:ext>
                  </a:extLst>
                </a:gridCol>
                <a:gridCol w="83595">
                  <a:extLst>
                    <a:ext uri="{9D8B030D-6E8A-4147-A177-3AD203B41FA5}">
                      <a16:colId xmlns:a16="http://schemas.microsoft.com/office/drawing/2014/main" val="1424538846"/>
                    </a:ext>
                  </a:extLst>
                </a:gridCol>
              </a:tblGrid>
              <a:tr h="23729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g-BG" sz="1600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Списък на изследователския екип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98820"/>
                  </a:ext>
                </a:extLst>
              </a:tr>
              <a:tr h="499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длъжност, н.с., 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име, презиме, фамилия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 месторабота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0614085"/>
                  </a:ext>
                </a:extLst>
              </a:tr>
              <a:tr h="746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гл. ас. д-р Ганка </a:t>
                      </a: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Румянова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Колчакова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„Проф. д-р Асен Златаров“ – Бургас,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Катедра „Технологии, материали и материалознание”.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7801165"/>
                  </a:ext>
                </a:extLst>
              </a:tr>
              <a:tr h="746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доц. д-р Димитрина Стоянова Кирякова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„Проф. д-р Асен Златаров“ – Бургас,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Катедра „Технологии, материали и материалознание”.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2471904"/>
                  </a:ext>
                </a:extLst>
              </a:tr>
              <a:tr h="499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гл. ас. д-р Антония Събчева Илиева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„Проф. д-р Асен Златаров“ – Бургас,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Катедра „Химични технологии”.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0059058"/>
                  </a:ext>
                </a:extLst>
              </a:tr>
              <a:tr h="68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ас. д-р  Мирослава Ангелова Вълчанова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„Проф. д-р Асен Златаров“ – Бургас,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Катедра „Предклинични и терапевтични дисциплини“.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1297098"/>
                  </a:ext>
                </a:extLst>
              </a:tr>
              <a:tr h="662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Елена Георгиева Иванова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Студент, спец. „Технология на материалите и материалознание“, Университет „Проф. д-р Асен Златаров“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6391843"/>
                  </a:ext>
                </a:extLst>
              </a:tr>
              <a:tr h="637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Дафинка Стоянова Михалева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Студент, спец. „Технология на материалите и материалознание“, Университет „Проф. д-р Асен Златаров“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590915"/>
                  </a:ext>
                </a:extLst>
              </a:tr>
              <a:tr h="499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Красимир Атанасов Петров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Студент, спец. „Инженерни материали“,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Уиверситет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„Проф. д-р Асен Златаров“ – Бургас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646019"/>
                  </a:ext>
                </a:extLst>
              </a:tr>
              <a:tr h="499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Минчо Димов </a:t>
                      </a: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Гърдевски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Студент, спец. „Инженерни материали“,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„Проф. д-р Асен Златаров“ – Бургас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84" marR="433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858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49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0FFAD-AD09-408A-9E86-D36708972AC6}"/>
              </a:ext>
            </a:extLst>
          </p:cNvPr>
          <p:cNvSpPr txBox="1"/>
          <p:nvPr/>
        </p:nvSpPr>
        <p:spPr>
          <a:xfrm>
            <a:off x="1713452" y="675205"/>
            <a:ext cx="3689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 НА ПРОЕКТА 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8F613-C0E0-4D77-AFF0-B06AAA215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798" y="5187283"/>
            <a:ext cx="2847528" cy="117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1DA390-DF6D-40C5-8CCC-DFA07FAE78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046" y="3791824"/>
            <a:ext cx="3635464" cy="239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C3ED7-0D5B-498D-BA46-B88E000D38F8}"/>
              </a:ext>
            </a:extLst>
          </p:cNvPr>
          <p:cNvSpPr txBox="1"/>
          <p:nvPr/>
        </p:nvSpPr>
        <p:spPr>
          <a:xfrm>
            <a:off x="1713452" y="1346408"/>
            <a:ext cx="96620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Целта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е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получаване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калций-съдържащи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отпадъчни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черупки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яйца) 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възможността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им за приложение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добавка за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получаване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биополимерни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фолиа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6D67C-D8DE-4313-BE02-A8E7E7CD1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2919">
            <a:off x="5427648" y="3291585"/>
            <a:ext cx="2742480" cy="207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3DD1FD-A072-404D-9DBC-1BC92FCC8C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087" y="3918005"/>
            <a:ext cx="3178442" cy="2051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133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F544B8-DCE6-492B-9E84-21F29C145DE9}"/>
              </a:ext>
            </a:extLst>
          </p:cNvPr>
          <p:cNvSpPr txBox="1"/>
          <p:nvPr/>
        </p:nvSpPr>
        <p:spPr>
          <a:xfrm>
            <a:off x="1635853" y="655378"/>
            <a:ext cx="10226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И ЗАДАЧИ</a:t>
            </a:r>
            <a:r>
              <a:rPr lang="en-US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ПРОЕКТА ПРЕЗ ПЪРВАТА ГОДИНА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2CE8F-E086-4E87-BBA1-6714BAEFBDC3}"/>
              </a:ext>
            </a:extLst>
          </p:cNvPr>
          <p:cNvSpPr txBox="1"/>
          <p:nvPr/>
        </p:nvSpPr>
        <p:spPr>
          <a:xfrm>
            <a:off x="1780561" y="1451105"/>
            <a:ext cx="9007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охарактеризиране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калций-съдържащи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F6F08-B7D0-4B8B-9EBB-3CF5D3E3622F}"/>
              </a:ext>
            </a:extLst>
          </p:cNvPr>
          <p:cNvSpPr txBox="1"/>
          <p:nvPr/>
        </p:nvSpPr>
        <p:spPr>
          <a:xfrm>
            <a:off x="2493627" y="2185277"/>
            <a:ext cx="92006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изходната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суровина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получаване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калций-съдържащи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Установяване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технологичните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получаване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калций-съдържащи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Получаване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на 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калций-съдържащи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избраните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Охарактеризиране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получените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1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D0A10-019E-4688-8ABA-C8936D0E2230}"/>
              </a:ext>
            </a:extLst>
          </p:cNvPr>
          <p:cNvSpPr txBox="1"/>
          <p:nvPr/>
        </p:nvSpPr>
        <p:spPr>
          <a:xfrm>
            <a:off x="1635854" y="655378"/>
            <a:ext cx="4781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РЕЗУЛТАТИ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20672-C963-42E5-A96E-33359BAB4C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575" y="1457633"/>
            <a:ext cx="2520000" cy="189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D3A80-54ED-4653-A4F1-C1A0D70E5D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797" y="1457633"/>
            <a:ext cx="2520000" cy="189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04AF3F-8FC0-4F8B-988F-16E82A6EFC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575" y="3900935"/>
            <a:ext cx="2520000" cy="18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20D508-8684-49DD-8ECA-95A4C48F88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063" y="3900935"/>
            <a:ext cx="2520000" cy="18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6CA5F6-EBAF-4274-9BC9-CB68CAA904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019" y="1462973"/>
            <a:ext cx="2520000" cy="18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C42203-27F4-4830-8C4E-FA66959FE8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019" y="3900935"/>
            <a:ext cx="2520000" cy="18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A05AF0-0C49-417E-B98A-58783D2DBD49}"/>
              </a:ext>
            </a:extLst>
          </p:cNvPr>
          <p:cNvSpPr txBox="1"/>
          <p:nvPr/>
        </p:nvSpPr>
        <p:spPr>
          <a:xfrm>
            <a:off x="2636239" y="6155303"/>
            <a:ext cx="70782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Фиг. 1. SEM изображения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калций-съдържащи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5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33EF5F-81D9-47AC-AE67-87CA8D8956E2}"/>
              </a:ext>
            </a:extLst>
          </p:cNvPr>
          <p:cNvSpPr txBox="1"/>
          <p:nvPr/>
        </p:nvSpPr>
        <p:spPr>
          <a:xfrm>
            <a:off x="1635854" y="655378"/>
            <a:ext cx="4781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РЕЗУЛТАТИ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2F843-9AC7-4246-A3CD-7FCC76B764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69" y="1283816"/>
            <a:ext cx="2939507" cy="2023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FFDDF8-AFE3-4375-8616-58F17D39ACB8}"/>
              </a:ext>
            </a:extLst>
          </p:cNvPr>
          <p:cNvSpPr txBox="1"/>
          <p:nvPr/>
        </p:nvSpPr>
        <p:spPr>
          <a:xfrm>
            <a:off x="1385384" y="3409742"/>
            <a:ext cx="3052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Фиг.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XRD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интензитети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яйчени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черупки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₃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</a:p>
          <a:p>
            <a:pPr algn="ctr"/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термична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обработка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EFAB2-5FDF-449B-9A51-5BD417C2F1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69" y="4115125"/>
            <a:ext cx="2939507" cy="2084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02905B-F044-46B3-A2C0-C9211E1E177E}"/>
              </a:ext>
            </a:extLst>
          </p:cNvPr>
          <p:cNvSpPr txBox="1"/>
          <p:nvPr/>
        </p:nvSpPr>
        <p:spPr>
          <a:xfrm>
            <a:off x="1635853" y="6302608"/>
            <a:ext cx="2684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Фиг.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FT-IR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яйчени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bg-BG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ерупки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₃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378F7-D798-4013-81F4-F2D84E722B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829" y="1281592"/>
            <a:ext cx="2880000" cy="2023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4C2FB3-FE30-41A0-AEB0-749FB458A4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829" y="4115126"/>
            <a:ext cx="2880000" cy="2084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4F0BB2-42E1-44CA-AAB0-33A2787B1050}"/>
              </a:ext>
            </a:extLst>
          </p:cNvPr>
          <p:cNvSpPr txBox="1"/>
          <p:nvPr/>
        </p:nvSpPr>
        <p:spPr>
          <a:xfrm>
            <a:off x="4956863" y="3409742"/>
            <a:ext cx="275593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Фиг. 4. XRD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дифрактограми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калций-съдържащи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химично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съутаяване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D4A09-D314-44C5-8C09-C6E0BAC55BCB}"/>
              </a:ext>
            </a:extLst>
          </p:cNvPr>
          <p:cNvSpPr txBox="1"/>
          <p:nvPr/>
        </p:nvSpPr>
        <p:spPr>
          <a:xfrm>
            <a:off x="4665493" y="6302291"/>
            <a:ext cx="3206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Фиг. 5. FT-IR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калций-съдържащи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химично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съутаяване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24E0A-0333-46C8-955B-3BE9D7BC69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882" y="1281592"/>
            <a:ext cx="2880000" cy="201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CF6E7B-CD8A-4B82-894A-DECD4A1070F9}"/>
              </a:ext>
            </a:extLst>
          </p:cNvPr>
          <p:cNvSpPr txBox="1"/>
          <p:nvPr/>
        </p:nvSpPr>
        <p:spPr>
          <a:xfrm>
            <a:off x="8231882" y="3386658"/>
            <a:ext cx="288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Фиг. 6. XRD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дифрактограма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</a:p>
          <a:p>
            <a:pPr algn="ctr"/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калций-съдържащи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микровълново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лъчение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52E224-B49C-487C-90E7-FE8624B127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882" y="4115125"/>
            <a:ext cx="2880000" cy="2084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FF93E1-4FA6-4F26-8684-7AB2DAD7A4E5}"/>
              </a:ext>
            </a:extLst>
          </p:cNvPr>
          <p:cNvSpPr txBox="1"/>
          <p:nvPr/>
        </p:nvSpPr>
        <p:spPr>
          <a:xfrm>
            <a:off x="8016105" y="6312838"/>
            <a:ext cx="3311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Фиг. 7. FT-IR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калций-съдържащи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прахове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микровълново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лъчение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E27F16-C845-4707-B742-7DA8B742CD03}"/>
              </a:ext>
            </a:extLst>
          </p:cNvPr>
          <p:cNvSpPr txBox="1"/>
          <p:nvPr/>
        </p:nvSpPr>
        <p:spPr>
          <a:xfrm>
            <a:off x="1688284" y="612206"/>
            <a:ext cx="84707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МЕРКИ ЗА ОСИГУРЯВАНЕ НА ПУБЛИЧНОСТ НА РЕЗУЛТАТИТЕ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7315C-B35E-4E2E-BE71-95E507D2AF53}"/>
              </a:ext>
            </a:extLst>
          </p:cNvPr>
          <p:cNvSpPr txBox="1"/>
          <p:nvPr/>
        </p:nvSpPr>
        <p:spPr>
          <a:xfrm>
            <a:off x="2971800" y="1683110"/>
            <a:ext cx="8319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Резултатите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изследванията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рамките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първата година от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публикувани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73F73-A3A4-4AE7-8D12-E35C1CDD2AC9}"/>
              </a:ext>
            </a:extLst>
          </p:cNvPr>
          <p:cNvSpPr txBox="1"/>
          <p:nvPr/>
        </p:nvSpPr>
        <p:spPr>
          <a:xfrm>
            <a:off x="2351015" y="2784631"/>
            <a:ext cx="88818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Kolchakova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Dimitrina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Kiryakova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Obtaining Calcium Carbonate from Eggshells by Low-Temperature Processing,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Assen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Zlatarov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Burgas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Bulgaria, v. LIII, 2024 (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печат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g-B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Ganka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Kolchakova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Dimitrina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Kiryakova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Yancho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Hristov, Investigation of methods for extracting calcium carbonate from waste eggshells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g-BG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Proceedings</a:t>
            </a:r>
            <a:r>
              <a:rPr lang="bg-BG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bg-BG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University</a:t>
            </a:r>
            <a:r>
              <a:rPr lang="bg-BG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bg-BG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Ruse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202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bg-B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63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bg-B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book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10.1., 5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-5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ISSN 1311-3321 (</a:t>
            </a:r>
            <a:r>
              <a:rPr lang="bg-B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print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ISSN 2603-4123 (on-</a:t>
            </a:r>
            <a:r>
              <a:rPr lang="bg-B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line</a:t>
            </a:r>
            <a:r>
              <a:rPr lang="bg-B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bg-B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G.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Kolchakova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D.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Kiryakova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Influence of Microwave Radiation on the Production of Fluorapatite From Waste Eggshells by Chemical Co-precipitation,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Izvestiya</a:t>
            </a:r>
            <a:r>
              <a:rPr lang="bg-BG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Vysshikh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Uchebnykh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Zavedenii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Khimiya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Khimicheskaya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Tekhnologiya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2024 (submitted).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1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96464B9-D22A-4B96-9491-B5ADA3AD8E2B}"/>
              </a:ext>
            </a:extLst>
          </p:cNvPr>
          <p:cNvSpPr txBox="1"/>
          <p:nvPr/>
        </p:nvSpPr>
        <p:spPr>
          <a:xfrm>
            <a:off x="1612784" y="503149"/>
            <a:ext cx="91754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ОТЧЕТ ЗА ПЪРВА ГОДИНА НА ДОГОВОР НИХ - 495/2024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B0475F-D2BE-42E1-A07F-952F1DCF5840}"/>
              </a:ext>
            </a:extLst>
          </p:cNvPr>
          <p:cNvSpPr txBox="1"/>
          <p:nvPr/>
        </p:nvSpPr>
        <p:spPr>
          <a:xfrm>
            <a:off x="1794195" y="2164407"/>
            <a:ext cx="956449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перо "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: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1503,84 </a:t>
            </a:r>
            <a:r>
              <a:rPr lang="bg-BG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629,64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Стъклария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консумативи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84,60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за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плътност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789,60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перо "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Външни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услуги":  1815,30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Куриерски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27,30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SEM-EDS							         </a:t>
            </a:r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1296,00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XRD </a:t>
            </a:r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</a:t>
            </a:r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492,00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перо "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": 65,00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Заплащане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отчета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65,00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перо "Административно/финансово-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счетоводно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обслужване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":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379,00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ACE14-B3A6-4375-9BAF-286AA4B58763}"/>
              </a:ext>
            </a:extLst>
          </p:cNvPr>
          <p:cNvSpPr txBox="1"/>
          <p:nvPr/>
        </p:nvSpPr>
        <p:spPr>
          <a:xfrm>
            <a:off x="1794195" y="1457256"/>
            <a:ext cx="609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средства: 3790,00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Изразходени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средства: 3763,14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9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7290914-B3A5-4B79-AE37-133E8FB6359A}"/>
              </a:ext>
            </a:extLst>
          </p:cNvPr>
          <p:cNvSpPr txBox="1">
            <a:spLocks/>
          </p:cNvSpPr>
          <p:nvPr/>
        </p:nvSpPr>
        <p:spPr>
          <a:xfrm>
            <a:off x="3791401" y="672108"/>
            <a:ext cx="5486823" cy="112849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bg-B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40C54-759D-4F8F-8E02-F781B1051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820" y="2011591"/>
            <a:ext cx="4572423" cy="324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10D758-FEC5-4C4C-8318-32AF47752A9B}"/>
              </a:ext>
            </a:extLst>
          </p:cNvPr>
          <p:cNvSpPr txBox="1"/>
          <p:nvPr/>
        </p:nvSpPr>
        <p:spPr>
          <a:xfrm>
            <a:off x="1788950" y="6000190"/>
            <a:ext cx="9955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Работният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изказва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ръководството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Университет „Проф. д-р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Асен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Златаров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и НИИ за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предоставяне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финансовата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проекта.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0458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229</TotalTime>
  <Words>796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Iliana Ishmerieva</cp:lastModifiedBy>
  <cp:revision>30</cp:revision>
  <dcterms:created xsi:type="dcterms:W3CDTF">2024-12-05T12:04:31Z</dcterms:created>
  <dcterms:modified xsi:type="dcterms:W3CDTF">2025-04-23T06:44:59Z</dcterms:modified>
</cp:coreProperties>
</file>