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  <p:sldId id="271" r:id="rId16"/>
    <p:sldId id="272" r:id="rId17"/>
    <p:sldId id="273" r:id="rId18"/>
  </p:sldIdLst>
  <p:sldSz cx="4610100" cy="3460750"/>
  <p:notesSz cx="4610100" cy="346075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78" d="100"/>
          <a:sy n="178" d="100"/>
        </p:scale>
        <p:origin x="1248" y="106"/>
      </p:cViewPr>
      <p:guideLst>
        <p:guide orient="horz" pos="2880"/>
        <p:guide pos="145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Тончо Боюков" userId="d0962b37b5b12316" providerId="LiveId" clId="{3B1A40E0-ADBA-41D6-B416-7CD3825825B7}"/>
    <pc:docChg chg="undo custSel delSld modSld">
      <pc:chgData name="Тончо Боюков" userId="d0962b37b5b12316" providerId="LiveId" clId="{3B1A40E0-ADBA-41D6-B416-7CD3825825B7}" dt="2024-12-08T14:04:40.917" v="31" actId="20577"/>
      <pc:docMkLst>
        <pc:docMk/>
      </pc:docMkLst>
      <pc:sldChg chg="modSp mod">
        <pc:chgData name="Тончо Боюков" userId="d0962b37b5b12316" providerId="LiveId" clId="{3B1A40E0-ADBA-41D6-B416-7CD3825825B7}" dt="2024-12-08T06:52:34.803" v="17" actId="122"/>
        <pc:sldMkLst>
          <pc:docMk/>
          <pc:sldMk cId="0" sldId="267"/>
        </pc:sldMkLst>
        <pc:spChg chg="mod">
          <ac:chgData name="Тончо Боюков" userId="d0962b37b5b12316" providerId="LiveId" clId="{3B1A40E0-ADBA-41D6-B416-7CD3825825B7}" dt="2024-12-08T06:52:34.803" v="17" actId="122"/>
          <ac:spMkLst>
            <pc:docMk/>
            <pc:sldMk cId="0" sldId="267"/>
            <ac:spMk id="47" creationId="{00000000-0000-0000-0000-000000000000}"/>
          </ac:spMkLst>
        </pc:spChg>
      </pc:sldChg>
      <pc:sldChg chg="del">
        <pc:chgData name="Тончо Боюков" userId="d0962b37b5b12316" providerId="LiveId" clId="{3B1A40E0-ADBA-41D6-B416-7CD3825825B7}" dt="2024-12-08T13:56:18.375" v="21" actId="47"/>
        <pc:sldMkLst>
          <pc:docMk/>
          <pc:sldMk cId="0" sldId="268"/>
        </pc:sldMkLst>
      </pc:sldChg>
      <pc:sldChg chg="modSp mod">
        <pc:chgData name="Тончо Боюков" userId="d0962b37b5b12316" providerId="LiveId" clId="{3B1A40E0-ADBA-41D6-B416-7CD3825825B7}" dt="2024-12-08T14:04:40.917" v="31" actId="20577"/>
        <pc:sldMkLst>
          <pc:docMk/>
          <pc:sldMk cId="0" sldId="269"/>
        </pc:sldMkLst>
        <pc:spChg chg="mod">
          <ac:chgData name="Тончо Боюков" userId="d0962b37b5b12316" providerId="LiveId" clId="{3B1A40E0-ADBA-41D6-B416-7CD3825825B7}" dt="2024-12-08T14:04:03.723" v="25" actId="20577"/>
          <ac:spMkLst>
            <pc:docMk/>
            <pc:sldMk cId="0" sldId="269"/>
            <ac:spMk id="14" creationId="{00000000-0000-0000-0000-000000000000}"/>
          </ac:spMkLst>
        </pc:spChg>
        <pc:spChg chg="mod">
          <ac:chgData name="Тончо Боюков" userId="d0962b37b5b12316" providerId="LiveId" clId="{3B1A40E0-ADBA-41D6-B416-7CD3825825B7}" dt="2024-12-08T14:04:40.917" v="31" actId="20577"/>
          <ac:spMkLst>
            <pc:docMk/>
            <pc:sldMk cId="0" sldId="269"/>
            <ac:spMk id="1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5BD10D-3F2B-4451-AB91-5D788F629874}" type="datetimeFigureOut">
              <a:rPr lang="bg-BG" smtClean="0"/>
              <a:t>8.12.2024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0B6B20-501B-4057-AD1B-1D044183DA49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7329285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E0B6B20-501B-4057-AD1B-1D044183DA49}" type="slidenum">
              <a:rPr lang="bg-BG" smtClean="0"/>
              <a:t>12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73418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5757" y="1072832"/>
            <a:ext cx="3918585" cy="7267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900" b="0" i="0">
                <a:solidFill>
                  <a:srgbClr val="4E5D6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4"/>
            <a:ext cx="4607935" cy="3455945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9296" y="64756"/>
            <a:ext cx="4491507" cy="1917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bg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7593" y="1391445"/>
            <a:ext cx="3894912" cy="10674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900" b="0" i="0">
                <a:solidFill>
                  <a:srgbClr val="4E5D66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95300" y="3317635"/>
            <a:ext cx="1350645" cy="12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5300" y="3233225"/>
            <a:ext cx="4443095" cy="206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369143" y="3317635"/>
            <a:ext cx="169545" cy="121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858B8E"/>
                </a:solidFill>
                <a:latin typeface="Georgia"/>
                <a:cs typeface="Georgia"/>
              </a:defRPr>
            </a:lvl1pPr>
          </a:lstStyle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‹#›</a:t>
            </a:fld>
            <a:endParaRPr spc="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6.xml"/><Relationship Id="rId3" Type="http://schemas.openxmlformats.org/officeDocument/2006/relationships/image" Target="../media/image3.png"/><Relationship Id="rId7" Type="http://schemas.openxmlformats.org/officeDocument/2006/relationships/slide" Target="slide5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11" Type="http://schemas.openxmlformats.org/officeDocument/2006/relationships/slide" Target="slide17.xml"/><Relationship Id="rId5" Type="http://schemas.openxmlformats.org/officeDocument/2006/relationships/slide" Target="slide3.xml"/><Relationship Id="rId10" Type="http://schemas.openxmlformats.org/officeDocument/2006/relationships/slide" Target="slide16.xml"/><Relationship Id="rId4" Type="http://schemas.openxmlformats.org/officeDocument/2006/relationships/image" Target="../media/image4.png"/><Relationship Id="rId9" Type="http://schemas.openxmlformats.org/officeDocument/2006/relationships/slide" Target="slide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3453492"/>
            <a:ext cx="284480" cy="2540"/>
          </a:xfrm>
          <a:custGeom>
            <a:avLst/>
            <a:gdLst/>
            <a:ahLst/>
            <a:cxnLst/>
            <a:rect l="l" t="t" r="r" b="b"/>
            <a:pathLst>
              <a:path w="284480" h="2539">
                <a:moveTo>
                  <a:pt x="0" y="2507"/>
                </a:moveTo>
                <a:lnTo>
                  <a:pt x="284402" y="2507"/>
                </a:lnTo>
                <a:lnTo>
                  <a:pt x="284402" y="0"/>
                </a:lnTo>
                <a:lnTo>
                  <a:pt x="0" y="0"/>
                </a:lnTo>
                <a:lnTo>
                  <a:pt x="0" y="2507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284480" cy="3453765"/>
            <a:chOff x="0" y="0"/>
            <a:chExt cx="284480" cy="3453765"/>
          </a:xfrm>
        </p:grpSpPr>
        <p:sp>
          <p:nvSpPr>
            <p:cNvPr id="4" name="object 4"/>
            <p:cNvSpPr/>
            <p:nvPr/>
          </p:nvSpPr>
          <p:spPr>
            <a:xfrm>
              <a:off x="0" y="0"/>
              <a:ext cx="284480" cy="2416810"/>
            </a:xfrm>
            <a:custGeom>
              <a:avLst/>
              <a:gdLst/>
              <a:ahLst/>
              <a:cxnLst/>
              <a:rect l="l" t="t" r="r" b="b"/>
              <a:pathLst>
                <a:path w="284480" h="2416810">
                  <a:moveTo>
                    <a:pt x="0" y="2416668"/>
                  </a:moveTo>
                  <a:lnTo>
                    <a:pt x="284402" y="2416668"/>
                  </a:lnTo>
                  <a:lnTo>
                    <a:pt x="284402" y="0"/>
                  </a:lnTo>
                  <a:lnTo>
                    <a:pt x="0" y="0"/>
                  </a:lnTo>
                  <a:lnTo>
                    <a:pt x="0" y="2416668"/>
                  </a:lnTo>
                  <a:close/>
                </a:path>
              </a:pathLst>
            </a:custGeom>
            <a:solidFill>
              <a:srgbClr val="3348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2416668"/>
              <a:ext cx="284480" cy="1036955"/>
            </a:xfrm>
            <a:custGeom>
              <a:avLst/>
              <a:gdLst/>
              <a:ahLst/>
              <a:cxnLst/>
              <a:rect l="l" t="t" r="r" b="b"/>
              <a:pathLst>
                <a:path w="284480" h="1036954">
                  <a:moveTo>
                    <a:pt x="284402" y="0"/>
                  </a:moveTo>
                  <a:lnTo>
                    <a:pt x="0" y="0"/>
                  </a:lnTo>
                  <a:lnTo>
                    <a:pt x="0" y="1036824"/>
                  </a:lnTo>
                  <a:lnTo>
                    <a:pt x="284402" y="1036824"/>
                  </a:lnTo>
                  <a:lnTo>
                    <a:pt x="28440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56984" y="897415"/>
            <a:ext cx="4157866" cy="27699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0"/>
              </a:spcBef>
            </a:pPr>
            <a:r>
              <a:rPr lang="ru-RU" sz="1700" spc="15" dirty="0">
                <a:solidFill>
                  <a:srgbClr val="777D80"/>
                </a:solidFill>
                <a:latin typeface="Times New Roman"/>
                <a:cs typeface="Times New Roman"/>
              </a:rPr>
              <a:t>Проектиране на Оптоакустична Система</a:t>
            </a:r>
            <a:endParaRPr lang="ru-RU" sz="1700" dirty="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691210" y="1548587"/>
            <a:ext cx="3225800" cy="0"/>
          </a:xfrm>
          <a:custGeom>
            <a:avLst/>
            <a:gdLst/>
            <a:ahLst/>
            <a:cxnLst/>
            <a:rect l="l" t="t" r="r" b="b"/>
            <a:pathLst>
              <a:path w="3225800">
                <a:moveTo>
                  <a:pt x="0" y="0"/>
                </a:moveTo>
                <a:lnTo>
                  <a:pt x="3225584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15289" y="1224050"/>
            <a:ext cx="3376929" cy="104203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solidFill>
                  <a:srgbClr val="777D80"/>
                </a:solidFill>
                <a:latin typeface="Times New Roman"/>
                <a:cs typeface="Times New Roman"/>
              </a:rPr>
              <a:t>Подобряване</a:t>
            </a:r>
            <a:r>
              <a:rPr sz="1100" spc="95" dirty="0">
                <a:solidFill>
                  <a:srgbClr val="777D80"/>
                </a:solidFill>
                <a:latin typeface="Times New Roman"/>
                <a:cs typeface="Times New Roman"/>
              </a:rPr>
              <a:t> </a:t>
            </a:r>
            <a:r>
              <a:rPr sz="1100" spc="25" dirty="0">
                <a:solidFill>
                  <a:srgbClr val="777D80"/>
                </a:solidFill>
                <a:latin typeface="Times New Roman"/>
                <a:cs typeface="Times New Roman"/>
              </a:rPr>
              <a:t>Безопасността</a:t>
            </a:r>
            <a:r>
              <a:rPr sz="1100" spc="95" dirty="0">
                <a:solidFill>
                  <a:srgbClr val="777D8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777D80"/>
                </a:solidFill>
                <a:latin typeface="Times New Roman"/>
                <a:cs typeface="Times New Roman"/>
              </a:rPr>
              <a:t>на</a:t>
            </a:r>
            <a:r>
              <a:rPr sz="1100" spc="100" dirty="0">
                <a:solidFill>
                  <a:srgbClr val="777D80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777D80"/>
                </a:solidFill>
                <a:latin typeface="Times New Roman"/>
                <a:cs typeface="Times New Roman"/>
              </a:rPr>
              <a:t>Превозните</a:t>
            </a:r>
            <a:r>
              <a:rPr sz="1100" spc="95" dirty="0">
                <a:solidFill>
                  <a:srgbClr val="777D80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777D80"/>
                </a:solidFill>
                <a:latin typeface="Times New Roman"/>
                <a:cs typeface="Times New Roman"/>
              </a:rPr>
              <a:t>Средства</a:t>
            </a:r>
            <a:endParaRPr sz="11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00" dirty="0">
              <a:latin typeface="Times New Roman"/>
              <a:cs typeface="Times New Roman"/>
            </a:endParaRPr>
          </a:p>
          <a:p>
            <a:pPr marL="599440" marR="600075" indent="462280">
              <a:lnSpc>
                <a:spcPct val="100099"/>
              </a:lnSpc>
            </a:pPr>
            <a:r>
              <a:rPr sz="1000" spc="10" dirty="0">
                <a:solidFill>
                  <a:srgbClr val="858B8E"/>
                </a:solidFill>
                <a:latin typeface="Times New Roman"/>
                <a:cs typeface="Times New Roman"/>
              </a:rPr>
              <a:t>Тончо</a:t>
            </a:r>
            <a:r>
              <a:rPr sz="1000" spc="70" dirty="0">
                <a:solidFill>
                  <a:srgbClr val="858B8E"/>
                </a:solidFill>
                <a:latin typeface="Times New Roman"/>
                <a:cs typeface="Times New Roman"/>
              </a:rPr>
              <a:t> </a:t>
            </a:r>
            <a:r>
              <a:rPr sz="1000" spc="25" dirty="0">
                <a:solidFill>
                  <a:srgbClr val="858B8E"/>
                </a:solidFill>
                <a:latin typeface="Times New Roman"/>
                <a:cs typeface="Times New Roman"/>
              </a:rPr>
              <a:t>Иванов</a:t>
            </a:r>
            <a:r>
              <a:rPr sz="1000" spc="75" dirty="0">
                <a:solidFill>
                  <a:srgbClr val="858B8E"/>
                </a:solidFill>
                <a:latin typeface="Times New Roman"/>
                <a:cs typeface="Times New Roman"/>
              </a:rPr>
              <a:t> </a:t>
            </a:r>
            <a:r>
              <a:rPr sz="1000" spc="30" dirty="0">
                <a:solidFill>
                  <a:srgbClr val="858B8E"/>
                </a:solidFill>
                <a:latin typeface="Times New Roman"/>
                <a:cs typeface="Times New Roman"/>
              </a:rPr>
              <a:t>Боюков </a:t>
            </a:r>
            <a:r>
              <a:rPr sz="1000" spc="35" dirty="0">
                <a:solidFill>
                  <a:srgbClr val="858B8E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Ръководител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проект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НИХ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-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497/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0" dirty="0">
                <a:solidFill>
                  <a:srgbClr val="4E5D66"/>
                </a:solidFill>
                <a:latin typeface="Georgia"/>
                <a:cs typeface="Georgia"/>
              </a:rPr>
              <a:t>2024г. </a:t>
            </a:r>
            <a:r>
              <a:rPr sz="900" spc="-4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Университет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„Проф.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д-р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Асен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Златаров“</a:t>
            </a:r>
            <a:endParaRPr sz="900" dirty="0">
              <a:latin typeface="Georgia"/>
              <a:cs typeface="Georgia"/>
            </a:endParaRPr>
          </a:p>
          <a:p>
            <a:pPr marL="1155065">
              <a:lnSpc>
                <a:spcPct val="100000"/>
              </a:lnSpc>
              <a:spcBef>
                <a:spcPts val="10"/>
              </a:spcBef>
            </a:pPr>
            <a:r>
              <a:rPr sz="900" spc="-75" dirty="0">
                <a:solidFill>
                  <a:srgbClr val="4E5D66"/>
                </a:solidFill>
                <a:latin typeface="Georgia"/>
                <a:cs typeface="Georgia"/>
              </a:rPr>
              <a:t>09</a:t>
            </a:r>
            <a:r>
              <a:rPr sz="900" spc="6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Декември</a:t>
            </a:r>
            <a:r>
              <a:rPr sz="900" spc="7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60" dirty="0">
                <a:solidFill>
                  <a:srgbClr val="4E5D66"/>
                </a:solidFill>
                <a:latin typeface="Georgia"/>
                <a:cs typeface="Georgia"/>
              </a:rPr>
              <a:t>2024</a:t>
            </a:r>
            <a:r>
              <a:rPr sz="900" spc="7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г.</a:t>
            </a:r>
            <a:endParaRPr sz="900" dirty="0">
              <a:latin typeface="Georgia"/>
              <a:cs typeface="Georgia"/>
            </a:endParaRP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z="1100" spc="35" dirty="0">
                <a:solidFill>
                  <a:srgbClr val="FFFFFF"/>
                </a:solidFill>
                <a:latin typeface="Times New Roman"/>
                <a:cs typeface="Times New Roman"/>
              </a:rPr>
              <a:t>Възприемател</a:t>
            </a:r>
            <a:r>
              <a:rPr sz="11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FFFFFF"/>
                </a:solidFill>
                <a:latin typeface="Times New Roman"/>
                <a:cs typeface="Times New Roman"/>
              </a:rPr>
              <a:t>за</a:t>
            </a:r>
            <a:r>
              <a:rPr sz="11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55" dirty="0">
                <a:solidFill>
                  <a:srgbClr val="FFFFFF"/>
                </a:solidFill>
                <a:latin typeface="Times New Roman"/>
                <a:cs typeface="Times New Roman"/>
              </a:rPr>
              <a:t>дължина</a:t>
            </a:r>
            <a:r>
              <a:rPr sz="11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11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40" dirty="0">
                <a:solidFill>
                  <a:srgbClr val="FFFFFF"/>
                </a:solidFill>
                <a:latin typeface="Times New Roman"/>
                <a:cs typeface="Times New Roman"/>
              </a:rPr>
              <a:t>вълната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72261" y="481161"/>
            <a:ext cx="2658374" cy="2569353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10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z="1100" spc="55" dirty="0">
                <a:solidFill>
                  <a:srgbClr val="FFFFFF"/>
                </a:solidFill>
                <a:latin typeface="Times New Roman"/>
                <a:cs typeface="Times New Roman"/>
              </a:rPr>
              <a:t>FBG</a:t>
            </a:r>
            <a:r>
              <a:rPr sz="11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10" dirty="0">
                <a:solidFill>
                  <a:srgbClr val="FFFFFF"/>
                </a:solidFill>
                <a:latin typeface="Times New Roman"/>
                <a:cs typeface="Times New Roman"/>
              </a:rPr>
              <a:t>сензорен</a:t>
            </a:r>
            <a:r>
              <a:rPr sz="11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20" dirty="0">
                <a:solidFill>
                  <a:srgbClr val="FFFFFF"/>
                </a:solidFill>
                <a:latin typeface="Times New Roman"/>
                <a:cs typeface="Times New Roman"/>
              </a:rPr>
              <a:t>низ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882357" y="758201"/>
            <a:ext cx="3038293" cy="1003440"/>
          </a:xfrm>
          <a:prstGeom prst="rect">
            <a:avLst/>
          </a:prstGeom>
        </p:spPr>
      </p:pic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22" name="object 2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11</a:t>
            </a:fld>
            <a:endParaRPr spc="50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385685-6237-FF86-966A-8086490B4E37}"/>
              </a:ext>
            </a:extLst>
          </p:cNvPr>
          <p:cNvSpPr txBox="1"/>
          <p:nvPr/>
        </p:nvSpPr>
        <p:spPr>
          <a:xfrm>
            <a:off x="916432" y="2024727"/>
            <a:ext cx="3124201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ₑ = (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ₑ − 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λ₁) / 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kₑ × 10³ − (26.0 + 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Δ) × (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Tₑ − T₁)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E1168C7-3610-0502-AE9B-26B9E7864EF9}"/>
              </a:ext>
            </a:extLst>
          </p:cNvPr>
          <p:cNvSpPr txBox="1"/>
          <p:nvPr/>
        </p:nvSpPr>
        <p:spPr>
          <a:xfrm>
            <a:off x="1410362" y="2416175"/>
            <a:ext cx="1982282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 = (α − 18.4 × 10⁻⁶) × 10⁶</a:t>
            </a:r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844925" cy="306070"/>
          </a:xfrm>
          <a:custGeom>
            <a:avLst/>
            <a:gdLst/>
            <a:ahLst/>
            <a:cxnLst/>
            <a:rect l="l" t="t" r="r" b="b"/>
            <a:pathLst>
              <a:path w="3844925" h="306070">
                <a:moveTo>
                  <a:pt x="0" y="306006"/>
                </a:moveTo>
                <a:lnTo>
                  <a:pt x="3844836" y="306006"/>
                </a:lnTo>
                <a:lnTo>
                  <a:pt x="384483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4" name="object 4"/>
            <p:cNvSpPr/>
            <p:nvPr/>
          </p:nvSpPr>
          <p:spPr>
            <a:xfrm>
              <a:off x="4536008" y="0"/>
              <a:ext cx="72390" cy="306070"/>
            </a:xfrm>
            <a:custGeom>
              <a:avLst/>
              <a:gdLst/>
              <a:ahLst/>
              <a:cxnLst/>
              <a:rect l="l" t="t" r="r" b="b"/>
              <a:pathLst>
                <a:path w="72389" h="306070">
                  <a:moveTo>
                    <a:pt x="0" y="306006"/>
                  </a:moveTo>
                  <a:lnTo>
                    <a:pt x="71996" y="306006"/>
                  </a:lnTo>
                  <a:lnTo>
                    <a:pt x="71996" y="0"/>
                  </a:lnTo>
                  <a:lnTo>
                    <a:pt x="0" y="0"/>
                  </a:lnTo>
                  <a:lnTo>
                    <a:pt x="0" y="306006"/>
                  </a:lnTo>
                  <a:close/>
                </a:path>
              </a:pathLst>
            </a:custGeom>
            <a:solidFill>
              <a:srgbClr val="3348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296" y="64756"/>
            <a:ext cx="1170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55" dirty="0"/>
              <a:t>FBG</a:t>
            </a:r>
            <a:r>
              <a:rPr spc="60" dirty="0"/>
              <a:t> </a:t>
            </a:r>
            <a:r>
              <a:rPr spc="10" dirty="0"/>
              <a:t>сензорен</a:t>
            </a:r>
            <a:r>
              <a:rPr spc="60" dirty="0"/>
              <a:t> </a:t>
            </a:r>
            <a:r>
              <a:rPr spc="20" dirty="0"/>
              <a:t>низ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949540" y="513850"/>
            <a:ext cx="3035935" cy="2315845"/>
            <a:chOff x="949540" y="513850"/>
            <a:chExt cx="3035935" cy="2315845"/>
          </a:xfrm>
        </p:grpSpPr>
        <p:sp>
          <p:nvSpPr>
            <p:cNvPr id="10" name="object 10"/>
            <p:cNvSpPr/>
            <p:nvPr/>
          </p:nvSpPr>
          <p:spPr>
            <a:xfrm>
              <a:off x="1558212" y="1058271"/>
              <a:ext cx="1818639" cy="1769110"/>
            </a:xfrm>
            <a:custGeom>
              <a:avLst/>
              <a:gdLst/>
              <a:ahLst/>
              <a:cxnLst/>
              <a:rect l="l" t="t" r="r" b="b"/>
              <a:pathLst>
                <a:path w="1818639" h="1769110">
                  <a:moveTo>
                    <a:pt x="0" y="0"/>
                  </a:moveTo>
                  <a:lnTo>
                    <a:pt x="0" y="1768761"/>
                  </a:lnTo>
                </a:path>
                <a:path w="1818639" h="1769110">
                  <a:moveTo>
                    <a:pt x="606131" y="0"/>
                  </a:moveTo>
                  <a:lnTo>
                    <a:pt x="606131" y="1768761"/>
                  </a:lnTo>
                </a:path>
                <a:path w="1818639" h="1769110">
                  <a:moveTo>
                    <a:pt x="1212263" y="0"/>
                  </a:moveTo>
                  <a:lnTo>
                    <a:pt x="1212263" y="1768761"/>
                  </a:lnTo>
                </a:path>
                <a:path w="1818639" h="1769110">
                  <a:moveTo>
                    <a:pt x="1818395" y="0"/>
                  </a:moveTo>
                  <a:lnTo>
                    <a:pt x="1818395" y="1768761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952080" y="516390"/>
              <a:ext cx="3030855" cy="2310765"/>
            </a:xfrm>
            <a:custGeom>
              <a:avLst/>
              <a:gdLst/>
              <a:ahLst/>
              <a:cxnLst/>
              <a:rect l="l" t="t" r="r" b="b"/>
              <a:pathLst>
                <a:path w="3030854" h="2310765">
                  <a:moveTo>
                    <a:pt x="3030659" y="2310641"/>
                  </a:moveTo>
                  <a:lnTo>
                    <a:pt x="3030659" y="0"/>
                  </a:lnTo>
                </a:path>
                <a:path w="3030854" h="2310765">
                  <a:moveTo>
                    <a:pt x="0" y="2310641"/>
                  </a:moveTo>
                  <a:lnTo>
                    <a:pt x="3030659" y="2310641"/>
                  </a:lnTo>
                </a:path>
                <a:path w="3030854" h="2310765">
                  <a:moveTo>
                    <a:pt x="0" y="1925534"/>
                  </a:moveTo>
                  <a:lnTo>
                    <a:pt x="3030659" y="1925534"/>
                  </a:lnTo>
                </a:path>
                <a:path w="3030854" h="2310765">
                  <a:moveTo>
                    <a:pt x="0" y="1540427"/>
                  </a:moveTo>
                  <a:lnTo>
                    <a:pt x="3030659" y="1540427"/>
                  </a:lnTo>
                </a:path>
                <a:path w="3030854" h="2310765">
                  <a:moveTo>
                    <a:pt x="0" y="1155320"/>
                  </a:moveTo>
                  <a:lnTo>
                    <a:pt x="3030659" y="1155320"/>
                  </a:lnTo>
                </a:path>
                <a:path w="3030854" h="2310765">
                  <a:moveTo>
                    <a:pt x="0" y="770213"/>
                  </a:moveTo>
                  <a:lnTo>
                    <a:pt x="3030659" y="770213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52080" y="516390"/>
              <a:ext cx="3030855" cy="385445"/>
            </a:xfrm>
            <a:custGeom>
              <a:avLst/>
              <a:gdLst/>
              <a:ahLst/>
              <a:cxnLst/>
              <a:rect l="l" t="t" r="r" b="b"/>
              <a:pathLst>
                <a:path w="3030854" h="385444">
                  <a:moveTo>
                    <a:pt x="0" y="385106"/>
                  </a:moveTo>
                  <a:lnTo>
                    <a:pt x="93446" y="385106"/>
                  </a:lnTo>
                </a:path>
                <a:path w="3030854" h="385444">
                  <a:moveTo>
                    <a:pt x="2529305" y="385106"/>
                  </a:moveTo>
                  <a:lnTo>
                    <a:pt x="3030659" y="385106"/>
                  </a:lnTo>
                </a:path>
                <a:path w="3030854" h="385444">
                  <a:moveTo>
                    <a:pt x="606131" y="0"/>
                  </a:moveTo>
                  <a:lnTo>
                    <a:pt x="606131" y="71847"/>
                  </a:lnTo>
                </a:path>
                <a:path w="3030854" h="385444">
                  <a:moveTo>
                    <a:pt x="1212263" y="0"/>
                  </a:moveTo>
                  <a:lnTo>
                    <a:pt x="1212263" y="71847"/>
                  </a:lnTo>
                </a:path>
                <a:path w="3030854" h="385444">
                  <a:moveTo>
                    <a:pt x="1818395" y="0"/>
                  </a:moveTo>
                  <a:lnTo>
                    <a:pt x="1818395" y="71847"/>
                  </a:lnTo>
                </a:path>
                <a:path w="3030854" h="385444">
                  <a:moveTo>
                    <a:pt x="2424527" y="0"/>
                  </a:moveTo>
                  <a:lnTo>
                    <a:pt x="2424527" y="7184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52080" y="516390"/>
              <a:ext cx="3030855" cy="0"/>
            </a:xfrm>
            <a:custGeom>
              <a:avLst/>
              <a:gdLst/>
              <a:ahLst/>
              <a:cxnLst/>
              <a:rect l="l" t="t" r="r" b="b"/>
              <a:pathLst>
                <a:path w="3030854">
                  <a:moveTo>
                    <a:pt x="0" y="0"/>
                  </a:moveTo>
                  <a:lnTo>
                    <a:pt x="3030659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952080" y="516390"/>
              <a:ext cx="3030855" cy="2310765"/>
            </a:xfrm>
            <a:custGeom>
              <a:avLst/>
              <a:gdLst/>
              <a:ahLst/>
              <a:cxnLst/>
              <a:rect l="l" t="t" r="r" b="b"/>
              <a:pathLst>
                <a:path w="3030854" h="2310765">
                  <a:moveTo>
                    <a:pt x="606131" y="2310641"/>
                  </a:moveTo>
                  <a:lnTo>
                    <a:pt x="606131" y="2256636"/>
                  </a:lnTo>
                </a:path>
                <a:path w="3030854" h="2310765">
                  <a:moveTo>
                    <a:pt x="1212263" y="2310641"/>
                  </a:moveTo>
                  <a:lnTo>
                    <a:pt x="1212263" y="2256636"/>
                  </a:lnTo>
                </a:path>
                <a:path w="3030854" h="2310765">
                  <a:moveTo>
                    <a:pt x="1818395" y="2310641"/>
                  </a:moveTo>
                  <a:lnTo>
                    <a:pt x="1818395" y="2256636"/>
                  </a:lnTo>
                </a:path>
                <a:path w="3030854" h="2310765">
                  <a:moveTo>
                    <a:pt x="2424527" y="2310641"/>
                  </a:moveTo>
                  <a:lnTo>
                    <a:pt x="2424527" y="2256636"/>
                  </a:lnTo>
                </a:path>
                <a:path w="3030854" h="2310765">
                  <a:moveTo>
                    <a:pt x="3030659" y="2310641"/>
                  </a:moveTo>
                  <a:lnTo>
                    <a:pt x="3030659" y="2256636"/>
                  </a:lnTo>
                </a:path>
                <a:path w="3030854" h="2310765">
                  <a:moveTo>
                    <a:pt x="606131" y="0"/>
                  </a:moveTo>
                  <a:lnTo>
                    <a:pt x="606131" y="54005"/>
                  </a:lnTo>
                </a:path>
                <a:path w="3030854" h="2310765">
                  <a:moveTo>
                    <a:pt x="1212263" y="0"/>
                  </a:moveTo>
                  <a:lnTo>
                    <a:pt x="1212263" y="54005"/>
                  </a:lnTo>
                </a:path>
                <a:path w="3030854" h="2310765">
                  <a:moveTo>
                    <a:pt x="1818395" y="0"/>
                  </a:moveTo>
                  <a:lnTo>
                    <a:pt x="1818395" y="54005"/>
                  </a:lnTo>
                </a:path>
                <a:path w="3030854" h="2310765">
                  <a:moveTo>
                    <a:pt x="2424527" y="0"/>
                  </a:moveTo>
                  <a:lnTo>
                    <a:pt x="2424527" y="54005"/>
                  </a:lnTo>
                </a:path>
                <a:path w="3030854" h="2310765">
                  <a:moveTo>
                    <a:pt x="3030659" y="0"/>
                  </a:moveTo>
                  <a:lnTo>
                    <a:pt x="3030659" y="54005"/>
                  </a:lnTo>
                </a:path>
                <a:path w="3030854" h="2310765">
                  <a:moveTo>
                    <a:pt x="0" y="2310641"/>
                  </a:moveTo>
                  <a:lnTo>
                    <a:pt x="53998" y="2310641"/>
                  </a:lnTo>
                </a:path>
                <a:path w="3030854" h="2310765">
                  <a:moveTo>
                    <a:pt x="0" y="1925534"/>
                  </a:moveTo>
                  <a:lnTo>
                    <a:pt x="53998" y="1925534"/>
                  </a:lnTo>
                </a:path>
                <a:path w="3030854" h="2310765">
                  <a:moveTo>
                    <a:pt x="0" y="1540427"/>
                  </a:moveTo>
                  <a:lnTo>
                    <a:pt x="53998" y="1540427"/>
                  </a:lnTo>
                </a:path>
                <a:path w="3030854" h="2310765">
                  <a:moveTo>
                    <a:pt x="0" y="1155320"/>
                  </a:moveTo>
                  <a:lnTo>
                    <a:pt x="53998" y="1155320"/>
                  </a:lnTo>
                </a:path>
                <a:path w="3030854" h="2310765">
                  <a:moveTo>
                    <a:pt x="0" y="770213"/>
                  </a:moveTo>
                  <a:lnTo>
                    <a:pt x="53998" y="770213"/>
                  </a:lnTo>
                </a:path>
                <a:path w="3030854" h="2310765">
                  <a:moveTo>
                    <a:pt x="0" y="385106"/>
                  </a:moveTo>
                  <a:lnTo>
                    <a:pt x="53998" y="385106"/>
                  </a:lnTo>
                </a:path>
                <a:path w="3030854" h="2310765">
                  <a:moveTo>
                    <a:pt x="0" y="0"/>
                  </a:moveTo>
                  <a:lnTo>
                    <a:pt x="53998" y="0"/>
                  </a:lnTo>
                </a:path>
                <a:path w="3030854" h="2310765">
                  <a:moveTo>
                    <a:pt x="3030659" y="2310641"/>
                  </a:moveTo>
                  <a:lnTo>
                    <a:pt x="2976660" y="2310641"/>
                  </a:lnTo>
                </a:path>
                <a:path w="3030854" h="2310765">
                  <a:moveTo>
                    <a:pt x="3030659" y="1925534"/>
                  </a:moveTo>
                  <a:lnTo>
                    <a:pt x="2976660" y="1925534"/>
                  </a:lnTo>
                </a:path>
                <a:path w="3030854" h="2310765">
                  <a:moveTo>
                    <a:pt x="3030659" y="1540427"/>
                  </a:moveTo>
                  <a:lnTo>
                    <a:pt x="2976660" y="1540427"/>
                  </a:lnTo>
                </a:path>
                <a:path w="3030854" h="2310765">
                  <a:moveTo>
                    <a:pt x="3030659" y="1155320"/>
                  </a:moveTo>
                  <a:lnTo>
                    <a:pt x="2976660" y="1155320"/>
                  </a:lnTo>
                </a:path>
                <a:path w="3030854" h="2310765">
                  <a:moveTo>
                    <a:pt x="3030659" y="770213"/>
                  </a:moveTo>
                  <a:lnTo>
                    <a:pt x="2976660" y="770213"/>
                  </a:lnTo>
                </a:path>
                <a:path w="3030854" h="2310765">
                  <a:moveTo>
                    <a:pt x="3030659" y="385106"/>
                  </a:moveTo>
                  <a:lnTo>
                    <a:pt x="2976660" y="385106"/>
                  </a:lnTo>
                </a:path>
                <a:path w="3030854" h="2310765">
                  <a:moveTo>
                    <a:pt x="3030659" y="0"/>
                  </a:moveTo>
                  <a:lnTo>
                    <a:pt x="297666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52080" y="516390"/>
              <a:ext cx="3030855" cy="2310765"/>
            </a:xfrm>
            <a:custGeom>
              <a:avLst/>
              <a:gdLst/>
              <a:ahLst/>
              <a:cxnLst/>
              <a:rect l="l" t="t" r="r" b="b"/>
              <a:pathLst>
                <a:path w="3030854" h="2310765">
                  <a:moveTo>
                    <a:pt x="0" y="2310641"/>
                  </a:moveTo>
                  <a:lnTo>
                    <a:pt x="0" y="0"/>
                  </a:lnTo>
                  <a:lnTo>
                    <a:pt x="3030659" y="0"/>
                  </a:lnTo>
                  <a:lnTo>
                    <a:pt x="3030659" y="2310641"/>
                  </a:lnTo>
                  <a:lnTo>
                    <a:pt x="0" y="2310641"/>
                  </a:lnTo>
                  <a:close/>
                </a:path>
              </a:pathLst>
            </a:custGeom>
            <a:ln w="5060">
              <a:solidFill>
                <a:srgbClr val="4E5D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3879126" y="2823357"/>
            <a:ext cx="20764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30" dirty="0">
                <a:solidFill>
                  <a:srgbClr val="4E5D66"/>
                </a:solidFill>
                <a:latin typeface="Roboto"/>
                <a:cs typeface="Roboto"/>
              </a:rPr>
              <a:t>100</a:t>
            </a:r>
            <a:endParaRPr sz="900">
              <a:latin typeface="Roboto"/>
              <a:cs typeface="Robo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31684" y="2740718"/>
            <a:ext cx="9207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0" dirty="0">
                <a:solidFill>
                  <a:srgbClr val="4E5D66"/>
                </a:solidFill>
                <a:latin typeface="Roboto"/>
                <a:cs typeface="Roboto"/>
              </a:rPr>
              <a:t>0</a:t>
            </a:r>
            <a:endParaRPr sz="900">
              <a:latin typeface="Roboto"/>
              <a:cs typeface="Roboto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16102" y="1200310"/>
            <a:ext cx="207645" cy="1317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30" dirty="0">
                <a:solidFill>
                  <a:srgbClr val="4E5D66"/>
                </a:solidFill>
                <a:latin typeface="Roboto"/>
                <a:cs typeface="Roboto"/>
              </a:rPr>
              <a:t>100</a:t>
            </a:r>
            <a:endParaRPr sz="9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Roboto"/>
              <a:cs typeface="Roboto"/>
            </a:endParaRPr>
          </a:p>
          <a:p>
            <a:pPr marL="71755">
              <a:lnSpc>
                <a:spcPct val="100000"/>
              </a:lnSpc>
            </a:pPr>
            <a:r>
              <a:rPr sz="900" spc="-25" dirty="0">
                <a:solidFill>
                  <a:srgbClr val="4E5D66"/>
                </a:solidFill>
                <a:latin typeface="Roboto"/>
                <a:cs typeface="Roboto"/>
              </a:rPr>
              <a:t>75</a:t>
            </a:r>
            <a:endParaRPr sz="9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600">
              <a:latin typeface="Roboto"/>
              <a:cs typeface="Roboto"/>
            </a:endParaRPr>
          </a:p>
          <a:p>
            <a:pPr marL="64135">
              <a:lnSpc>
                <a:spcPct val="100000"/>
              </a:lnSpc>
            </a:pPr>
            <a:r>
              <a:rPr sz="900" spc="5" dirty="0">
                <a:solidFill>
                  <a:srgbClr val="4E5D66"/>
                </a:solidFill>
                <a:latin typeface="Roboto"/>
                <a:cs typeface="Roboto"/>
              </a:rPr>
              <a:t>50</a:t>
            </a:r>
            <a:endParaRPr sz="9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600">
              <a:latin typeface="Roboto"/>
              <a:cs typeface="Roboto"/>
            </a:endParaRPr>
          </a:p>
          <a:p>
            <a:pPr marL="66675">
              <a:lnSpc>
                <a:spcPct val="100000"/>
              </a:lnSpc>
            </a:pPr>
            <a:r>
              <a:rPr sz="900" spc="-5" dirty="0">
                <a:solidFill>
                  <a:srgbClr val="4E5D66"/>
                </a:solidFill>
                <a:latin typeface="Roboto"/>
                <a:cs typeface="Roboto"/>
              </a:rPr>
              <a:t>25</a:t>
            </a:r>
            <a:endParaRPr sz="900">
              <a:latin typeface="Roboto"/>
              <a:cs typeface="Robo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720661" y="815207"/>
            <a:ext cx="20320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45" dirty="0">
                <a:solidFill>
                  <a:srgbClr val="4E5D66"/>
                </a:solidFill>
                <a:latin typeface="Roboto"/>
                <a:cs typeface="Roboto"/>
              </a:rPr>
              <a:t>125</a:t>
            </a:r>
            <a:endParaRPr sz="900">
              <a:latin typeface="Roboto"/>
              <a:cs typeface="Robo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18388" y="430105"/>
            <a:ext cx="205104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40" dirty="0">
                <a:solidFill>
                  <a:srgbClr val="4E5D66"/>
                </a:solidFill>
                <a:latin typeface="Roboto"/>
                <a:cs typeface="Roboto"/>
              </a:rPr>
              <a:t>150</a:t>
            </a:r>
            <a:endParaRPr sz="900">
              <a:latin typeface="Roboto"/>
              <a:cs typeface="Roboto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921714" y="585707"/>
            <a:ext cx="3091815" cy="2195195"/>
            <a:chOff x="921714" y="585707"/>
            <a:chExt cx="3091815" cy="2195195"/>
          </a:xfrm>
        </p:grpSpPr>
        <p:sp>
          <p:nvSpPr>
            <p:cNvPr id="22" name="object 22"/>
            <p:cNvSpPr/>
            <p:nvPr/>
          </p:nvSpPr>
          <p:spPr>
            <a:xfrm>
              <a:off x="952080" y="1286604"/>
              <a:ext cx="3030855" cy="770255"/>
            </a:xfrm>
            <a:custGeom>
              <a:avLst/>
              <a:gdLst/>
              <a:ahLst/>
              <a:cxnLst/>
              <a:rect l="l" t="t" r="r" b="b"/>
              <a:pathLst>
                <a:path w="3030854" h="770255">
                  <a:moveTo>
                    <a:pt x="0" y="770213"/>
                  </a:moveTo>
                  <a:lnTo>
                    <a:pt x="606131" y="616171"/>
                  </a:lnTo>
                  <a:lnTo>
                    <a:pt x="1212263" y="462128"/>
                  </a:lnTo>
                  <a:lnTo>
                    <a:pt x="1818395" y="308085"/>
                  </a:lnTo>
                  <a:lnTo>
                    <a:pt x="2424527" y="154042"/>
                  </a:lnTo>
                  <a:lnTo>
                    <a:pt x="3030659" y="0"/>
                  </a:lnTo>
                </a:path>
              </a:pathLst>
            </a:custGeom>
            <a:ln w="1012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952080" y="978519"/>
              <a:ext cx="3030855" cy="924560"/>
            </a:xfrm>
            <a:custGeom>
              <a:avLst/>
              <a:gdLst/>
              <a:ahLst/>
              <a:cxnLst/>
              <a:rect l="l" t="t" r="r" b="b"/>
              <a:pathLst>
                <a:path w="3030854" h="924560">
                  <a:moveTo>
                    <a:pt x="0" y="924256"/>
                  </a:moveTo>
                  <a:lnTo>
                    <a:pt x="606131" y="770214"/>
                  </a:lnTo>
                  <a:lnTo>
                    <a:pt x="1212263" y="616171"/>
                  </a:lnTo>
                  <a:lnTo>
                    <a:pt x="1818395" y="462128"/>
                  </a:lnTo>
                  <a:lnTo>
                    <a:pt x="2424527" y="154042"/>
                  </a:lnTo>
                  <a:lnTo>
                    <a:pt x="3030659" y="0"/>
                  </a:lnTo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952080" y="2056818"/>
              <a:ext cx="3030855" cy="693420"/>
            </a:xfrm>
            <a:custGeom>
              <a:avLst/>
              <a:gdLst/>
              <a:ahLst/>
              <a:cxnLst/>
              <a:rect l="l" t="t" r="r" b="b"/>
              <a:pathLst>
                <a:path w="3030854" h="693419">
                  <a:moveTo>
                    <a:pt x="0" y="693192"/>
                  </a:moveTo>
                  <a:lnTo>
                    <a:pt x="606131" y="616171"/>
                  </a:lnTo>
                  <a:lnTo>
                    <a:pt x="1212263" y="462128"/>
                  </a:lnTo>
                  <a:lnTo>
                    <a:pt x="1818395" y="308085"/>
                  </a:lnTo>
                  <a:lnTo>
                    <a:pt x="2424527" y="154042"/>
                  </a:lnTo>
                  <a:lnTo>
                    <a:pt x="3030659" y="0"/>
                  </a:lnTo>
                </a:path>
              </a:pathLst>
            </a:custGeom>
            <a:ln w="10122">
              <a:solidFill>
                <a:srgbClr val="00FF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926769" y="1261300"/>
              <a:ext cx="3081655" cy="821055"/>
            </a:xfrm>
            <a:custGeom>
              <a:avLst/>
              <a:gdLst/>
              <a:ahLst/>
              <a:cxnLst/>
              <a:rect l="l" t="t" r="r" b="b"/>
              <a:pathLst>
                <a:path w="3081654" h="821055">
                  <a:moveTo>
                    <a:pt x="50609" y="770216"/>
                  </a:moveTo>
                  <a:lnTo>
                    <a:pt x="0" y="770216"/>
                  </a:lnTo>
                  <a:lnTo>
                    <a:pt x="0" y="820826"/>
                  </a:lnTo>
                  <a:lnTo>
                    <a:pt x="50609" y="820826"/>
                  </a:lnTo>
                  <a:lnTo>
                    <a:pt x="50609" y="770216"/>
                  </a:lnTo>
                  <a:close/>
                </a:path>
                <a:path w="3081654" h="821055">
                  <a:moveTo>
                    <a:pt x="656742" y="616178"/>
                  </a:moveTo>
                  <a:lnTo>
                    <a:pt x="606132" y="616178"/>
                  </a:lnTo>
                  <a:lnTo>
                    <a:pt x="606132" y="666788"/>
                  </a:lnTo>
                  <a:lnTo>
                    <a:pt x="656742" y="666788"/>
                  </a:lnTo>
                  <a:lnTo>
                    <a:pt x="656742" y="616178"/>
                  </a:lnTo>
                  <a:close/>
                </a:path>
                <a:path w="3081654" h="821055">
                  <a:moveTo>
                    <a:pt x="1262875" y="462127"/>
                  </a:moveTo>
                  <a:lnTo>
                    <a:pt x="1212265" y="462127"/>
                  </a:lnTo>
                  <a:lnTo>
                    <a:pt x="1212265" y="512749"/>
                  </a:lnTo>
                  <a:lnTo>
                    <a:pt x="1262875" y="512749"/>
                  </a:lnTo>
                  <a:lnTo>
                    <a:pt x="1262875" y="462127"/>
                  </a:lnTo>
                  <a:close/>
                </a:path>
                <a:path w="3081654" h="821055">
                  <a:moveTo>
                    <a:pt x="1869008" y="308089"/>
                  </a:moveTo>
                  <a:lnTo>
                    <a:pt x="1818398" y="308089"/>
                  </a:lnTo>
                  <a:lnTo>
                    <a:pt x="1818398" y="358698"/>
                  </a:lnTo>
                  <a:lnTo>
                    <a:pt x="1869008" y="358698"/>
                  </a:lnTo>
                  <a:lnTo>
                    <a:pt x="1869008" y="308089"/>
                  </a:lnTo>
                  <a:close/>
                </a:path>
                <a:path w="3081654" h="821055">
                  <a:moveTo>
                    <a:pt x="2475141" y="154051"/>
                  </a:moveTo>
                  <a:lnTo>
                    <a:pt x="2424531" y="154051"/>
                  </a:lnTo>
                  <a:lnTo>
                    <a:pt x="2424531" y="204660"/>
                  </a:lnTo>
                  <a:lnTo>
                    <a:pt x="2475141" y="204660"/>
                  </a:lnTo>
                  <a:lnTo>
                    <a:pt x="2475141" y="154051"/>
                  </a:lnTo>
                  <a:close/>
                </a:path>
                <a:path w="3081654" h="821055">
                  <a:moveTo>
                    <a:pt x="3081274" y="0"/>
                  </a:moveTo>
                  <a:lnTo>
                    <a:pt x="3030664" y="0"/>
                  </a:lnTo>
                  <a:lnTo>
                    <a:pt x="3030664" y="50622"/>
                  </a:lnTo>
                  <a:lnTo>
                    <a:pt x="3081274" y="50622"/>
                  </a:lnTo>
                  <a:lnTo>
                    <a:pt x="3081274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30165" y="1877470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30165" y="1877470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536297" y="1723427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36297" y="1723427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142429" y="1569384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42429" y="1569384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748560" y="1415342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48560" y="1415342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354692" y="1107256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54692" y="1107256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960824" y="953213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60824" y="953213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926775" y="2031513"/>
              <a:ext cx="3081655" cy="744220"/>
            </a:xfrm>
            <a:custGeom>
              <a:avLst/>
              <a:gdLst/>
              <a:ahLst/>
              <a:cxnLst/>
              <a:rect l="l" t="t" r="r" b="b"/>
              <a:pathLst>
                <a:path w="3081654" h="744219">
                  <a:moveTo>
                    <a:pt x="50610" y="718497"/>
                  </a:moveTo>
                  <a:lnTo>
                    <a:pt x="48622" y="708647"/>
                  </a:lnTo>
                  <a:lnTo>
                    <a:pt x="43199" y="700604"/>
                  </a:lnTo>
                  <a:lnTo>
                    <a:pt x="35155" y="695181"/>
                  </a:lnTo>
                  <a:lnTo>
                    <a:pt x="25305" y="693192"/>
                  </a:lnTo>
                  <a:lnTo>
                    <a:pt x="15455" y="695181"/>
                  </a:lnTo>
                  <a:lnTo>
                    <a:pt x="7411" y="700604"/>
                  </a:lnTo>
                  <a:lnTo>
                    <a:pt x="1988" y="708647"/>
                  </a:lnTo>
                  <a:lnTo>
                    <a:pt x="0" y="718497"/>
                  </a:lnTo>
                  <a:lnTo>
                    <a:pt x="1988" y="728348"/>
                  </a:lnTo>
                  <a:lnTo>
                    <a:pt x="7411" y="736391"/>
                  </a:lnTo>
                  <a:lnTo>
                    <a:pt x="15455" y="741814"/>
                  </a:lnTo>
                  <a:lnTo>
                    <a:pt x="25305" y="743803"/>
                  </a:lnTo>
                  <a:lnTo>
                    <a:pt x="35155" y="741814"/>
                  </a:lnTo>
                  <a:lnTo>
                    <a:pt x="43199" y="736391"/>
                  </a:lnTo>
                  <a:lnTo>
                    <a:pt x="48622" y="728348"/>
                  </a:lnTo>
                  <a:lnTo>
                    <a:pt x="50610" y="718497"/>
                  </a:lnTo>
                  <a:close/>
                </a:path>
                <a:path w="3081654" h="744219">
                  <a:moveTo>
                    <a:pt x="656742" y="641476"/>
                  </a:moveTo>
                  <a:lnTo>
                    <a:pt x="654754" y="631626"/>
                  </a:lnTo>
                  <a:lnTo>
                    <a:pt x="649330" y="623582"/>
                  </a:lnTo>
                  <a:lnTo>
                    <a:pt x="641287" y="618159"/>
                  </a:lnTo>
                  <a:lnTo>
                    <a:pt x="631437" y="616171"/>
                  </a:lnTo>
                  <a:lnTo>
                    <a:pt x="621587" y="618159"/>
                  </a:lnTo>
                  <a:lnTo>
                    <a:pt x="613543" y="623582"/>
                  </a:lnTo>
                  <a:lnTo>
                    <a:pt x="608120" y="631626"/>
                  </a:lnTo>
                  <a:lnTo>
                    <a:pt x="606131" y="641476"/>
                  </a:lnTo>
                  <a:lnTo>
                    <a:pt x="608120" y="651326"/>
                  </a:lnTo>
                  <a:lnTo>
                    <a:pt x="613543" y="659370"/>
                  </a:lnTo>
                  <a:lnTo>
                    <a:pt x="621587" y="664793"/>
                  </a:lnTo>
                  <a:lnTo>
                    <a:pt x="631437" y="666781"/>
                  </a:lnTo>
                  <a:lnTo>
                    <a:pt x="641287" y="664793"/>
                  </a:lnTo>
                  <a:lnTo>
                    <a:pt x="649330" y="659370"/>
                  </a:lnTo>
                  <a:lnTo>
                    <a:pt x="654754" y="651326"/>
                  </a:lnTo>
                  <a:lnTo>
                    <a:pt x="656742" y="641476"/>
                  </a:lnTo>
                  <a:close/>
                </a:path>
                <a:path w="3081654" h="744219">
                  <a:moveTo>
                    <a:pt x="1262874" y="487433"/>
                  </a:moveTo>
                  <a:lnTo>
                    <a:pt x="1260885" y="477583"/>
                  </a:lnTo>
                  <a:lnTo>
                    <a:pt x="1255462" y="469540"/>
                  </a:lnTo>
                  <a:lnTo>
                    <a:pt x="1247419" y="464116"/>
                  </a:lnTo>
                  <a:lnTo>
                    <a:pt x="1237569" y="462128"/>
                  </a:lnTo>
                  <a:lnTo>
                    <a:pt x="1227718" y="464116"/>
                  </a:lnTo>
                  <a:lnTo>
                    <a:pt x="1219675" y="469540"/>
                  </a:lnTo>
                  <a:lnTo>
                    <a:pt x="1214252" y="477583"/>
                  </a:lnTo>
                  <a:lnTo>
                    <a:pt x="1212263" y="487433"/>
                  </a:lnTo>
                  <a:lnTo>
                    <a:pt x="1214252" y="497283"/>
                  </a:lnTo>
                  <a:lnTo>
                    <a:pt x="1219675" y="505327"/>
                  </a:lnTo>
                  <a:lnTo>
                    <a:pt x="1227718" y="510750"/>
                  </a:lnTo>
                  <a:lnTo>
                    <a:pt x="1237569" y="512739"/>
                  </a:lnTo>
                  <a:lnTo>
                    <a:pt x="1247419" y="510750"/>
                  </a:lnTo>
                  <a:lnTo>
                    <a:pt x="1255462" y="505327"/>
                  </a:lnTo>
                  <a:lnTo>
                    <a:pt x="1260885" y="497283"/>
                  </a:lnTo>
                  <a:lnTo>
                    <a:pt x="1262874" y="487433"/>
                  </a:lnTo>
                  <a:close/>
                </a:path>
                <a:path w="3081654" h="744219">
                  <a:moveTo>
                    <a:pt x="1869006" y="333390"/>
                  </a:moveTo>
                  <a:lnTo>
                    <a:pt x="1867017" y="323540"/>
                  </a:lnTo>
                  <a:lnTo>
                    <a:pt x="1861594" y="315497"/>
                  </a:lnTo>
                  <a:lnTo>
                    <a:pt x="1853550" y="310073"/>
                  </a:lnTo>
                  <a:lnTo>
                    <a:pt x="1843700" y="308085"/>
                  </a:lnTo>
                  <a:lnTo>
                    <a:pt x="1833850" y="310073"/>
                  </a:lnTo>
                  <a:lnTo>
                    <a:pt x="1825807" y="315497"/>
                  </a:lnTo>
                  <a:lnTo>
                    <a:pt x="1820383" y="323540"/>
                  </a:lnTo>
                  <a:lnTo>
                    <a:pt x="1818395" y="333390"/>
                  </a:lnTo>
                  <a:lnTo>
                    <a:pt x="1820383" y="343241"/>
                  </a:lnTo>
                  <a:lnTo>
                    <a:pt x="1825807" y="351284"/>
                  </a:lnTo>
                  <a:lnTo>
                    <a:pt x="1833850" y="356707"/>
                  </a:lnTo>
                  <a:lnTo>
                    <a:pt x="1843700" y="358696"/>
                  </a:lnTo>
                  <a:lnTo>
                    <a:pt x="1853550" y="356707"/>
                  </a:lnTo>
                  <a:lnTo>
                    <a:pt x="1861594" y="351284"/>
                  </a:lnTo>
                  <a:lnTo>
                    <a:pt x="1867017" y="343241"/>
                  </a:lnTo>
                  <a:lnTo>
                    <a:pt x="1869006" y="333390"/>
                  </a:lnTo>
                  <a:close/>
                </a:path>
                <a:path w="3081654" h="744219">
                  <a:moveTo>
                    <a:pt x="2475137" y="179348"/>
                  </a:moveTo>
                  <a:lnTo>
                    <a:pt x="2473149" y="169498"/>
                  </a:lnTo>
                  <a:lnTo>
                    <a:pt x="2467726" y="161454"/>
                  </a:lnTo>
                  <a:lnTo>
                    <a:pt x="2459682" y="156031"/>
                  </a:lnTo>
                  <a:lnTo>
                    <a:pt x="2449832" y="154042"/>
                  </a:lnTo>
                  <a:lnTo>
                    <a:pt x="2439982" y="156031"/>
                  </a:lnTo>
                  <a:lnTo>
                    <a:pt x="2431938" y="161454"/>
                  </a:lnTo>
                  <a:lnTo>
                    <a:pt x="2426515" y="169498"/>
                  </a:lnTo>
                  <a:lnTo>
                    <a:pt x="2424527" y="179348"/>
                  </a:lnTo>
                  <a:lnTo>
                    <a:pt x="2426515" y="189198"/>
                  </a:lnTo>
                  <a:lnTo>
                    <a:pt x="2431938" y="197241"/>
                  </a:lnTo>
                  <a:lnTo>
                    <a:pt x="2439982" y="202664"/>
                  </a:lnTo>
                  <a:lnTo>
                    <a:pt x="2449832" y="204653"/>
                  </a:lnTo>
                  <a:lnTo>
                    <a:pt x="2459682" y="202664"/>
                  </a:lnTo>
                  <a:lnTo>
                    <a:pt x="2467726" y="197241"/>
                  </a:lnTo>
                  <a:lnTo>
                    <a:pt x="2473149" y="189198"/>
                  </a:lnTo>
                  <a:lnTo>
                    <a:pt x="2475137" y="179348"/>
                  </a:lnTo>
                  <a:close/>
                </a:path>
                <a:path w="3081654" h="744219">
                  <a:moveTo>
                    <a:pt x="3081269" y="25305"/>
                  </a:moveTo>
                  <a:lnTo>
                    <a:pt x="3079281" y="15455"/>
                  </a:lnTo>
                  <a:lnTo>
                    <a:pt x="3073858" y="7411"/>
                  </a:lnTo>
                  <a:lnTo>
                    <a:pt x="3065814" y="1988"/>
                  </a:lnTo>
                  <a:lnTo>
                    <a:pt x="3055964" y="0"/>
                  </a:lnTo>
                  <a:lnTo>
                    <a:pt x="3046114" y="1988"/>
                  </a:lnTo>
                  <a:lnTo>
                    <a:pt x="3038070" y="7411"/>
                  </a:lnTo>
                  <a:lnTo>
                    <a:pt x="3032647" y="15455"/>
                  </a:lnTo>
                  <a:lnTo>
                    <a:pt x="3030658" y="25305"/>
                  </a:lnTo>
                  <a:lnTo>
                    <a:pt x="3032647" y="35155"/>
                  </a:lnTo>
                  <a:lnTo>
                    <a:pt x="3038070" y="43199"/>
                  </a:lnTo>
                  <a:lnTo>
                    <a:pt x="3046114" y="48622"/>
                  </a:lnTo>
                  <a:lnTo>
                    <a:pt x="3055964" y="50610"/>
                  </a:lnTo>
                  <a:lnTo>
                    <a:pt x="3065814" y="48622"/>
                  </a:lnTo>
                  <a:lnTo>
                    <a:pt x="3073858" y="43199"/>
                  </a:lnTo>
                  <a:lnTo>
                    <a:pt x="3079281" y="35155"/>
                  </a:lnTo>
                  <a:lnTo>
                    <a:pt x="3081269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045527" y="588238"/>
              <a:ext cx="2435860" cy="470534"/>
            </a:xfrm>
            <a:custGeom>
              <a:avLst/>
              <a:gdLst/>
              <a:ahLst/>
              <a:cxnLst/>
              <a:rect l="l" t="t" r="r" b="b"/>
              <a:pathLst>
                <a:path w="2435860" h="470534">
                  <a:moveTo>
                    <a:pt x="2435859" y="0"/>
                  </a:moveTo>
                  <a:lnTo>
                    <a:pt x="0" y="0"/>
                  </a:lnTo>
                  <a:lnTo>
                    <a:pt x="0" y="470033"/>
                  </a:lnTo>
                  <a:lnTo>
                    <a:pt x="2435859" y="470033"/>
                  </a:lnTo>
                  <a:lnTo>
                    <a:pt x="2435859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045527" y="588238"/>
              <a:ext cx="2435860" cy="470534"/>
            </a:xfrm>
            <a:custGeom>
              <a:avLst/>
              <a:gdLst/>
              <a:ahLst/>
              <a:cxnLst/>
              <a:rect l="l" t="t" r="r" b="b"/>
              <a:pathLst>
                <a:path w="2435860" h="470534">
                  <a:moveTo>
                    <a:pt x="0" y="470033"/>
                  </a:moveTo>
                  <a:lnTo>
                    <a:pt x="2435859" y="470033"/>
                  </a:lnTo>
                  <a:lnTo>
                    <a:pt x="2435859" y="0"/>
                  </a:lnTo>
                  <a:lnTo>
                    <a:pt x="0" y="0"/>
                  </a:lnTo>
                  <a:lnTo>
                    <a:pt x="0" y="470033"/>
                  </a:lnTo>
                  <a:close/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088542" y="683818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4">
                  <a:moveTo>
                    <a:pt x="0" y="0"/>
                  </a:moveTo>
                  <a:lnTo>
                    <a:pt x="108002" y="0"/>
                  </a:lnTo>
                  <a:lnTo>
                    <a:pt x="216004" y="0"/>
                  </a:lnTo>
                </a:path>
              </a:pathLst>
            </a:custGeom>
            <a:ln w="10122">
              <a:solidFill>
                <a:srgbClr val="00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171239" y="65851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0"/>
                  </a:moveTo>
                  <a:lnTo>
                    <a:pt x="0" y="0"/>
                  </a:lnTo>
                  <a:lnTo>
                    <a:pt x="0" y="50610"/>
                  </a:lnTo>
                  <a:lnTo>
                    <a:pt x="50610" y="50610"/>
                  </a:lnTo>
                  <a:lnTo>
                    <a:pt x="50610" y="0"/>
                  </a:lnTo>
                  <a:close/>
                </a:path>
              </a:pathLst>
            </a:custGeom>
            <a:solidFill>
              <a:srgbClr val="0000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088542" y="824306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4">
                  <a:moveTo>
                    <a:pt x="0" y="0"/>
                  </a:moveTo>
                  <a:lnTo>
                    <a:pt x="108002" y="0"/>
                  </a:lnTo>
                  <a:lnTo>
                    <a:pt x="216004" y="0"/>
                  </a:lnTo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174629" y="799000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0" y="37958"/>
                  </a:lnTo>
                  <a:lnTo>
                    <a:pt x="43830" y="37958"/>
                  </a:lnTo>
                  <a:lnTo>
                    <a:pt x="21915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174629" y="799000"/>
              <a:ext cx="44450" cy="38100"/>
            </a:xfrm>
            <a:custGeom>
              <a:avLst/>
              <a:gdLst/>
              <a:ahLst/>
              <a:cxnLst/>
              <a:rect l="l" t="t" r="r" b="b"/>
              <a:pathLst>
                <a:path w="44450" h="38100">
                  <a:moveTo>
                    <a:pt x="21915" y="0"/>
                  </a:moveTo>
                  <a:lnTo>
                    <a:pt x="43830" y="37958"/>
                  </a:lnTo>
                  <a:lnTo>
                    <a:pt x="0" y="37958"/>
                  </a:lnTo>
                  <a:lnTo>
                    <a:pt x="21915" y="0"/>
                  </a:lnTo>
                  <a:close/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088542" y="938459"/>
              <a:ext cx="216535" cy="50800"/>
            </a:xfrm>
            <a:custGeom>
              <a:avLst/>
              <a:gdLst/>
              <a:ahLst/>
              <a:cxnLst/>
              <a:rect l="l" t="t" r="r" b="b"/>
              <a:pathLst>
                <a:path w="216534" h="50800">
                  <a:moveTo>
                    <a:pt x="0" y="25305"/>
                  </a:moveTo>
                  <a:lnTo>
                    <a:pt x="108002" y="25305"/>
                  </a:lnTo>
                  <a:lnTo>
                    <a:pt x="216004" y="25305"/>
                  </a:lnTo>
                </a:path>
                <a:path w="216534" h="50800">
                  <a:moveTo>
                    <a:pt x="133307" y="25305"/>
                  </a:moveTo>
                  <a:lnTo>
                    <a:pt x="131319" y="15455"/>
                  </a:lnTo>
                  <a:lnTo>
                    <a:pt x="125895" y="7411"/>
                  </a:lnTo>
                  <a:lnTo>
                    <a:pt x="117852" y="1988"/>
                  </a:lnTo>
                  <a:lnTo>
                    <a:pt x="108002" y="0"/>
                  </a:lnTo>
                  <a:lnTo>
                    <a:pt x="98152" y="1988"/>
                  </a:lnTo>
                  <a:lnTo>
                    <a:pt x="90108" y="7411"/>
                  </a:lnTo>
                  <a:lnTo>
                    <a:pt x="84685" y="15455"/>
                  </a:lnTo>
                  <a:lnTo>
                    <a:pt x="82696" y="25305"/>
                  </a:lnTo>
                  <a:lnTo>
                    <a:pt x="84685" y="35155"/>
                  </a:lnTo>
                  <a:lnTo>
                    <a:pt x="90108" y="43199"/>
                  </a:lnTo>
                  <a:lnTo>
                    <a:pt x="98152" y="48622"/>
                  </a:lnTo>
                  <a:lnTo>
                    <a:pt x="108002" y="50610"/>
                  </a:lnTo>
                  <a:lnTo>
                    <a:pt x="117852" y="48622"/>
                  </a:lnTo>
                  <a:lnTo>
                    <a:pt x="125895" y="43199"/>
                  </a:lnTo>
                  <a:lnTo>
                    <a:pt x="131319" y="35155"/>
                  </a:lnTo>
                  <a:lnTo>
                    <a:pt x="133307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  <a:prstDash val="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7" name="object 47"/>
          <p:cNvSpPr txBox="1"/>
          <p:nvPr/>
        </p:nvSpPr>
        <p:spPr>
          <a:xfrm>
            <a:off x="1406702" y="2793241"/>
            <a:ext cx="2121535" cy="344966"/>
          </a:xfrm>
          <a:prstGeom prst="rect">
            <a:avLst/>
          </a:prstGeom>
        </p:spPr>
        <p:txBody>
          <a:bodyPr vert="horz" wrap="square" lIns="0" tIns="4191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330"/>
              </a:spcBef>
              <a:tabLst>
                <a:tab pos="692150" algn="l"/>
                <a:tab pos="1298575" algn="l"/>
                <a:tab pos="1904364" algn="l"/>
              </a:tabLst>
            </a:pPr>
            <a:r>
              <a:rPr sz="900" spc="5" dirty="0">
                <a:solidFill>
                  <a:srgbClr val="4E5D66"/>
                </a:solidFill>
                <a:latin typeface="Roboto"/>
                <a:cs typeface="Roboto"/>
              </a:rPr>
              <a:t>20	40	60	80</a:t>
            </a:r>
            <a:endParaRPr sz="900" dirty="0">
              <a:latin typeface="Roboto"/>
              <a:cs typeface="Roboto"/>
            </a:endParaRPr>
          </a:p>
          <a:p>
            <a:pPr marL="50800" algn="ctr">
              <a:lnSpc>
                <a:spcPct val="100000"/>
              </a:lnSpc>
              <a:spcBef>
                <a:spcPts val="235"/>
              </a:spcBef>
            </a:pP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Температура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(</a:t>
            </a:r>
            <a:r>
              <a:rPr sz="900" i="1" spc="127" baseline="37037" dirty="0">
                <a:solidFill>
                  <a:srgbClr val="4E5D66"/>
                </a:solidFill>
                <a:latin typeface="Arial"/>
                <a:cs typeface="Arial"/>
              </a:rPr>
              <a:t>◦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C)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endParaRPr sz="900" dirty="0">
              <a:latin typeface="Georgia"/>
              <a:cs typeface="Georgia"/>
            </a:endParaRPr>
          </a:p>
        </p:txBody>
      </p:sp>
      <p:sp>
        <p:nvSpPr>
          <p:cNvPr id="50" name="object 5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51" name="object 5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52" name="object 5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12</a:t>
            </a:fld>
            <a:endParaRPr spc="50" dirty="0"/>
          </a:p>
        </p:txBody>
      </p:sp>
      <p:sp>
        <p:nvSpPr>
          <p:cNvPr id="48" name="object 48"/>
          <p:cNvSpPr txBox="1"/>
          <p:nvPr/>
        </p:nvSpPr>
        <p:spPr>
          <a:xfrm>
            <a:off x="500424" y="968422"/>
            <a:ext cx="168910" cy="1407160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00" spc="10" dirty="0">
                <a:solidFill>
                  <a:srgbClr val="4E5D66"/>
                </a:solidFill>
                <a:latin typeface="Georgia"/>
                <a:cs typeface="Georgia"/>
              </a:rPr>
              <a:t>Дължина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вълната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35" dirty="0">
                <a:solidFill>
                  <a:srgbClr val="4E5D66"/>
                </a:solidFill>
                <a:latin typeface="Georgia"/>
                <a:cs typeface="Georgia"/>
              </a:rPr>
              <a:t>/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210" dirty="0">
                <a:solidFill>
                  <a:srgbClr val="4E5D66"/>
                </a:solidFill>
                <a:latin typeface="Tahoma"/>
                <a:cs typeface="Tahoma"/>
              </a:rPr>
              <a:t>∆</a:t>
            </a:r>
            <a:endParaRPr sz="900">
              <a:latin typeface="Tahoma"/>
              <a:cs typeface="Tahoma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296809" y="565607"/>
            <a:ext cx="2159635" cy="457834"/>
          </a:xfrm>
          <a:prstGeom prst="rect">
            <a:avLst/>
          </a:prstGeom>
        </p:spPr>
        <p:txBody>
          <a:bodyPr vert="horz" wrap="square" lIns="0" tIns="4381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345"/>
              </a:spcBef>
            </a:pPr>
            <a:r>
              <a:rPr sz="800" i="1" spc="20" dirty="0">
                <a:solidFill>
                  <a:srgbClr val="4E5D66"/>
                </a:solidFill>
                <a:latin typeface="Calibri"/>
                <a:cs typeface="Calibri"/>
              </a:rPr>
              <a:t>λ</a:t>
            </a:r>
            <a:r>
              <a:rPr sz="900" spc="30" baseline="-13888" dirty="0">
                <a:solidFill>
                  <a:srgbClr val="4E5D66"/>
                </a:solidFill>
                <a:latin typeface="Roboto"/>
                <a:cs typeface="Roboto"/>
              </a:rPr>
              <a:t>1</a:t>
            </a:r>
            <a:r>
              <a:rPr sz="800" spc="20" dirty="0">
                <a:solidFill>
                  <a:srgbClr val="4E5D66"/>
                </a:solidFill>
                <a:latin typeface="Georgia"/>
                <a:cs typeface="Georgia"/>
              </a:rPr>
              <a:t>:</a:t>
            </a:r>
            <a:r>
              <a:rPr sz="8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25" dirty="0">
                <a:solidFill>
                  <a:srgbClr val="4E5D66"/>
                </a:solidFill>
                <a:latin typeface="Georgia"/>
                <a:cs typeface="Georgia"/>
              </a:rPr>
              <a:t>Дължина</a:t>
            </a:r>
            <a:r>
              <a:rPr sz="8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8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15" dirty="0">
                <a:solidFill>
                  <a:srgbClr val="4E5D66"/>
                </a:solidFill>
                <a:latin typeface="Georgia"/>
                <a:cs typeface="Georgia"/>
              </a:rPr>
              <a:t>вълната</a:t>
            </a:r>
            <a:r>
              <a:rPr sz="8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-10" dirty="0">
                <a:solidFill>
                  <a:srgbClr val="4E5D66"/>
                </a:solidFill>
                <a:latin typeface="Georgia"/>
                <a:cs typeface="Georgia"/>
              </a:rPr>
              <a:t>при</a:t>
            </a:r>
            <a:r>
              <a:rPr sz="8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i="1" spc="-50" dirty="0">
                <a:solidFill>
                  <a:srgbClr val="4E5D66"/>
                </a:solidFill>
                <a:latin typeface="Roboto"/>
                <a:cs typeface="Roboto"/>
              </a:rPr>
              <a:t>T</a:t>
            </a:r>
            <a:r>
              <a:rPr sz="900" spc="-75" baseline="-13888" dirty="0">
                <a:solidFill>
                  <a:srgbClr val="4E5D66"/>
                </a:solidFill>
                <a:latin typeface="Roboto"/>
                <a:cs typeface="Roboto"/>
              </a:rPr>
              <a:t>1</a:t>
            </a:r>
            <a:endParaRPr sz="900" baseline="-13888">
              <a:latin typeface="Roboto"/>
              <a:cs typeface="Roboto"/>
            </a:endParaRPr>
          </a:p>
          <a:p>
            <a:pPr algn="ctr">
              <a:lnSpc>
                <a:spcPct val="100000"/>
              </a:lnSpc>
              <a:spcBef>
                <a:spcPts val="245"/>
              </a:spcBef>
            </a:pPr>
            <a:r>
              <a:rPr sz="1200" i="1" spc="120" baseline="6944" dirty="0">
                <a:solidFill>
                  <a:srgbClr val="4E5D66"/>
                </a:solidFill>
                <a:latin typeface="Calibri"/>
                <a:cs typeface="Calibri"/>
              </a:rPr>
              <a:t>λ</a:t>
            </a:r>
            <a:r>
              <a:rPr sz="600" i="1" spc="80" dirty="0">
                <a:solidFill>
                  <a:srgbClr val="4E5D66"/>
                </a:solidFill>
                <a:latin typeface="Arial"/>
                <a:cs typeface="Arial"/>
              </a:rPr>
              <a:t>ε</a:t>
            </a:r>
            <a:r>
              <a:rPr sz="1200" spc="120" baseline="6944" dirty="0">
                <a:solidFill>
                  <a:srgbClr val="4E5D66"/>
                </a:solidFill>
                <a:latin typeface="Georgia"/>
                <a:cs typeface="Georgia"/>
              </a:rPr>
              <a:t>:</a:t>
            </a:r>
            <a:r>
              <a:rPr sz="1200" spc="112" baseline="694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1200" spc="37" baseline="6944" dirty="0">
                <a:solidFill>
                  <a:srgbClr val="4E5D66"/>
                </a:solidFill>
                <a:latin typeface="Georgia"/>
                <a:cs typeface="Georgia"/>
              </a:rPr>
              <a:t>Дължина</a:t>
            </a:r>
            <a:r>
              <a:rPr sz="1200" spc="112" baseline="694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1200" baseline="6944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1200" spc="112" baseline="694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1200" spc="22" baseline="6944" dirty="0">
                <a:solidFill>
                  <a:srgbClr val="4E5D66"/>
                </a:solidFill>
                <a:latin typeface="Georgia"/>
                <a:cs typeface="Georgia"/>
              </a:rPr>
              <a:t>вълната</a:t>
            </a:r>
            <a:r>
              <a:rPr sz="1200" spc="120" baseline="694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1200" spc="-15" baseline="6944" dirty="0">
                <a:solidFill>
                  <a:srgbClr val="4E5D66"/>
                </a:solidFill>
                <a:latin typeface="Georgia"/>
                <a:cs typeface="Georgia"/>
              </a:rPr>
              <a:t>при</a:t>
            </a:r>
            <a:r>
              <a:rPr sz="1200" spc="112" baseline="694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1200" i="1" spc="52" baseline="6944" dirty="0">
                <a:solidFill>
                  <a:srgbClr val="4E5D66"/>
                </a:solidFill>
                <a:latin typeface="Roboto"/>
                <a:cs typeface="Roboto"/>
              </a:rPr>
              <a:t>T</a:t>
            </a:r>
            <a:r>
              <a:rPr sz="600" i="1" spc="35" dirty="0">
                <a:solidFill>
                  <a:srgbClr val="4E5D66"/>
                </a:solidFill>
                <a:latin typeface="Arial"/>
                <a:cs typeface="Arial"/>
              </a:rPr>
              <a:t>ε</a:t>
            </a:r>
            <a:endParaRPr sz="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800" spc="-15" dirty="0">
                <a:solidFill>
                  <a:srgbClr val="4E5D66"/>
                </a:solidFill>
                <a:latin typeface="Lucida Sans Unicode"/>
                <a:cs typeface="Lucida Sans Unicode"/>
              </a:rPr>
              <a:t>∆</a:t>
            </a:r>
            <a:r>
              <a:rPr sz="800" spc="-15" dirty="0">
                <a:solidFill>
                  <a:srgbClr val="4E5D66"/>
                </a:solidFill>
                <a:latin typeface="Georgia"/>
                <a:cs typeface="Georgia"/>
              </a:rPr>
              <a:t>:</a:t>
            </a:r>
            <a:r>
              <a:rPr sz="8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10" dirty="0">
                <a:solidFill>
                  <a:srgbClr val="4E5D66"/>
                </a:solidFill>
                <a:latin typeface="Georgia"/>
                <a:cs typeface="Georgia"/>
              </a:rPr>
              <a:t>Разлика</a:t>
            </a:r>
            <a:r>
              <a:rPr sz="8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4E5D66"/>
                </a:solidFill>
                <a:latin typeface="Georgia"/>
                <a:cs typeface="Georgia"/>
              </a:rPr>
              <a:t>в</a:t>
            </a:r>
            <a:r>
              <a:rPr sz="8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dirty="0">
                <a:solidFill>
                  <a:srgbClr val="4E5D66"/>
                </a:solidFill>
                <a:latin typeface="Georgia"/>
                <a:cs typeface="Georgia"/>
              </a:rPr>
              <a:t>коефициента</a:t>
            </a:r>
            <a:r>
              <a:rPr sz="8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8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-5" dirty="0">
                <a:solidFill>
                  <a:srgbClr val="4E5D66"/>
                </a:solidFill>
                <a:latin typeface="Georgia"/>
                <a:cs typeface="Georgia"/>
              </a:rPr>
              <a:t>разширение</a:t>
            </a:r>
            <a:endParaRPr sz="8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25" dirty="0"/>
              <a:t>Оценка</a:t>
            </a:r>
            <a:r>
              <a:rPr spc="65" dirty="0"/>
              <a:t> </a:t>
            </a:r>
            <a:r>
              <a:rPr spc="30" dirty="0"/>
              <a:t>на</a:t>
            </a:r>
            <a:r>
              <a:rPr spc="70" dirty="0"/>
              <a:t> </a:t>
            </a:r>
            <a:r>
              <a:rPr spc="20" dirty="0"/>
              <a:t>най-лошите</a:t>
            </a:r>
            <a:r>
              <a:rPr spc="70" dirty="0"/>
              <a:t> </a:t>
            </a:r>
            <a:r>
              <a:rPr spc="30" dirty="0"/>
              <a:t>случаи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826058" y="905985"/>
            <a:ext cx="43751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06400" algn="l"/>
              </a:tabLst>
            </a:pPr>
            <a:r>
              <a:rPr sz="600" i="1" spc="-15" dirty="0">
                <a:solidFill>
                  <a:srgbClr val="4E5D66"/>
                </a:solidFill>
                <a:latin typeface="Roboto"/>
                <a:cs typeface="Roboto"/>
              </a:rPr>
              <a:t>j	j</a:t>
            </a:r>
            <a:endParaRPr sz="600">
              <a:latin typeface="Roboto"/>
              <a:cs typeface="Roboto"/>
            </a:endParaRPr>
          </a:p>
        </p:txBody>
      </p:sp>
      <p:sp>
        <p:nvSpPr>
          <p:cNvPr id="24" name="object 2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13</a:t>
            </a:fld>
            <a:endParaRPr spc="50" dirty="0"/>
          </a:p>
        </p:txBody>
      </p:sp>
      <p:sp>
        <p:nvSpPr>
          <p:cNvPr id="9" name="object 9"/>
          <p:cNvSpPr txBox="1"/>
          <p:nvPr/>
        </p:nvSpPr>
        <p:spPr>
          <a:xfrm>
            <a:off x="483971" y="842932"/>
            <a:ext cx="386016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900" spc="15" dirty="0">
                <a:solidFill>
                  <a:srgbClr val="4E5D66"/>
                </a:solidFill>
                <a:latin typeface="Georgia"/>
                <a:cs typeface="Georgia"/>
              </a:rPr>
              <a:t>Ако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50" dirty="0">
                <a:solidFill>
                  <a:srgbClr val="4E5D66"/>
                </a:solidFill>
                <a:latin typeface="Roboto"/>
                <a:cs typeface="Roboto"/>
              </a:rPr>
              <a:t>X</a:t>
            </a:r>
            <a:r>
              <a:rPr sz="900" spc="75" baseline="37037" dirty="0">
                <a:solidFill>
                  <a:srgbClr val="4E5D66"/>
                </a:solidFill>
                <a:latin typeface="Georgia"/>
                <a:cs typeface="Georgia"/>
              </a:rPr>
              <a:t>max</a:t>
            </a:r>
            <a:r>
              <a:rPr sz="900" spc="322" baseline="37037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35" dirty="0">
                <a:solidFill>
                  <a:srgbClr val="4E5D66"/>
                </a:solidFill>
                <a:latin typeface="Roboto"/>
                <a:cs typeface="Roboto"/>
              </a:rPr>
              <a:t>X</a:t>
            </a:r>
            <a:r>
              <a:rPr sz="900" spc="52" baseline="37037" dirty="0">
                <a:solidFill>
                  <a:srgbClr val="4E5D66"/>
                </a:solidFill>
                <a:latin typeface="Georgia"/>
                <a:cs typeface="Georgia"/>
              </a:rPr>
              <a:t>min</a:t>
            </a:r>
            <a:r>
              <a:rPr sz="900" spc="315" baseline="37037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са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максималните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минималните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измерени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стойности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09371" y="981476"/>
            <a:ext cx="360172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параметъра</a:t>
            </a:r>
            <a:r>
              <a:rPr sz="900" spc="10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-25" dirty="0">
                <a:solidFill>
                  <a:srgbClr val="4E5D66"/>
                </a:solidFill>
                <a:latin typeface="Roboto"/>
                <a:cs typeface="Roboto"/>
              </a:rPr>
              <a:t>j</a:t>
            </a:r>
            <a:r>
              <a:rPr sz="900" i="1" spc="85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от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всички</a:t>
            </a:r>
            <a:r>
              <a:rPr sz="900" spc="10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сензори.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Тогава</a:t>
            </a:r>
            <a:r>
              <a:rPr sz="900" spc="10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можем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да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дефинираме: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614106" y="1279238"/>
            <a:ext cx="101155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80440" algn="l"/>
              </a:tabLst>
            </a:pPr>
            <a:r>
              <a:rPr sz="600" i="1" spc="-15" dirty="0">
                <a:solidFill>
                  <a:srgbClr val="4E5D66"/>
                </a:solidFill>
                <a:latin typeface="Roboto"/>
                <a:cs typeface="Roboto"/>
              </a:rPr>
              <a:t>j	j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043925" y="1332425"/>
            <a:ext cx="98361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951865" algn="l"/>
              </a:tabLst>
            </a:pPr>
            <a:r>
              <a:rPr sz="600" i="1" spc="-10" dirty="0">
                <a:solidFill>
                  <a:srgbClr val="4E5D66"/>
                </a:solidFill>
                <a:latin typeface="Roboto"/>
                <a:cs typeface="Roboto"/>
              </a:rPr>
              <a:t>i	i</a:t>
            </a:r>
            <a:endParaRPr sz="600" dirty="0">
              <a:latin typeface="Roboto"/>
              <a:cs typeface="Roboto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519021" y="1221239"/>
            <a:ext cx="180403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005840" algn="l"/>
              </a:tabLst>
            </a:pPr>
            <a:r>
              <a:rPr sz="900" i="1" spc="50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900" spc="75" baseline="41666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sz="900" spc="254" baseline="41666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60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900" spc="-20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max(</a:t>
            </a:r>
            <a:r>
              <a:rPr sz="900" i="1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900" i="1" spc="-7" baseline="-9259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sz="900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sz="900" i="1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	</a:t>
            </a:r>
            <a:r>
              <a:rPr sz="900" i="1" spc="3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900" spc="52" baseline="41666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r>
              <a:rPr sz="900" spc="209" baseline="41666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60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sz="900" spc="-40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min(</a:t>
            </a:r>
            <a:r>
              <a:rPr sz="900" i="1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900" i="1" spc="-7" baseline="-9259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ij</a:t>
            </a:r>
            <a:r>
              <a:rPr sz="900" spc="-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09371" y="1498785"/>
            <a:ext cx="3558540" cy="282513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12700" marR="5080">
              <a:lnSpc>
                <a:spcPct val="101000"/>
              </a:lnSpc>
              <a:spcBef>
                <a:spcPts val="85"/>
              </a:spcBef>
            </a:pP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За да 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оценим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най-лошите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случаи, </a:t>
            </a:r>
            <a:r>
              <a:rPr sz="900" spc="-15" dirty="0" err="1">
                <a:solidFill>
                  <a:srgbClr val="4E5D66"/>
                </a:solidFill>
                <a:latin typeface="Georgia"/>
                <a:cs typeface="Georgia"/>
              </a:rPr>
              <a:t>разгле</a:t>
            </a:r>
            <a:r>
              <a:rPr lang="bg-BG" sz="900" spc="-15" dirty="0">
                <a:solidFill>
                  <a:srgbClr val="4E5D66"/>
                </a:solidFill>
                <a:latin typeface="Georgia"/>
                <a:cs typeface="Georgia"/>
              </a:rPr>
              <a:t>ж</a:t>
            </a:r>
            <a:r>
              <a:rPr sz="900" spc="-15" dirty="0" err="1">
                <a:solidFill>
                  <a:srgbClr val="4E5D66"/>
                </a:solidFill>
                <a:latin typeface="Georgia"/>
                <a:cs typeface="Georgia"/>
              </a:rPr>
              <a:t>даме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максималните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 </a:t>
            </a:r>
            <a:r>
              <a:rPr sz="900" spc="-20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минималните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стойности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всеки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параметър:</a:t>
            </a:r>
            <a:endParaRPr sz="900" dirty="0">
              <a:latin typeface="Georgia"/>
              <a:cs typeface="Georg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94799" y="1824540"/>
            <a:ext cx="7493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470534" algn="l"/>
              </a:tabLst>
            </a:pPr>
            <a:r>
              <a:rPr sz="1350" i="1" spc="8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600" spc="5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sz="1350" i="1" spc="8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	</a:t>
            </a:r>
            <a:r>
              <a:rPr sz="1350" i="1" spc="5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600" spc="3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endParaRPr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202597" y="1937225"/>
            <a:ext cx="490220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2434" algn="l"/>
              </a:tabLst>
            </a:pPr>
            <a:r>
              <a:rPr sz="600" i="1" spc="-15" dirty="0">
                <a:solidFill>
                  <a:srgbClr val="4E5D66"/>
                </a:solidFill>
                <a:latin typeface="Roboto"/>
                <a:cs typeface="Roboto"/>
              </a:rPr>
              <a:t>T	T</a:t>
            </a:r>
            <a:endParaRPr sz="600">
              <a:latin typeface="Roboto"/>
              <a:cs typeface="Roboto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59074" y="2022609"/>
            <a:ext cx="749300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0800">
              <a:lnSpc>
                <a:spcPct val="100000"/>
              </a:lnSpc>
              <a:spcBef>
                <a:spcPts val="95"/>
              </a:spcBef>
              <a:tabLst>
                <a:tab pos="470534" algn="l"/>
              </a:tabLst>
            </a:pPr>
            <a:r>
              <a:rPr sz="1350" i="1" spc="8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600" spc="5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sz="1350" i="1" spc="8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	</a:t>
            </a:r>
            <a:r>
              <a:rPr sz="1350" i="1" spc="5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600" spc="3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endParaRPr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166872" y="2135307"/>
            <a:ext cx="49847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432434" algn="l"/>
              </a:tabLst>
            </a:pPr>
            <a:r>
              <a:rPr sz="600" i="1" spc="-10" dirty="0">
                <a:solidFill>
                  <a:srgbClr val="4E5D66"/>
                </a:solidFill>
                <a:latin typeface="Roboto"/>
                <a:cs typeface="Roboto"/>
              </a:rPr>
              <a:t>N	N</a:t>
            </a:r>
            <a:endParaRPr sz="600">
              <a:latin typeface="Roboto"/>
              <a:cs typeface="Roboto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029944" y="1817818"/>
            <a:ext cx="2011680" cy="5879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44400"/>
              </a:lnSpc>
              <a:spcBef>
                <a:spcPts val="100"/>
              </a:spcBef>
            </a:pP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Най-лош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случай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 err="1">
                <a:solidFill>
                  <a:srgbClr val="4E5D66"/>
                </a:solidFill>
                <a:latin typeface="Georgia"/>
                <a:cs typeface="Georgia"/>
              </a:rPr>
              <a:t>температура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lang="bg-BG" sz="900" spc="-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25" dirty="0">
                <a:solidFill>
                  <a:srgbClr val="4E5D66"/>
                </a:solidFill>
                <a:latin typeface="Georgia"/>
                <a:cs typeface="Georgia"/>
              </a:rPr>
              <a:t>(T): </a:t>
            </a:r>
            <a:r>
              <a:rPr sz="900" spc="-20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Най-лош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случай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 err="1">
                <a:solidFill>
                  <a:srgbClr val="4E5D66"/>
                </a:solidFill>
                <a:latin typeface="Georgia"/>
                <a:cs typeface="Georgia"/>
              </a:rPr>
              <a:t>напрежение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lang="bg-BG" sz="900" spc="-20" dirty="0">
                <a:solidFill>
                  <a:srgbClr val="4E5D66"/>
                </a:solidFill>
                <a:latin typeface="Georgia"/>
                <a:cs typeface="Georgia"/>
              </a:rPr>
              <a:t>  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(N): </a:t>
            </a:r>
            <a:r>
              <a:rPr sz="900" spc="-20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Най-лош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случай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деформация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(D):</a:t>
            </a:r>
            <a:endParaRPr sz="900" dirty="0">
              <a:latin typeface="Georgia"/>
              <a:cs typeface="Georgi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196043" y="2333376"/>
            <a:ext cx="7429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25" dirty="0">
                <a:solidFill>
                  <a:srgbClr val="4E5D66"/>
                </a:solidFill>
                <a:latin typeface="Roboto"/>
                <a:cs typeface="Roboto"/>
              </a:rPr>
              <a:t>D</a:t>
            </a:r>
            <a:endParaRPr sz="600">
              <a:latin typeface="Roboto"/>
              <a:cs typeface="Robo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100946" y="2220691"/>
            <a:ext cx="36004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i="1" spc="8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600" spc="5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sz="1350" i="1" spc="8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sz="1350" baseline="-2777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520986" y="2220691"/>
            <a:ext cx="304165" cy="150682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</a:pPr>
            <a:r>
              <a:rPr sz="1350" i="1" spc="52" baseline="-27777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sz="600" spc="35" dirty="0">
                <a:solidFill>
                  <a:srgbClr val="4E5D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min</a:t>
            </a:r>
            <a:endParaRPr sz="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616071" y="2333376"/>
            <a:ext cx="74295" cy="11683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600" i="1" spc="-25" dirty="0">
                <a:solidFill>
                  <a:srgbClr val="4E5D66"/>
                </a:solidFill>
                <a:latin typeface="Roboto"/>
                <a:cs typeface="Roboto"/>
              </a:rPr>
              <a:t>D</a:t>
            </a:r>
            <a:endParaRPr sz="600">
              <a:latin typeface="Roboto"/>
              <a:cs typeface="Roboto"/>
            </a:endParaRPr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25" dirty="0"/>
              <a:t>Определяне</a:t>
            </a:r>
            <a:r>
              <a:rPr spc="65" dirty="0"/>
              <a:t> </a:t>
            </a:r>
            <a:r>
              <a:rPr spc="30" dirty="0"/>
              <a:t>на</a:t>
            </a:r>
            <a:r>
              <a:rPr spc="70" dirty="0"/>
              <a:t> </a:t>
            </a:r>
            <a:r>
              <a:rPr spc="20" dirty="0"/>
              <a:t>модела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483971" y="965169"/>
            <a:ext cx="3385820" cy="4394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0480">
              <a:lnSpc>
                <a:spcPct val="101000"/>
              </a:lnSpc>
              <a:spcBef>
                <a:spcPts val="85"/>
              </a:spcBef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Не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к</a:t>
            </a: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-25" dirty="0">
                <a:solidFill>
                  <a:srgbClr val="4E5D66"/>
                </a:solidFill>
                <a:latin typeface="Roboto"/>
                <a:cs typeface="Roboto"/>
              </a:rPr>
              <a:t>x</a:t>
            </a:r>
            <a:r>
              <a:rPr sz="900" i="1" spc="-15" baseline="-9259" dirty="0">
                <a:solidFill>
                  <a:srgbClr val="4E5D66"/>
                </a:solidFill>
                <a:latin typeface="Roboto"/>
                <a:cs typeface="Roboto"/>
              </a:rPr>
              <a:t>iT</a:t>
            </a:r>
            <a:r>
              <a:rPr sz="900" i="1" spc="-112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spc="10" dirty="0">
                <a:solidFill>
                  <a:srgbClr val="4E5D66"/>
                </a:solidFill>
                <a:latin typeface="Georgia"/>
                <a:cs typeface="Georgia"/>
              </a:rPr>
              <a:t>,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-20" dirty="0">
                <a:solidFill>
                  <a:srgbClr val="4E5D66"/>
                </a:solidFill>
                <a:latin typeface="Roboto"/>
                <a:cs typeface="Roboto"/>
              </a:rPr>
              <a:t>x</a:t>
            </a:r>
            <a:r>
              <a:rPr sz="900" i="1" spc="-15" baseline="-9259" dirty="0">
                <a:solidFill>
                  <a:srgbClr val="4E5D66"/>
                </a:solidFill>
                <a:latin typeface="Roboto"/>
                <a:cs typeface="Roboto"/>
              </a:rPr>
              <a:t>iN</a:t>
            </a:r>
            <a:r>
              <a:rPr sz="900" i="1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i="1" spc="82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-25" dirty="0">
                <a:solidFill>
                  <a:srgbClr val="4E5D66"/>
                </a:solidFill>
                <a:latin typeface="Roboto"/>
                <a:cs typeface="Roboto"/>
              </a:rPr>
              <a:t>x</a:t>
            </a:r>
            <a:r>
              <a:rPr sz="900" i="1" spc="-30" baseline="-9259" dirty="0">
                <a:solidFill>
                  <a:srgbClr val="4E5D66"/>
                </a:solidFill>
                <a:latin typeface="Roboto"/>
                <a:cs typeface="Roboto"/>
              </a:rPr>
              <a:t>iD</a:t>
            </a:r>
            <a:r>
              <a:rPr sz="900" i="1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i="1" spc="82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с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измерен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30" dirty="0">
                <a:solidFill>
                  <a:srgbClr val="4E5D66"/>
                </a:solidFill>
                <a:latin typeface="Georgia"/>
                <a:cs typeface="Georgia"/>
              </a:rPr>
              <a:t>т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е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стойности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температура, 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напрежение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деформация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от </a:t>
            </a:r>
            <a:r>
              <a:rPr sz="900" i="1" spc="-15" dirty="0">
                <a:solidFill>
                  <a:srgbClr val="4E5D66"/>
                </a:solidFill>
                <a:latin typeface="Roboto"/>
                <a:cs typeface="Roboto"/>
              </a:rPr>
              <a:t>i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-тия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сензор.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Степените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принадлежност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15" dirty="0">
                <a:solidFill>
                  <a:srgbClr val="4E5D66"/>
                </a:solidFill>
                <a:latin typeface="Calibri"/>
                <a:cs typeface="Calibri"/>
              </a:rPr>
              <a:t>µ</a:t>
            </a:r>
            <a:r>
              <a:rPr sz="900" i="1" spc="22" baseline="-9259" dirty="0">
                <a:solidFill>
                  <a:srgbClr val="4E5D66"/>
                </a:solidFill>
                <a:latin typeface="Roboto"/>
                <a:cs typeface="Roboto"/>
              </a:rPr>
              <a:t>ij</a:t>
            </a:r>
            <a:r>
              <a:rPr sz="900" i="1" spc="67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непринадлежност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i="1" spc="5" dirty="0">
                <a:solidFill>
                  <a:srgbClr val="4E5D66"/>
                </a:solidFill>
                <a:latin typeface="Calibri"/>
                <a:cs typeface="Calibri"/>
              </a:rPr>
              <a:t>ν</a:t>
            </a:r>
            <a:r>
              <a:rPr sz="900" i="1" spc="7" baseline="-9259" dirty="0">
                <a:solidFill>
                  <a:srgbClr val="4E5D66"/>
                </a:solidFill>
                <a:latin typeface="Roboto"/>
                <a:cs typeface="Roboto"/>
              </a:rPr>
              <a:t>ij</a:t>
            </a:r>
            <a:r>
              <a:rPr sz="900" i="1" spc="82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се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изчисляват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като: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4" name="object 1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14</a:t>
            </a:fld>
            <a:endParaRPr spc="50" dirty="0"/>
          </a:p>
        </p:txBody>
      </p:sp>
      <p:sp>
        <p:nvSpPr>
          <p:cNvPr id="11" name="object 11"/>
          <p:cNvSpPr txBox="1"/>
          <p:nvPr/>
        </p:nvSpPr>
        <p:spPr>
          <a:xfrm>
            <a:off x="483971" y="1840695"/>
            <a:ext cx="3615690" cy="439420"/>
          </a:xfrm>
          <a:prstGeom prst="rect">
            <a:avLst/>
          </a:prstGeom>
        </p:spPr>
        <p:txBody>
          <a:bodyPr vert="horz" wrap="square" lIns="0" tIns="10795" rIns="0" bIns="0" rtlCol="0">
            <a:spAutoFit/>
          </a:bodyPr>
          <a:lstStyle/>
          <a:p>
            <a:pPr marL="38100" marR="30480">
              <a:lnSpc>
                <a:spcPct val="101000"/>
              </a:lnSpc>
              <a:spcBef>
                <a:spcPts val="85"/>
              </a:spcBef>
            </a:pP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където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min</a:t>
            </a:r>
            <a:r>
              <a:rPr sz="900" i="1" spc="-30" baseline="-9259" dirty="0">
                <a:solidFill>
                  <a:srgbClr val="4E5D66"/>
                </a:solidFill>
                <a:latin typeface="Roboto"/>
                <a:cs typeface="Roboto"/>
              </a:rPr>
              <a:t>j</a:t>
            </a:r>
            <a:r>
              <a:rPr sz="900" i="1" spc="120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max</a:t>
            </a:r>
            <a:r>
              <a:rPr sz="900" i="1" spc="-7" baseline="-9259" dirty="0">
                <a:solidFill>
                  <a:srgbClr val="4E5D66"/>
                </a:solidFill>
                <a:latin typeface="Roboto"/>
                <a:cs typeface="Roboto"/>
              </a:rPr>
              <a:t>j</a:t>
            </a:r>
            <a:r>
              <a:rPr sz="900" i="1" spc="97" baseline="-9259" dirty="0">
                <a:solidFill>
                  <a:srgbClr val="4E5D66"/>
                </a:solidFill>
                <a:latin typeface="Roboto"/>
                <a:cs typeface="Roboto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са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минималните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максималните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стойности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 параметър </a:t>
            </a:r>
            <a:r>
              <a:rPr sz="900" i="1" spc="-5" dirty="0">
                <a:solidFill>
                  <a:srgbClr val="4E5D66"/>
                </a:solidFill>
                <a:latin typeface="Roboto"/>
                <a:cs typeface="Roboto"/>
              </a:rPr>
              <a:t>j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,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определени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на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базата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предварителни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данни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или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спецификации.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5B5E784-F08B-F755-C047-D94DEF2A2915}"/>
              </a:ext>
            </a:extLst>
          </p:cNvPr>
          <p:cNvSpPr txBox="1"/>
          <p:nvPr/>
        </p:nvSpPr>
        <p:spPr>
          <a:xfrm>
            <a:off x="914400" y="1488999"/>
            <a:ext cx="253365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ᵢⱼ = (xᵢⱼ − minⱼ) / (maxⱼ − minⱼ),   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ν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ᵢⱼ = 1 − </a:t>
            </a:r>
            <a:r>
              <a:rPr lang="el-GR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ᵢⱼ</a:t>
            </a:r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844925" cy="306070"/>
          </a:xfrm>
          <a:custGeom>
            <a:avLst/>
            <a:gdLst/>
            <a:ahLst/>
            <a:cxnLst/>
            <a:rect l="l" t="t" r="r" b="b"/>
            <a:pathLst>
              <a:path w="3844925" h="306070">
                <a:moveTo>
                  <a:pt x="0" y="306006"/>
                </a:moveTo>
                <a:lnTo>
                  <a:pt x="3844836" y="306006"/>
                </a:lnTo>
                <a:lnTo>
                  <a:pt x="384483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4" name="object 4"/>
            <p:cNvSpPr/>
            <p:nvPr/>
          </p:nvSpPr>
          <p:spPr>
            <a:xfrm>
              <a:off x="4536008" y="0"/>
              <a:ext cx="72390" cy="306070"/>
            </a:xfrm>
            <a:custGeom>
              <a:avLst/>
              <a:gdLst/>
              <a:ahLst/>
              <a:cxnLst/>
              <a:rect l="l" t="t" r="r" b="b"/>
              <a:pathLst>
                <a:path w="72389" h="306070">
                  <a:moveTo>
                    <a:pt x="0" y="306006"/>
                  </a:moveTo>
                  <a:lnTo>
                    <a:pt x="71996" y="306006"/>
                  </a:lnTo>
                  <a:lnTo>
                    <a:pt x="71996" y="0"/>
                  </a:lnTo>
                  <a:lnTo>
                    <a:pt x="0" y="0"/>
                  </a:lnTo>
                  <a:lnTo>
                    <a:pt x="0" y="306006"/>
                  </a:lnTo>
                  <a:close/>
                </a:path>
              </a:pathLst>
            </a:custGeom>
            <a:solidFill>
              <a:srgbClr val="3348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59296" y="64756"/>
            <a:ext cx="231203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pc="35" dirty="0"/>
              <a:t>Ефективност</a:t>
            </a:r>
            <a:r>
              <a:rPr spc="85" dirty="0"/>
              <a:t> </a:t>
            </a:r>
            <a:r>
              <a:rPr spc="30" dirty="0"/>
              <a:t>на</a:t>
            </a:r>
            <a:r>
              <a:rPr spc="90" dirty="0"/>
              <a:t> </a:t>
            </a:r>
            <a:r>
              <a:rPr spc="20" dirty="0"/>
              <a:t>сензорната</a:t>
            </a:r>
            <a:r>
              <a:rPr spc="90" dirty="0"/>
              <a:t> </a:t>
            </a:r>
            <a:r>
              <a:rPr spc="15" dirty="0"/>
              <a:t>система</a:t>
            </a:r>
          </a:p>
        </p:txBody>
      </p:sp>
      <p:grpSp>
        <p:nvGrpSpPr>
          <p:cNvPr id="9" name="object 9"/>
          <p:cNvGrpSpPr/>
          <p:nvPr/>
        </p:nvGrpSpPr>
        <p:grpSpPr>
          <a:xfrm>
            <a:off x="979004" y="663426"/>
            <a:ext cx="3035935" cy="1955800"/>
            <a:chOff x="979004" y="663426"/>
            <a:chExt cx="3035935" cy="1955800"/>
          </a:xfrm>
        </p:grpSpPr>
        <p:sp>
          <p:nvSpPr>
            <p:cNvPr id="10" name="object 10"/>
            <p:cNvSpPr/>
            <p:nvPr/>
          </p:nvSpPr>
          <p:spPr>
            <a:xfrm>
              <a:off x="981544" y="665966"/>
              <a:ext cx="1212850" cy="1950720"/>
            </a:xfrm>
            <a:custGeom>
              <a:avLst/>
              <a:gdLst/>
              <a:ahLst/>
              <a:cxnLst/>
              <a:rect l="l" t="t" r="r" b="b"/>
              <a:pathLst>
                <a:path w="1212850" h="1950720">
                  <a:moveTo>
                    <a:pt x="0" y="1950652"/>
                  </a:moveTo>
                  <a:lnTo>
                    <a:pt x="0" y="0"/>
                  </a:lnTo>
                </a:path>
                <a:path w="1212850" h="1950720">
                  <a:moveTo>
                    <a:pt x="606127" y="1950652"/>
                  </a:moveTo>
                  <a:lnTo>
                    <a:pt x="606127" y="0"/>
                  </a:lnTo>
                </a:path>
                <a:path w="1212850" h="1950720">
                  <a:moveTo>
                    <a:pt x="1212255" y="1950652"/>
                  </a:moveTo>
                  <a:lnTo>
                    <a:pt x="1212255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799928" y="665966"/>
              <a:ext cx="606425" cy="1563370"/>
            </a:xfrm>
            <a:custGeom>
              <a:avLst/>
              <a:gdLst/>
              <a:ahLst/>
              <a:cxnLst/>
              <a:rect l="l" t="t" r="r" b="b"/>
              <a:pathLst>
                <a:path w="606425" h="1563370">
                  <a:moveTo>
                    <a:pt x="0" y="0"/>
                  </a:moveTo>
                  <a:lnTo>
                    <a:pt x="0" y="1563245"/>
                  </a:lnTo>
                </a:path>
                <a:path w="606425" h="1563370">
                  <a:moveTo>
                    <a:pt x="606127" y="0"/>
                  </a:moveTo>
                  <a:lnTo>
                    <a:pt x="606127" y="1563245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81544" y="665966"/>
              <a:ext cx="3030855" cy="1950720"/>
            </a:xfrm>
            <a:custGeom>
              <a:avLst/>
              <a:gdLst/>
              <a:ahLst/>
              <a:cxnLst/>
              <a:rect l="l" t="t" r="r" b="b"/>
              <a:pathLst>
                <a:path w="3030854" h="1950720">
                  <a:moveTo>
                    <a:pt x="3030639" y="1950652"/>
                  </a:moveTo>
                  <a:lnTo>
                    <a:pt x="3030639" y="0"/>
                  </a:lnTo>
                </a:path>
                <a:path w="3030854" h="1950720">
                  <a:moveTo>
                    <a:pt x="0" y="1560522"/>
                  </a:moveTo>
                  <a:lnTo>
                    <a:pt x="3030639" y="1560522"/>
                  </a:lnTo>
                </a:path>
                <a:path w="3030854" h="1950720">
                  <a:moveTo>
                    <a:pt x="0" y="1170391"/>
                  </a:moveTo>
                  <a:lnTo>
                    <a:pt x="3030639" y="1170391"/>
                  </a:lnTo>
                </a:path>
                <a:path w="3030854" h="1950720">
                  <a:moveTo>
                    <a:pt x="0" y="780261"/>
                  </a:moveTo>
                  <a:lnTo>
                    <a:pt x="3030639" y="780261"/>
                  </a:lnTo>
                </a:path>
                <a:path w="3030854" h="1950720">
                  <a:moveTo>
                    <a:pt x="0" y="390130"/>
                  </a:moveTo>
                  <a:lnTo>
                    <a:pt x="3030639" y="390130"/>
                  </a:lnTo>
                </a:path>
                <a:path w="3030854" h="1950720">
                  <a:moveTo>
                    <a:pt x="0" y="0"/>
                  </a:moveTo>
                  <a:lnTo>
                    <a:pt x="3030639" y="0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81544" y="2562612"/>
              <a:ext cx="1212850" cy="54610"/>
            </a:xfrm>
            <a:custGeom>
              <a:avLst/>
              <a:gdLst/>
              <a:ahLst/>
              <a:cxnLst/>
              <a:rect l="l" t="t" r="r" b="b"/>
              <a:pathLst>
                <a:path w="1212850" h="54610">
                  <a:moveTo>
                    <a:pt x="0" y="54006"/>
                  </a:moveTo>
                  <a:lnTo>
                    <a:pt x="0" y="0"/>
                  </a:lnTo>
                </a:path>
                <a:path w="1212850" h="54610">
                  <a:moveTo>
                    <a:pt x="606127" y="54006"/>
                  </a:moveTo>
                  <a:lnTo>
                    <a:pt x="606127" y="0"/>
                  </a:lnTo>
                </a:path>
                <a:path w="1212850" h="54610">
                  <a:moveTo>
                    <a:pt x="1212255" y="54006"/>
                  </a:moveTo>
                  <a:lnTo>
                    <a:pt x="1212255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799928" y="2555571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h="61594">
                  <a:moveTo>
                    <a:pt x="0" y="0"/>
                  </a:moveTo>
                  <a:lnTo>
                    <a:pt x="0" y="6104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2799928" y="2562612"/>
              <a:ext cx="0" cy="54610"/>
            </a:xfrm>
            <a:custGeom>
              <a:avLst/>
              <a:gdLst/>
              <a:ahLst/>
              <a:cxnLst/>
              <a:rect l="l" t="t" r="r" b="b"/>
              <a:pathLst>
                <a:path h="54610">
                  <a:moveTo>
                    <a:pt x="0" y="54006"/>
                  </a:moveTo>
                  <a:lnTo>
                    <a:pt x="0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406056" y="2555571"/>
              <a:ext cx="0" cy="61594"/>
            </a:xfrm>
            <a:custGeom>
              <a:avLst/>
              <a:gdLst/>
              <a:ahLst/>
              <a:cxnLst/>
              <a:rect l="l" t="t" r="r" b="b"/>
              <a:pathLst>
                <a:path h="61594">
                  <a:moveTo>
                    <a:pt x="0" y="0"/>
                  </a:moveTo>
                  <a:lnTo>
                    <a:pt x="0" y="61047"/>
                  </a:lnTo>
                </a:path>
              </a:pathLst>
            </a:custGeom>
            <a:ln w="5060">
              <a:solidFill>
                <a:srgbClr val="BFBFB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981544" y="665966"/>
              <a:ext cx="3030855" cy="1950720"/>
            </a:xfrm>
            <a:custGeom>
              <a:avLst/>
              <a:gdLst/>
              <a:ahLst/>
              <a:cxnLst/>
              <a:rect l="l" t="t" r="r" b="b"/>
              <a:pathLst>
                <a:path w="3030854" h="1950720">
                  <a:moveTo>
                    <a:pt x="2424511" y="1950652"/>
                  </a:moveTo>
                  <a:lnTo>
                    <a:pt x="2424511" y="1896646"/>
                  </a:lnTo>
                </a:path>
                <a:path w="3030854" h="1950720">
                  <a:moveTo>
                    <a:pt x="3030639" y="1950652"/>
                  </a:moveTo>
                  <a:lnTo>
                    <a:pt x="3030639" y="1896646"/>
                  </a:lnTo>
                </a:path>
                <a:path w="3030854" h="1950720">
                  <a:moveTo>
                    <a:pt x="0" y="0"/>
                  </a:moveTo>
                  <a:lnTo>
                    <a:pt x="0" y="54006"/>
                  </a:lnTo>
                </a:path>
                <a:path w="3030854" h="1950720">
                  <a:moveTo>
                    <a:pt x="606127" y="0"/>
                  </a:moveTo>
                  <a:lnTo>
                    <a:pt x="606127" y="54006"/>
                  </a:lnTo>
                </a:path>
                <a:path w="3030854" h="1950720">
                  <a:moveTo>
                    <a:pt x="1212255" y="0"/>
                  </a:moveTo>
                  <a:lnTo>
                    <a:pt x="1212255" y="54006"/>
                  </a:lnTo>
                </a:path>
                <a:path w="3030854" h="1950720">
                  <a:moveTo>
                    <a:pt x="1818383" y="0"/>
                  </a:moveTo>
                  <a:lnTo>
                    <a:pt x="1818383" y="54006"/>
                  </a:lnTo>
                </a:path>
                <a:path w="3030854" h="1950720">
                  <a:moveTo>
                    <a:pt x="2424511" y="0"/>
                  </a:moveTo>
                  <a:lnTo>
                    <a:pt x="2424511" y="54006"/>
                  </a:lnTo>
                </a:path>
                <a:path w="3030854" h="1950720">
                  <a:moveTo>
                    <a:pt x="3030639" y="0"/>
                  </a:moveTo>
                  <a:lnTo>
                    <a:pt x="3030639" y="54006"/>
                  </a:lnTo>
                </a:path>
                <a:path w="3030854" h="1950720">
                  <a:moveTo>
                    <a:pt x="0" y="1560522"/>
                  </a:moveTo>
                  <a:lnTo>
                    <a:pt x="53996" y="1560522"/>
                  </a:lnTo>
                </a:path>
                <a:path w="3030854" h="1950720">
                  <a:moveTo>
                    <a:pt x="0" y="1170391"/>
                  </a:moveTo>
                  <a:lnTo>
                    <a:pt x="53996" y="1170391"/>
                  </a:lnTo>
                </a:path>
                <a:path w="3030854" h="1950720">
                  <a:moveTo>
                    <a:pt x="0" y="780261"/>
                  </a:moveTo>
                  <a:lnTo>
                    <a:pt x="53996" y="780261"/>
                  </a:lnTo>
                </a:path>
                <a:path w="3030854" h="1950720">
                  <a:moveTo>
                    <a:pt x="0" y="390130"/>
                  </a:moveTo>
                  <a:lnTo>
                    <a:pt x="53996" y="390130"/>
                  </a:lnTo>
                </a:path>
                <a:path w="3030854" h="1950720">
                  <a:moveTo>
                    <a:pt x="0" y="0"/>
                  </a:moveTo>
                  <a:lnTo>
                    <a:pt x="53996" y="0"/>
                  </a:lnTo>
                </a:path>
                <a:path w="3030854" h="1950720">
                  <a:moveTo>
                    <a:pt x="3030639" y="1560522"/>
                  </a:moveTo>
                  <a:lnTo>
                    <a:pt x="2976642" y="1560522"/>
                  </a:lnTo>
                </a:path>
                <a:path w="3030854" h="1950720">
                  <a:moveTo>
                    <a:pt x="3030639" y="1170391"/>
                  </a:moveTo>
                  <a:lnTo>
                    <a:pt x="2976642" y="1170391"/>
                  </a:lnTo>
                </a:path>
                <a:path w="3030854" h="1950720">
                  <a:moveTo>
                    <a:pt x="3030639" y="780261"/>
                  </a:moveTo>
                  <a:lnTo>
                    <a:pt x="2976642" y="780261"/>
                  </a:lnTo>
                </a:path>
                <a:path w="3030854" h="1950720">
                  <a:moveTo>
                    <a:pt x="3030639" y="390130"/>
                  </a:moveTo>
                  <a:lnTo>
                    <a:pt x="2976642" y="390130"/>
                  </a:lnTo>
                </a:path>
                <a:path w="3030854" h="1950720">
                  <a:moveTo>
                    <a:pt x="3030639" y="0"/>
                  </a:moveTo>
                  <a:lnTo>
                    <a:pt x="2976642" y="0"/>
                  </a:lnTo>
                </a:path>
              </a:pathLst>
            </a:custGeom>
            <a:ln w="3175">
              <a:solidFill>
                <a:srgbClr val="7F7F7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981544" y="665966"/>
              <a:ext cx="3030855" cy="1950720"/>
            </a:xfrm>
            <a:custGeom>
              <a:avLst/>
              <a:gdLst/>
              <a:ahLst/>
              <a:cxnLst/>
              <a:rect l="l" t="t" r="r" b="b"/>
              <a:pathLst>
                <a:path w="3030854" h="1950720">
                  <a:moveTo>
                    <a:pt x="0" y="1950652"/>
                  </a:moveTo>
                  <a:lnTo>
                    <a:pt x="0" y="0"/>
                  </a:lnTo>
                  <a:lnTo>
                    <a:pt x="3030639" y="0"/>
                  </a:lnTo>
                  <a:lnTo>
                    <a:pt x="3030639" y="1950652"/>
                  </a:lnTo>
                  <a:lnTo>
                    <a:pt x="0" y="1950652"/>
                  </a:lnTo>
                  <a:close/>
                </a:path>
              </a:pathLst>
            </a:custGeom>
            <a:ln w="5060">
              <a:solidFill>
                <a:srgbClr val="4E5D6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935774" y="2612931"/>
            <a:ext cx="9207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10" dirty="0">
                <a:solidFill>
                  <a:srgbClr val="4E5D66"/>
                </a:solidFill>
                <a:latin typeface="Roboto"/>
                <a:cs typeface="Roboto"/>
              </a:rPr>
              <a:t>0</a:t>
            </a:r>
            <a:endParaRPr sz="900">
              <a:latin typeface="Roboto"/>
              <a:cs typeface="Roboto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550263" y="2612931"/>
            <a:ext cx="74930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120" dirty="0">
                <a:solidFill>
                  <a:srgbClr val="4E5D66"/>
                </a:solidFill>
                <a:latin typeface="Roboto"/>
                <a:cs typeface="Roboto"/>
              </a:rPr>
              <a:t>1</a:t>
            </a:r>
            <a:endParaRPr sz="900">
              <a:latin typeface="Roboto"/>
              <a:cs typeface="Roboto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67505" y="2612931"/>
            <a:ext cx="8953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5" dirty="0">
                <a:solidFill>
                  <a:srgbClr val="4E5D66"/>
                </a:solidFill>
                <a:latin typeface="Roboto"/>
                <a:cs typeface="Roboto"/>
              </a:rPr>
              <a:t>5</a:t>
            </a:r>
            <a:endParaRPr sz="900">
              <a:latin typeface="Roboto"/>
              <a:cs typeface="Roboto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97280" y="2140173"/>
            <a:ext cx="155575" cy="162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5" dirty="0">
                <a:solidFill>
                  <a:srgbClr val="4E5D66"/>
                </a:solidFill>
                <a:latin typeface="Roboto"/>
                <a:cs typeface="Roboto"/>
              </a:rPr>
              <a:t>20</a:t>
            </a:r>
            <a:endParaRPr sz="900">
              <a:latin typeface="Roboto"/>
              <a:cs typeface="Roboto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45578" y="579661"/>
            <a:ext cx="207645" cy="13328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900" spc="-30" dirty="0">
                <a:solidFill>
                  <a:srgbClr val="4E5D66"/>
                </a:solidFill>
                <a:latin typeface="Roboto"/>
                <a:cs typeface="Roboto"/>
              </a:rPr>
              <a:t>100</a:t>
            </a:r>
            <a:endParaRPr sz="9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Roboto"/>
              <a:cs typeface="Roboto"/>
            </a:endParaRPr>
          </a:p>
          <a:p>
            <a:pPr marL="64135">
              <a:lnSpc>
                <a:spcPct val="100000"/>
              </a:lnSpc>
            </a:pPr>
            <a:r>
              <a:rPr sz="900" spc="5" dirty="0">
                <a:solidFill>
                  <a:srgbClr val="4E5D66"/>
                </a:solidFill>
                <a:latin typeface="Roboto"/>
                <a:cs typeface="Roboto"/>
              </a:rPr>
              <a:t>80</a:t>
            </a:r>
            <a:endParaRPr sz="9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Roboto"/>
              <a:cs typeface="Roboto"/>
            </a:endParaRPr>
          </a:p>
          <a:p>
            <a:pPr marL="64135">
              <a:lnSpc>
                <a:spcPct val="100000"/>
              </a:lnSpc>
              <a:spcBef>
                <a:spcPts val="5"/>
              </a:spcBef>
            </a:pPr>
            <a:r>
              <a:rPr sz="900" spc="5" dirty="0">
                <a:solidFill>
                  <a:srgbClr val="4E5D66"/>
                </a:solidFill>
                <a:latin typeface="Roboto"/>
                <a:cs typeface="Roboto"/>
              </a:rPr>
              <a:t>60</a:t>
            </a:r>
            <a:endParaRPr sz="900">
              <a:latin typeface="Roboto"/>
              <a:cs typeface="Roboto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Roboto"/>
              <a:cs typeface="Roboto"/>
            </a:endParaRPr>
          </a:p>
          <a:p>
            <a:pPr marL="64135">
              <a:lnSpc>
                <a:spcPct val="100000"/>
              </a:lnSpc>
            </a:pPr>
            <a:r>
              <a:rPr sz="900" spc="5" dirty="0">
                <a:solidFill>
                  <a:srgbClr val="4E5D66"/>
                </a:solidFill>
                <a:latin typeface="Roboto"/>
                <a:cs typeface="Roboto"/>
              </a:rPr>
              <a:t>40</a:t>
            </a:r>
            <a:endParaRPr sz="900">
              <a:latin typeface="Roboto"/>
              <a:cs typeface="Roboto"/>
            </a:endParaRPr>
          </a:p>
        </p:txBody>
      </p:sp>
      <p:grpSp>
        <p:nvGrpSpPr>
          <p:cNvPr id="24" name="object 24"/>
          <p:cNvGrpSpPr/>
          <p:nvPr/>
        </p:nvGrpSpPr>
        <p:grpSpPr>
          <a:xfrm>
            <a:off x="951178" y="733132"/>
            <a:ext cx="3091815" cy="1824989"/>
            <a:chOff x="951178" y="733132"/>
            <a:chExt cx="3091815" cy="1824989"/>
          </a:xfrm>
        </p:grpSpPr>
        <p:sp>
          <p:nvSpPr>
            <p:cNvPr id="25" name="object 25"/>
            <p:cNvSpPr/>
            <p:nvPr/>
          </p:nvSpPr>
          <p:spPr>
            <a:xfrm>
              <a:off x="981544" y="763499"/>
              <a:ext cx="3030855" cy="1755775"/>
            </a:xfrm>
            <a:custGeom>
              <a:avLst/>
              <a:gdLst/>
              <a:ahLst/>
              <a:cxnLst/>
              <a:rect l="l" t="t" r="r" b="b"/>
              <a:pathLst>
                <a:path w="3030854" h="1755775">
                  <a:moveTo>
                    <a:pt x="0" y="1755587"/>
                  </a:moveTo>
                  <a:lnTo>
                    <a:pt x="71054" y="1711756"/>
                  </a:lnTo>
                  <a:lnTo>
                    <a:pt x="239989" y="1606194"/>
                  </a:lnTo>
                  <a:lnTo>
                    <a:pt x="440461" y="1477795"/>
                  </a:lnTo>
                  <a:lnTo>
                    <a:pt x="606127" y="1365456"/>
                  </a:lnTo>
                  <a:lnTo>
                    <a:pt x="641061" y="1339540"/>
                  </a:lnTo>
                  <a:lnTo>
                    <a:pt x="678340" y="1310797"/>
                  </a:lnTo>
                  <a:lnTo>
                    <a:pt x="717606" y="1279663"/>
                  </a:lnTo>
                  <a:lnTo>
                    <a:pt x="758496" y="1246573"/>
                  </a:lnTo>
                  <a:lnTo>
                    <a:pt x="800649" y="1211960"/>
                  </a:lnTo>
                  <a:lnTo>
                    <a:pt x="843705" y="1176261"/>
                  </a:lnTo>
                  <a:lnTo>
                    <a:pt x="887302" y="1139909"/>
                  </a:lnTo>
                  <a:lnTo>
                    <a:pt x="931080" y="1103340"/>
                  </a:lnTo>
                  <a:lnTo>
                    <a:pt x="974678" y="1066989"/>
                  </a:lnTo>
                  <a:lnTo>
                    <a:pt x="1017734" y="1031289"/>
                  </a:lnTo>
                  <a:lnTo>
                    <a:pt x="1059887" y="996677"/>
                  </a:lnTo>
                  <a:lnTo>
                    <a:pt x="1100777" y="963586"/>
                  </a:lnTo>
                  <a:lnTo>
                    <a:pt x="1140042" y="932452"/>
                  </a:lnTo>
                  <a:lnTo>
                    <a:pt x="1177322" y="903710"/>
                  </a:lnTo>
                  <a:lnTo>
                    <a:pt x="1212255" y="877793"/>
                  </a:lnTo>
                  <a:lnTo>
                    <a:pt x="1249778" y="850949"/>
                  </a:lnTo>
                  <a:lnTo>
                    <a:pt x="1289965" y="822805"/>
                  </a:lnTo>
                  <a:lnTo>
                    <a:pt x="1332371" y="793646"/>
                  </a:lnTo>
                  <a:lnTo>
                    <a:pt x="1376554" y="763758"/>
                  </a:lnTo>
                  <a:lnTo>
                    <a:pt x="1422069" y="733427"/>
                  </a:lnTo>
                  <a:lnTo>
                    <a:pt x="1468472" y="702939"/>
                  </a:lnTo>
                  <a:lnTo>
                    <a:pt x="1515319" y="672579"/>
                  </a:lnTo>
                  <a:lnTo>
                    <a:pt x="1562166" y="642633"/>
                  </a:lnTo>
                  <a:lnTo>
                    <a:pt x="1608569" y="613387"/>
                  </a:lnTo>
                  <a:lnTo>
                    <a:pt x="1654084" y="585127"/>
                  </a:lnTo>
                  <a:lnTo>
                    <a:pt x="1698267" y="558139"/>
                  </a:lnTo>
                  <a:lnTo>
                    <a:pt x="1740674" y="532709"/>
                  </a:lnTo>
                  <a:lnTo>
                    <a:pt x="1780861" y="509121"/>
                  </a:lnTo>
                  <a:lnTo>
                    <a:pt x="1818383" y="487663"/>
                  </a:lnTo>
                  <a:lnTo>
                    <a:pt x="1858908" y="465217"/>
                  </a:lnTo>
                  <a:lnTo>
                    <a:pt x="1902483" y="441780"/>
                  </a:lnTo>
                  <a:lnTo>
                    <a:pt x="1948554" y="417618"/>
                  </a:lnTo>
                  <a:lnTo>
                    <a:pt x="1996566" y="393000"/>
                  </a:lnTo>
                  <a:lnTo>
                    <a:pt x="2045964" y="368193"/>
                  </a:lnTo>
                  <a:lnTo>
                    <a:pt x="2096194" y="343465"/>
                  </a:lnTo>
                  <a:lnTo>
                    <a:pt x="2146701" y="319084"/>
                  </a:lnTo>
                  <a:lnTo>
                    <a:pt x="2196931" y="295316"/>
                  </a:lnTo>
                  <a:lnTo>
                    <a:pt x="2246329" y="272431"/>
                  </a:lnTo>
                  <a:lnTo>
                    <a:pt x="2294341" y="250696"/>
                  </a:lnTo>
                  <a:lnTo>
                    <a:pt x="2340411" y="230378"/>
                  </a:lnTo>
                  <a:lnTo>
                    <a:pt x="2383986" y="211745"/>
                  </a:lnTo>
                  <a:lnTo>
                    <a:pt x="2424511" y="195065"/>
                  </a:lnTo>
                  <a:lnTo>
                    <a:pt x="2590177" y="136041"/>
                  </a:lnTo>
                  <a:lnTo>
                    <a:pt x="2790649" y="72159"/>
                  </a:lnTo>
                  <a:lnTo>
                    <a:pt x="2959585" y="20963"/>
                  </a:lnTo>
                  <a:lnTo>
                    <a:pt x="3030639" y="0"/>
                  </a:lnTo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81544" y="1446227"/>
              <a:ext cx="3030855" cy="1073150"/>
            </a:xfrm>
            <a:custGeom>
              <a:avLst/>
              <a:gdLst/>
              <a:ahLst/>
              <a:cxnLst/>
              <a:rect l="l" t="t" r="r" b="b"/>
              <a:pathLst>
                <a:path w="3030854" h="1073150">
                  <a:moveTo>
                    <a:pt x="0" y="1072858"/>
                  </a:moveTo>
                  <a:lnTo>
                    <a:pt x="71054" y="1051894"/>
                  </a:lnTo>
                  <a:lnTo>
                    <a:pt x="239989" y="1000699"/>
                  </a:lnTo>
                  <a:lnTo>
                    <a:pt x="440461" y="936817"/>
                  </a:lnTo>
                  <a:lnTo>
                    <a:pt x="606127" y="877793"/>
                  </a:lnTo>
                  <a:lnTo>
                    <a:pt x="646652" y="860891"/>
                  </a:lnTo>
                  <a:lnTo>
                    <a:pt x="690227" y="841667"/>
                  </a:lnTo>
                  <a:lnTo>
                    <a:pt x="736298" y="820499"/>
                  </a:lnTo>
                  <a:lnTo>
                    <a:pt x="784310" y="797766"/>
                  </a:lnTo>
                  <a:lnTo>
                    <a:pt x="833708" y="773846"/>
                  </a:lnTo>
                  <a:lnTo>
                    <a:pt x="883938" y="749118"/>
                  </a:lnTo>
                  <a:lnTo>
                    <a:pt x="934445" y="723960"/>
                  </a:lnTo>
                  <a:lnTo>
                    <a:pt x="984675" y="698752"/>
                  </a:lnTo>
                  <a:lnTo>
                    <a:pt x="1034073" y="673871"/>
                  </a:lnTo>
                  <a:lnTo>
                    <a:pt x="1082085" y="649696"/>
                  </a:lnTo>
                  <a:lnTo>
                    <a:pt x="1128155" y="626606"/>
                  </a:lnTo>
                  <a:lnTo>
                    <a:pt x="1171730" y="604980"/>
                  </a:lnTo>
                  <a:lnTo>
                    <a:pt x="1212255" y="585195"/>
                  </a:lnTo>
                  <a:lnTo>
                    <a:pt x="1252780" y="565411"/>
                  </a:lnTo>
                  <a:lnTo>
                    <a:pt x="1296355" y="543784"/>
                  </a:lnTo>
                  <a:lnTo>
                    <a:pt x="1342426" y="520695"/>
                  </a:lnTo>
                  <a:lnTo>
                    <a:pt x="1390438" y="496520"/>
                  </a:lnTo>
                  <a:lnTo>
                    <a:pt x="1439836" y="471639"/>
                  </a:lnTo>
                  <a:lnTo>
                    <a:pt x="1490066" y="446430"/>
                  </a:lnTo>
                  <a:lnTo>
                    <a:pt x="1540573" y="421273"/>
                  </a:lnTo>
                  <a:lnTo>
                    <a:pt x="1590803" y="396545"/>
                  </a:lnTo>
                  <a:lnTo>
                    <a:pt x="1640201" y="372625"/>
                  </a:lnTo>
                  <a:lnTo>
                    <a:pt x="1688213" y="349891"/>
                  </a:lnTo>
                  <a:lnTo>
                    <a:pt x="1734283" y="328723"/>
                  </a:lnTo>
                  <a:lnTo>
                    <a:pt x="1777858" y="309499"/>
                  </a:lnTo>
                  <a:lnTo>
                    <a:pt x="1818383" y="292597"/>
                  </a:lnTo>
                  <a:lnTo>
                    <a:pt x="1858908" y="276673"/>
                  </a:lnTo>
                  <a:lnTo>
                    <a:pt x="1902483" y="260247"/>
                  </a:lnTo>
                  <a:lnTo>
                    <a:pt x="1948554" y="243499"/>
                  </a:lnTo>
                  <a:lnTo>
                    <a:pt x="1996566" y="226606"/>
                  </a:lnTo>
                  <a:lnTo>
                    <a:pt x="2045964" y="209748"/>
                  </a:lnTo>
                  <a:lnTo>
                    <a:pt x="2096194" y="193103"/>
                  </a:lnTo>
                  <a:lnTo>
                    <a:pt x="2146701" y="176848"/>
                  </a:lnTo>
                  <a:lnTo>
                    <a:pt x="2196931" y="161164"/>
                  </a:lnTo>
                  <a:lnTo>
                    <a:pt x="2246329" y="146227"/>
                  </a:lnTo>
                  <a:lnTo>
                    <a:pt x="2294341" y="132217"/>
                  </a:lnTo>
                  <a:lnTo>
                    <a:pt x="2340411" y="119312"/>
                  </a:lnTo>
                  <a:lnTo>
                    <a:pt x="2383986" y="107691"/>
                  </a:lnTo>
                  <a:lnTo>
                    <a:pt x="2424511" y="97532"/>
                  </a:lnTo>
                  <a:lnTo>
                    <a:pt x="2590177" y="65166"/>
                  </a:lnTo>
                  <a:lnTo>
                    <a:pt x="2790649" y="33542"/>
                  </a:lnTo>
                  <a:lnTo>
                    <a:pt x="2959585" y="9530"/>
                  </a:lnTo>
                  <a:lnTo>
                    <a:pt x="3030639" y="0"/>
                  </a:lnTo>
                </a:path>
              </a:pathLst>
            </a:custGeom>
            <a:ln w="10122">
              <a:solidFill>
                <a:srgbClr val="FF0000"/>
              </a:solidFill>
              <a:prstDash val="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956239" y="249378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56239" y="2493781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62367" y="210365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62367" y="2103650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168495" y="161598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68495" y="161598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74623" y="122585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2774623" y="1225857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3380751" y="93325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380751" y="933258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86879" y="73819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3986879" y="738193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956233" y="1420926"/>
              <a:ext cx="3081655" cy="1123950"/>
            </a:xfrm>
            <a:custGeom>
              <a:avLst/>
              <a:gdLst/>
              <a:ahLst/>
              <a:cxnLst/>
              <a:rect l="l" t="t" r="r" b="b"/>
              <a:pathLst>
                <a:path w="3081654" h="1123950">
                  <a:moveTo>
                    <a:pt x="50609" y="1072857"/>
                  </a:moveTo>
                  <a:lnTo>
                    <a:pt x="0" y="1072857"/>
                  </a:lnTo>
                  <a:lnTo>
                    <a:pt x="0" y="1123467"/>
                  </a:lnTo>
                  <a:lnTo>
                    <a:pt x="50609" y="1123467"/>
                  </a:lnTo>
                  <a:lnTo>
                    <a:pt x="50609" y="1072857"/>
                  </a:lnTo>
                  <a:close/>
                </a:path>
                <a:path w="3081654" h="1123950">
                  <a:moveTo>
                    <a:pt x="656742" y="877798"/>
                  </a:moveTo>
                  <a:lnTo>
                    <a:pt x="606132" y="877798"/>
                  </a:lnTo>
                  <a:lnTo>
                    <a:pt x="606132" y="928408"/>
                  </a:lnTo>
                  <a:lnTo>
                    <a:pt x="656742" y="928408"/>
                  </a:lnTo>
                  <a:lnTo>
                    <a:pt x="656742" y="877798"/>
                  </a:lnTo>
                  <a:close/>
                </a:path>
                <a:path w="3081654" h="1123950">
                  <a:moveTo>
                    <a:pt x="1262862" y="585203"/>
                  </a:moveTo>
                  <a:lnTo>
                    <a:pt x="1212253" y="585203"/>
                  </a:lnTo>
                  <a:lnTo>
                    <a:pt x="1212253" y="635812"/>
                  </a:lnTo>
                  <a:lnTo>
                    <a:pt x="1262862" y="635812"/>
                  </a:lnTo>
                  <a:lnTo>
                    <a:pt x="1262862" y="585203"/>
                  </a:lnTo>
                  <a:close/>
                </a:path>
                <a:path w="3081654" h="1123950">
                  <a:moveTo>
                    <a:pt x="1868995" y="292595"/>
                  </a:moveTo>
                  <a:lnTo>
                    <a:pt x="1818386" y="292595"/>
                  </a:lnTo>
                  <a:lnTo>
                    <a:pt x="1818386" y="343204"/>
                  </a:lnTo>
                  <a:lnTo>
                    <a:pt x="1868995" y="343204"/>
                  </a:lnTo>
                  <a:lnTo>
                    <a:pt x="1868995" y="292595"/>
                  </a:lnTo>
                  <a:close/>
                </a:path>
                <a:path w="3081654" h="1123950">
                  <a:moveTo>
                    <a:pt x="2475115" y="97536"/>
                  </a:moveTo>
                  <a:lnTo>
                    <a:pt x="2424506" y="97536"/>
                  </a:lnTo>
                  <a:lnTo>
                    <a:pt x="2424506" y="148145"/>
                  </a:lnTo>
                  <a:lnTo>
                    <a:pt x="2475115" y="148145"/>
                  </a:lnTo>
                  <a:lnTo>
                    <a:pt x="2475115" y="97536"/>
                  </a:lnTo>
                  <a:close/>
                </a:path>
                <a:path w="3081654" h="1123950">
                  <a:moveTo>
                    <a:pt x="3081248" y="0"/>
                  </a:moveTo>
                  <a:lnTo>
                    <a:pt x="3030639" y="0"/>
                  </a:lnTo>
                  <a:lnTo>
                    <a:pt x="3030639" y="50609"/>
                  </a:lnTo>
                  <a:lnTo>
                    <a:pt x="3081248" y="50609"/>
                  </a:lnTo>
                  <a:lnTo>
                    <a:pt x="3081248" y="0"/>
                  </a:lnTo>
                  <a:close/>
                </a:path>
              </a:pathLst>
            </a:custGeom>
            <a:solidFill>
              <a:srgbClr val="FF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550600" y="2229211"/>
              <a:ext cx="1368425" cy="326390"/>
            </a:xfrm>
            <a:custGeom>
              <a:avLst/>
              <a:gdLst/>
              <a:ahLst/>
              <a:cxnLst/>
              <a:rect l="l" t="t" r="r" b="b"/>
              <a:pathLst>
                <a:path w="1368425" h="326389">
                  <a:moveTo>
                    <a:pt x="1368137" y="0"/>
                  </a:moveTo>
                  <a:lnTo>
                    <a:pt x="0" y="0"/>
                  </a:lnTo>
                  <a:lnTo>
                    <a:pt x="0" y="326360"/>
                  </a:lnTo>
                  <a:lnTo>
                    <a:pt x="1368137" y="326360"/>
                  </a:lnTo>
                  <a:lnTo>
                    <a:pt x="136813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550600" y="2229211"/>
              <a:ext cx="1368425" cy="326390"/>
            </a:xfrm>
            <a:custGeom>
              <a:avLst/>
              <a:gdLst/>
              <a:ahLst/>
              <a:cxnLst/>
              <a:rect l="l" t="t" r="r" b="b"/>
              <a:pathLst>
                <a:path w="1368425" h="326389">
                  <a:moveTo>
                    <a:pt x="0" y="326360"/>
                  </a:moveTo>
                  <a:lnTo>
                    <a:pt x="1368137" y="326360"/>
                  </a:lnTo>
                  <a:lnTo>
                    <a:pt x="1368137" y="0"/>
                  </a:lnTo>
                  <a:lnTo>
                    <a:pt x="0" y="0"/>
                  </a:lnTo>
                  <a:lnTo>
                    <a:pt x="0" y="326360"/>
                  </a:lnTo>
                  <a:close/>
                </a:path>
              </a:pathLst>
            </a:custGeom>
            <a:ln w="506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593606" y="2323731"/>
              <a:ext cx="216535" cy="0"/>
            </a:xfrm>
            <a:custGeom>
              <a:avLst/>
              <a:gdLst/>
              <a:ahLst/>
              <a:cxnLst/>
              <a:rect l="l" t="t" r="r" b="b"/>
              <a:pathLst>
                <a:path w="216535">
                  <a:moveTo>
                    <a:pt x="0" y="0"/>
                  </a:moveTo>
                  <a:lnTo>
                    <a:pt x="0" y="0"/>
                  </a:lnTo>
                  <a:lnTo>
                    <a:pt x="203344" y="0"/>
                  </a:lnTo>
                  <a:lnTo>
                    <a:pt x="216004" y="0"/>
                  </a:lnTo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676303" y="229842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25305" y="0"/>
                  </a:move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close/>
                </a:path>
              </a:pathLst>
            </a:custGeom>
            <a:solidFill>
              <a:srgbClr val="00FF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676303" y="2298426"/>
              <a:ext cx="50800" cy="50800"/>
            </a:xfrm>
            <a:custGeom>
              <a:avLst/>
              <a:gdLst/>
              <a:ahLst/>
              <a:cxnLst/>
              <a:rect l="l" t="t" r="r" b="b"/>
              <a:pathLst>
                <a:path w="50800" h="50800">
                  <a:moveTo>
                    <a:pt x="50610" y="25305"/>
                  </a:moveTo>
                  <a:lnTo>
                    <a:pt x="48622" y="15455"/>
                  </a:lnTo>
                  <a:lnTo>
                    <a:pt x="43199" y="7411"/>
                  </a:lnTo>
                  <a:lnTo>
                    <a:pt x="35155" y="1988"/>
                  </a:lnTo>
                  <a:lnTo>
                    <a:pt x="25305" y="0"/>
                  </a:lnTo>
                  <a:lnTo>
                    <a:pt x="15455" y="1988"/>
                  </a:lnTo>
                  <a:lnTo>
                    <a:pt x="7411" y="7411"/>
                  </a:lnTo>
                  <a:lnTo>
                    <a:pt x="1988" y="15455"/>
                  </a:lnTo>
                  <a:lnTo>
                    <a:pt x="0" y="25305"/>
                  </a:lnTo>
                  <a:lnTo>
                    <a:pt x="1988" y="35155"/>
                  </a:lnTo>
                  <a:lnTo>
                    <a:pt x="7411" y="43199"/>
                  </a:lnTo>
                  <a:lnTo>
                    <a:pt x="15455" y="48622"/>
                  </a:lnTo>
                  <a:lnTo>
                    <a:pt x="25305" y="50610"/>
                  </a:lnTo>
                  <a:lnTo>
                    <a:pt x="35155" y="48622"/>
                  </a:lnTo>
                  <a:lnTo>
                    <a:pt x="43199" y="43199"/>
                  </a:lnTo>
                  <a:lnTo>
                    <a:pt x="48622" y="35155"/>
                  </a:lnTo>
                  <a:lnTo>
                    <a:pt x="50610" y="25305"/>
                  </a:lnTo>
                  <a:close/>
                </a:path>
              </a:pathLst>
            </a:custGeom>
            <a:ln w="10122">
              <a:solidFill>
                <a:srgbClr val="00FF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5" name="object 45"/>
          <p:cNvSpPr txBox="1"/>
          <p:nvPr/>
        </p:nvSpPr>
        <p:spPr>
          <a:xfrm>
            <a:off x="529888" y="1193837"/>
            <a:ext cx="168910" cy="895350"/>
          </a:xfrm>
          <a:prstGeom prst="rect">
            <a:avLst/>
          </a:prstGeom>
        </p:spPr>
        <p:txBody>
          <a:bodyPr vert="vert270" wrap="square" lIns="0" tIns="50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Ефикасност</a:t>
            </a:r>
            <a:r>
              <a:rPr sz="900" spc="5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15" dirty="0">
                <a:solidFill>
                  <a:srgbClr val="4E5D66"/>
                </a:solidFill>
                <a:latin typeface="Georgia"/>
                <a:cs typeface="Georgia"/>
              </a:rPr>
              <a:t>(%)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47" name="object 4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48" name="object 4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49" name="object 4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15</a:t>
            </a:fld>
            <a:endParaRPr spc="50" dirty="0"/>
          </a:p>
        </p:txBody>
      </p:sp>
      <p:sp>
        <p:nvSpPr>
          <p:cNvPr id="46" name="object 46"/>
          <p:cNvSpPr txBox="1"/>
          <p:nvPr/>
        </p:nvSpPr>
        <p:spPr>
          <a:xfrm>
            <a:off x="2001431" y="2220328"/>
            <a:ext cx="1915160" cy="714375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1073150">
              <a:lnSpc>
                <a:spcPct val="100000"/>
              </a:lnSpc>
              <a:spcBef>
                <a:spcPts val="220"/>
              </a:spcBef>
            </a:pPr>
            <a:r>
              <a:rPr sz="800" spc="20" dirty="0">
                <a:solidFill>
                  <a:srgbClr val="4E5D66"/>
                </a:solidFill>
                <a:latin typeface="Georgia"/>
                <a:cs typeface="Georgia"/>
              </a:rPr>
              <a:t>Flex</a:t>
            </a:r>
            <a:r>
              <a:rPr sz="800" spc="5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-5" dirty="0">
                <a:solidFill>
                  <a:srgbClr val="4E5D66"/>
                </a:solidFill>
                <a:latin typeface="Georgia"/>
                <a:cs typeface="Georgia"/>
              </a:rPr>
              <a:t>Sensor</a:t>
            </a:r>
            <a:endParaRPr sz="800">
              <a:latin typeface="Georgia"/>
              <a:cs typeface="Georgia"/>
            </a:endParaRPr>
          </a:p>
          <a:p>
            <a:pPr marL="591820">
              <a:lnSpc>
                <a:spcPct val="100000"/>
              </a:lnSpc>
              <a:spcBef>
                <a:spcPts val="120"/>
              </a:spcBef>
              <a:tabLst>
                <a:tab pos="829944" algn="l"/>
              </a:tabLst>
            </a:pPr>
            <a:r>
              <a:rPr sz="800" u="dash" spc="-5" dirty="0">
                <a:solidFill>
                  <a:srgbClr val="4E5D66"/>
                </a:solidFill>
                <a:uFill>
                  <a:solidFill>
                    <a:srgbClr val="FF0000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800" spc="5" dirty="0">
                <a:solidFill>
                  <a:srgbClr val="4E5D66"/>
                </a:solidFill>
                <a:latin typeface="Georgia"/>
                <a:cs typeface="Georgia"/>
              </a:rPr>
              <a:t>Традиционн</a:t>
            </a:r>
            <a:r>
              <a:rPr sz="800" spc="5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-5" dirty="0">
                <a:solidFill>
                  <a:srgbClr val="4E5D66"/>
                </a:solidFill>
                <a:latin typeface="Georgia"/>
                <a:cs typeface="Georgia"/>
              </a:rPr>
              <a:t>сензори</a:t>
            </a:r>
            <a:endParaRPr sz="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800">
              <a:latin typeface="Georgia"/>
              <a:cs typeface="Georgia"/>
            </a:endParaRPr>
          </a:p>
          <a:p>
            <a:pPr marL="160020">
              <a:lnSpc>
                <a:spcPct val="100000"/>
              </a:lnSpc>
              <a:spcBef>
                <a:spcPts val="5"/>
              </a:spcBef>
              <a:tabLst>
                <a:tab pos="766445" algn="l"/>
                <a:tab pos="1372235" algn="l"/>
              </a:tabLst>
            </a:pPr>
            <a:r>
              <a:rPr sz="900" spc="-5" dirty="0">
                <a:solidFill>
                  <a:srgbClr val="4E5D66"/>
                </a:solidFill>
                <a:latin typeface="Roboto"/>
                <a:cs typeface="Roboto"/>
              </a:rPr>
              <a:t>2	3	4</a:t>
            </a:r>
            <a:endParaRPr sz="900">
              <a:latin typeface="Roboto"/>
              <a:cs typeface="Roboto"/>
            </a:endParaRPr>
          </a:p>
          <a:p>
            <a:pPr marL="12700">
              <a:lnSpc>
                <a:spcPct val="100000"/>
              </a:lnSpc>
              <a:spcBef>
                <a:spcPts val="170"/>
              </a:spcBef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Време</a:t>
            </a:r>
            <a:r>
              <a:rPr sz="900" spc="5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5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реакция</a:t>
            </a:r>
            <a:endParaRPr sz="9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844925" cy="306070"/>
          </a:xfrm>
          <a:custGeom>
            <a:avLst/>
            <a:gdLst/>
            <a:ahLst/>
            <a:cxnLst/>
            <a:rect l="l" t="t" r="r" b="b"/>
            <a:pathLst>
              <a:path w="3844925" h="306070">
                <a:moveTo>
                  <a:pt x="0" y="306006"/>
                </a:moveTo>
                <a:lnTo>
                  <a:pt x="3844836" y="306006"/>
                </a:lnTo>
                <a:lnTo>
                  <a:pt x="384483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4" name="object 4"/>
            <p:cNvSpPr/>
            <p:nvPr/>
          </p:nvSpPr>
          <p:spPr>
            <a:xfrm>
              <a:off x="4536008" y="0"/>
              <a:ext cx="72390" cy="306070"/>
            </a:xfrm>
            <a:custGeom>
              <a:avLst/>
              <a:gdLst/>
              <a:ahLst/>
              <a:cxnLst/>
              <a:rect l="l" t="t" r="r" b="b"/>
              <a:pathLst>
                <a:path w="72389" h="306070">
                  <a:moveTo>
                    <a:pt x="0" y="306006"/>
                  </a:moveTo>
                  <a:lnTo>
                    <a:pt x="71996" y="306006"/>
                  </a:lnTo>
                  <a:lnTo>
                    <a:pt x="71996" y="0"/>
                  </a:lnTo>
                  <a:lnTo>
                    <a:pt x="0" y="0"/>
                  </a:lnTo>
                  <a:lnTo>
                    <a:pt x="0" y="306006"/>
                  </a:lnTo>
                  <a:close/>
                </a:path>
              </a:pathLst>
            </a:custGeom>
            <a:solidFill>
              <a:srgbClr val="3348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59296" y="64756"/>
            <a:ext cx="22301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15" dirty="0">
                <a:solidFill>
                  <a:srgbClr val="FFFFFF"/>
                </a:solidFill>
                <a:latin typeface="Times New Roman"/>
                <a:cs typeface="Times New Roman"/>
              </a:rPr>
              <a:t>Финансов</a:t>
            </a:r>
            <a:r>
              <a:rPr sz="11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FFFFFF"/>
                </a:solidFill>
                <a:latin typeface="Times New Roman"/>
                <a:cs typeface="Times New Roman"/>
              </a:rPr>
              <a:t>отчет</a:t>
            </a:r>
            <a:r>
              <a:rPr sz="11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FFFFFF"/>
                </a:solidFill>
                <a:latin typeface="Times New Roman"/>
                <a:cs typeface="Times New Roman"/>
              </a:rPr>
              <a:t>за</a:t>
            </a:r>
            <a:r>
              <a:rPr sz="11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Times New Roman"/>
                <a:cs typeface="Times New Roman"/>
              </a:rPr>
              <a:t>първата</a:t>
            </a:r>
            <a:r>
              <a:rPr sz="11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Times New Roman"/>
                <a:cs typeface="Times New Roman"/>
              </a:rPr>
              <a:t>година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3" name="object 1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16</a:t>
            </a:fld>
            <a:endParaRPr spc="50" dirty="0"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172717" y="985786"/>
          <a:ext cx="2491104" cy="9849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983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92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3598">
                <a:tc>
                  <a:txBody>
                    <a:bodyPr/>
                    <a:lstStyle/>
                    <a:p>
                      <a:pPr marL="78105">
                        <a:lnSpc>
                          <a:spcPts val="965"/>
                        </a:lnSpc>
                      </a:pPr>
                      <a:r>
                        <a:rPr sz="900" spc="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Категория</a:t>
                      </a:r>
                      <a:r>
                        <a:rPr sz="900" spc="5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-1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разход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T w="6350">
                      <a:solidFill>
                        <a:srgbClr val="4E5D66"/>
                      </a:solidFill>
                      <a:prstDash val="solid"/>
                    </a:lnT>
                    <a:lnB w="6350">
                      <a:solidFill>
                        <a:srgbClr val="4E5D66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5"/>
                        </a:lnSpc>
                      </a:pPr>
                      <a:r>
                        <a:rPr sz="900" spc="2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Сума</a:t>
                      </a:r>
                      <a:r>
                        <a:rPr sz="900" spc="4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90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(лв)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T w="6350">
                      <a:solidFill>
                        <a:srgbClr val="4E5D66"/>
                      </a:solidFill>
                      <a:prstDash val="solid"/>
                    </a:lnT>
                    <a:lnB w="6350">
                      <a:solidFill>
                        <a:srgbClr val="4E5D66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73">
                <a:tc>
                  <a:txBody>
                    <a:bodyPr/>
                    <a:lstStyle/>
                    <a:p>
                      <a:pPr marL="78105">
                        <a:lnSpc>
                          <a:spcPts val="955"/>
                        </a:lnSpc>
                      </a:pPr>
                      <a:r>
                        <a:rPr sz="900" spc="-1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Диагностични</a:t>
                      </a:r>
                      <a:r>
                        <a:rPr sz="900" spc="7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-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устройства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T w="6350">
                      <a:solidFill>
                        <a:srgbClr val="4E5D66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55"/>
                        </a:lnSpc>
                      </a:pPr>
                      <a:r>
                        <a:rPr sz="900" spc="-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1719,99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T w="6350">
                      <a:solidFill>
                        <a:srgbClr val="4E5D66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8544">
                <a:tc>
                  <a:txBody>
                    <a:bodyPr/>
                    <a:lstStyle/>
                    <a:p>
                      <a:pPr marL="78105">
                        <a:lnSpc>
                          <a:spcPts val="990"/>
                        </a:lnSpc>
                      </a:pPr>
                      <a:r>
                        <a:rPr sz="900" spc="1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Апаратура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0"/>
                        </a:lnSpc>
                      </a:pPr>
                      <a:r>
                        <a:rPr sz="900" spc="-4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999,70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8544">
                <a:tc>
                  <a:txBody>
                    <a:bodyPr/>
                    <a:lstStyle/>
                    <a:p>
                      <a:pPr marL="78105">
                        <a:lnSpc>
                          <a:spcPts val="990"/>
                        </a:lnSpc>
                      </a:pPr>
                      <a:r>
                        <a:rPr sz="900" spc="-1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Инструменти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0"/>
                        </a:lnSpc>
                      </a:pPr>
                      <a:r>
                        <a:rPr sz="900" spc="-2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1400,31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8544">
                <a:tc>
                  <a:txBody>
                    <a:bodyPr/>
                    <a:lstStyle/>
                    <a:p>
                      <a:pPr marL="78105">
                        <a:lnSpc>
                          <a:spcPts val="990"/>
                        </a:lnSpc>
                      </a:pPr>
                      <a:r>
                        <a:rPr sz="900" spc="-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Възнаграждения</a:t>
                      </a:r>
                      <a:r>
                        <a:rPr sz="900" spc="7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-1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на</a:t>
                      </a:r>
                      <a:r>
                        <a:rPr sz="900" spc="8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-2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рецензент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90"/>
                        </a:lnSpc>
                      </a:pPr>
                      <a:r>
                        <a:rPr sz="900" spc="-4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65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8382">
                <a:tc>
                  <a:txBody>
                    <a:bodyPr/>
                    <a:lstStyle/>
                    <a:p>
                      <a:pPr marL="78105">
                        <a:lnSpc>
                          <a:spcPts val="1000"/>
                        </a:lnSpc>
                      </a:pPr>
                      <a:r>
                        <a:rPr sz="900" spc="1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Други</a:t>
                      </a:r>
                      <a:r>
                        <a:rPr sz="900" spc="5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900" spc="-2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разходи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B w="6350">
                      <a:solidFill>
                        <a:srgbClr val="4E5D66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000"/>
                        </a:lnSpc>
                      </a:pPr>
                      <a:r>
                        <a:rPr sz="900" spc="-45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465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B w="6350">
                      <a:solidFill>
                        <a:srgbClr val="4E5D66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3611">
                <a:tc>
                  <a:txBody>
                    <a:bodyPr/>
                    <a:lstStyle/>
                    <a:p>
                      <a:pPr marL="78105">
                        <a:lnSpc>
                          <a:spcPts val="965"/>
                        </a:lnSpc>
                      </a:pPr>
                      <a:r>
                        <a:rPr sz="900" spc="-1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Общо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T w="6350">
                      <a:solidFill>
                        <a:srgbClr val="4E5D66"/>
                      </a:solidFill>
                      <a:prstDash val="solid"/>
                    </a:lnT>
                    <a:lnB w="6350">
                      <a:solidFill>
                        <a:srgbClr val="4E5D66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965"/>
                        </a:lnSpc>
                      </a:pPr>
                      <a:r>
                        <a:rPr sz="900" spc="-60" dirty="0">
                          <a:solidFill>
                            <a:srgbClr val="4E5D66"/>
                          </a:solidFill>
                          <a:latin typeface="Georgia"/>
                          <a:cs typeface="Georgia"/>
                        </a:rPr>
                        <a:t>4650</a:t>
                      </a:r>
                      <a:endParaRPr sz="900">
                        <a:latin typeface="Georgia"/>
                        <a:cs typeface="Georgia"/>
                      </a:endParaRPr>
                    </a:p>
                  </a:txBody>
                  <a:tcPr marL="0" marR="0" marT="0" marB="0">
                    <a:lnL w="6350">
                      <a:solidFill>
                        <a:srgbClr val="4E5D66"/>
                      </a:solidFill>
                      <a:prstDash val="solid"/>
                    </a:lnL>
                    <a:lnR w="6350">
                      <a:solidFill>
                        <a:srgbClr val="4E5D66"/>
                      </a:solidFill>
                      <a:prstDash val="solid"/>
                    </a:lnR>
                    <a:lnT w="6350">
                      <a:solidFill>
                        <a:srgbClr val="4E5D66"/>
                      </a:solidFill>
                      <a:prstDash val="solid"/>
                    </a:lnT>
                    <a:lnB w="6350">
                      <a:solidFill>
                        <a:srgbClr val="4E5D66"/>
                      </a:solidFill>
                      <a:prstDash val="solid"/>
                    </a:lnB>
                    <a:solidFill>
                      <a:srgbClr val="E5E5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1193698" y="2033421"/>
            <a:ext cx="2221230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dirty="0">
                <a:solidFill>
                  <a:srgbClr val="2C3E50"/>
                </a:solidFill>
                <a:latin typeface="Georgia"/>
                <a:cs typeface="Georgia"/>
              </a:rPr>
              <a:t>Таблица:</a:t>
            </a:r>
            <a:r>
              <a:rPr sz="800" spc="90" dirty="0">
                <a:solidFill>
                  <a:srgbClr val="2C3E50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4E5D66"/>
                </a:solidFill>
                <a:latin typeface="Georgia"/>
                <a:cs typeface="Georgia"/>
              </a:rPr>
              <a:t>Финансов</a:t>
            </a:r>
            <a:r>
              <a:rPr sz="8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15" dirty="0">
                <a:solidFill>
                  <a:srgbClr val="4E5D66"/>
                </a:solidFill>
                <a:latin typeface="Georgia"/>
                <a:cs typeface="Georgia"/>
              </a:rPr>
              <a:t>отчет</a:t>
            </a:r>
            <a:r>
              <a:rPr sz="8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5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8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15" dirty="0">
                <a:solidFill>
                  <a:srgbClr val="4E5D66"/>
                </a:solidFill>
                <a:latin typeface="Georgia"/>
                <a:cs typeface="Georgia"/>
              </a:rPr>
              <a:t>първата</a:t>
            </a:r>
            <a:r>
              <a:rPr sz="8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800" spc="-5" dirty="0">
                <a:solidFill>
                  <a:srgbClr val="4E5D66"/>
                </a:solidFill>
                <a:latin typeface="Georgia"/>
                <a:cs typeface="Georgia"/>
              </a:rPr>
              <a:t>година</a:t>
            </a:r>
            <a:endParaRPr sz="800">
              <a:latin typeface="Georgia"/>
              <a:cs typeface="Georgi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z="1100" spc="25" dirty="0">
                <a:solidFill>
                  <a:srgbClr val="FFFFFF"/>
                </a:solidFill>
                <a:latin typeface="Times New Roman"/>
                <a:cs typeface="Times New Roman"/>
              </a:rPr>
              <a:t>Въпроси?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1173022" y="1397185"/>
            <a:ext cx="2496820" cy="288290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700" spc="-10" dirty="0">
                <a:solidFill>
                  <a:srgbClr val="4E5D66"/>
                </a:solidFill>
                <a:latin typeface="Candara"/>
                <a:cs typeface="Candara"/>
              </a:rPr>
              <a:t>Благодаря</a:t>
            </a:r>
            <a:r>
              <a:rPr sz="1700" spc="135" dirty="0">
                <a:solidFill>
                  <a:srgbClr val="4E5D66"/>
                </a:solidFill>
                <a:latin typeface="Candara"/>
                <a:cs typeface="Candara"/>
              </a:rPr>
              <a:t> </a:t>
            </a:r>
            <a:r>
              <a:rPr sz="1700" spc="-30" dirty="0">
                <a:solidFill>
                  <a:srgbClr val="4E5D66"/>
                </a:solidFill>
                <a:latin typeface="Candara"/>
                <a:cs typeface="Candara"/>
              </a:rPr>
              <a:t>за</a:t>
            </a:r>
            <a:r>
              <a:rPr sz="1700" spc="135" dirty="0">
                <a:solidFill>
                  <a:srgbClr val="4E5D66"/>
                </a:solidFill>
                <a:latin typeface="Candara"/>
                <a:cs typeface="Candara"/>
              </a:rPr>
              <a:t> </a:t>
            </a:r>
            <a:r>
              <a:rPr sz="1700" spc="-35" dirty="0">
                <a:solidFill>
                  <a:srgbClr val="4E5D66"/>
                </a:solidFill>
                <a:latin typeface="Candara"/>
                <a:cs typeface="Candara"/>
              </a:rPr>
              <a:t>вниманието!</a:t>
            </a:r>
            <a:endParaRPr sz="1700">
              <a:latin typeface="Candara"/>
              <a:cs typeface="Candar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17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20" dirty="0"/>
              <a:t>Въведение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717443"/>
            <a:ext cx="137653" cy="137653"/>
          </a:xfrm>
          <a:prstGeom prst="rect">
            <a:avLst/>
          </a:prstGeom>
        </p:spPr>
      </p:pic>
      <p:sp>
        <p:nvSpPr>
          <p:cNvPr id="9" name="object 9"/>
          <p:cNvSpPr/>
          <p:nvPr/>
        </p:nvSpPr>
        <p:spPr>
          <a:xfrm>
            <a:off x="694804" y="840054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1052443"/>
            <a:ext cx="137653" cy="137653"/>
          </a:xfrm>
          <a:prstGeom prst="rect">
            <a:avLst/>
          </a:prstGeom>
        </p:spPr>
      </p:pic>
      <p:sp>
        <p:nvSpPr>
          <p:cNvPr id="11" name="object 11"/>
          <p:cNvSpPr/>
          <p:nvPr/>
        </p:nvSpPr>
        <p:spPr>
          <a:xfrm>
            <a:off x="694804" y="1175054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object 12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1387444"/>
            <a:ext cx="137653" cy="137653"/>
          </a:xfrm>
          <a:prstGeom prst="rect">
            <a:avLst/>
          </a:prstGeom>
        </p:spPr>
      </p:pic>
      <p:sp>
        <p:nvSpPr>
          <p:cNvPr id="13" name="object 13"/>
          <p:cNvSpPr/>
          <p:nvPr/>
        </p:nvSpPr>
        <p:spPr>
          <a:xfrm>
            <a:off x="694804" y="1510055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4" name="object 14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1722444"/>
            <a:ext cx="137653" cy="137653"/>
          </a:xfrm>
          <a:prstGeom prst="rect">
            <a:avLst/>
          </a:prstGeom>
        </p:spPr>
      </p:pic>
      <p:sp>
        <p:nvSpPr>
          <p:cNvPr id="15" name="object 15"/>
          <p:cNvSpPr/>
          <p:nvPr/>
        </p:nvSpPr>
        <p:spPr>
          <a:xfrm>
            <a:off x="694804" y="1845068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6" name="object 1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2057445"/>
            <a:ext cx="137653" cy="137653"/>
          </a:xfrm>
          <a:prstGeom prst="rect">
            <a:avLst/>
          </a:prstGeom>
        </p:spPr>
      </p:pic>
      <p:sp>
        <p:nvSpPr>
          <p:cNvPr id="17" name="object 17"/>
          <p:cNvSpPr/>
          <p:nvPr/>
        </p:nvSpPr>
        <p:spPr>
          <a:xfrm>
            <a:off x="694804" y="2180069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8" name="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2392446"/>
            <a:ext cx="137653" cy="137653"/>
          </a:xfrm>
          <a:prstGeom prst="rect">
            <a:avLst/>
          </a:prstGeom>
        </p:spPr>
      </p:pic>
      <p:sp>
        <p:nvSpPr>
          <p:cNvPr id="19" name="object 19"/>
          <p:cNvSpPr/>
          <p:nvPr/>
        </p:nvSpPr>
        <p:spPr>
          <a:xfrm>
            <a:off x="694804" y="2515069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0" name="object 2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431997" y="2728081"/>
            <a:ext cx="137653" cy="137653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461238" y="692335"/>
            <a:ext cx="2814320" cy="217297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64160" indent="-252095">
              <a:lnSpc>
                <a:spcPct val="100000"/>
              </a:lnSpc>
              <a:spcBef>
                <a:spcPts val="95"/>
              </a:spcBef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22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Какво</a:t>
            </a:r>
            <a:r>
              <a:rPr sz="1350" spc="135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 </a:t>
            </a: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представлява</a:t>
            </a:r>
            <a:r>
              <a:rPr sz="1350" spc="135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 </a:t>
            </a: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оптоакустичната</a:t>
            </a:r>
            <a:r>
              <a:rPr sz="1350" spc="150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 </a:t>
            </a: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5" action="ppaction://hlinksldjump"/>
              </a:rPr>
              <a:t>система?</a:t>
            </a:r>
            <a:endParaRPr sz="1350" baseline="3086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AEDE6"/>
              </a:buClr>
              <a:buFont typeface="Georgia"/>
              <a:buAutoNum type="arabicPlain"/>
            </a:pPr>
            <a:endParaRPr sz="1350" dirty="0">
              <a:latin typeface="Georgia"/>
              <a:cs typeface="Georgia"/>
            </a:endParaRPr>
          </a:p>
          <a:p>
            <a:pPr marL="264160" indent="-252095">
              <a:lnSpc>
                <a:spcPct val="100000"/>
              </a:lnSpc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6" action="ppaction://hlinksldjump"/>
              </a:rPr>
              <a:t>Задачи</a:t>
            </a:r>
            <a:r>
              <a:rPr sz="1350" spc="97" baseline="3086" dirty="0">
                <a:solidFill>
                  <a:srgbClr val="33485E"/>
                </a:solidFill>
                <a:latin typeface="Georgia"/>
                <a:cs typeface="Georgia"/>
                <a:hlinkClick r:id="rId6" action="ppaction://hlinksldjump"/>
              </a:rPr>
              <a:t> </a:t>
            </a:r>
            <a:r>
              <a:rPr sz="1350" spc="-30" baseline="3086" dirty="0">
                <a:solidFill>
                  <a:srgbClr val="33485E"/>
                </a:solidFill>
                <a:latin typeface="Georgia"/>
                <a:cs typeface="Georgia"/>
                <a:hlinkClick r:id="rId6" action="ppaction://hlinksldjump"/>
              </a:rPr>
              <a:t>на</a:t>
            </a:r>
            <a:r>
              <a:rPr sz="1350" spc="97" baseline="3086" dirty="0">
                <a:solidFill>
                  <a:srgbClr val="33485E"/>
                </a:solidFill>
                <a:latin typeface="Georgia"/>
                <a:cs typeface="Georgia"/>
                <a:hlinkClick r:id="rId6" action="ppaction://hlinksldjump"/>
              </a:rPr>
              <a:t> </a:t>
            </a: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6" action="ppaction://hlinksldjump"/>
              </a:rPr>
              <a:t>Проекта</a:t>
            </a:r>
            <a:endParaRPr sz="1350" baseline="3086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AEDE6"/>
              </a:buClr>
              <a:buFont typeface="Georgia"/>
              <a:buAutoNum type="arabicPlain"/>
            </a:pPr>
            <a:endParaRPr sz="1350" dirty="0">
              <a:latin typeface="Georgia"/>
              <a:cs typeface="Georgia"/>
            </a:endParaRPr>
          </a:p>
          <a:p>
            <a:pPr marL="264160" indent="-252095">
              <a:lnSpc>
                <a:spcPct val="100000"/>
              </a:lnSpc>
              <a:spcBef>
                <a:spcPts val="5"/>
              </a:spcBef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-30" baseline="3086" dirty="0">
                <a:solidFill>
                  <a:srgbClr val="33485E"/>
                </a:solidFill>
                <a:latin typeface="Georgia"/>
                <a:cs typeface="Georgia"/>
                <a:hlinkClick r:id="rId7" action="ppaction://hlinksldjump"/>
              </a:rPr>
              <a:t>Цел</a:t>
            </a:r>
            <a:r>
              <a:rPr sz="1350" spc="82" baseline="3086" dirty="0">
                <a:solidFill>
                  <a:srgbClr val="33485E"/>
                </a:solidFill>
                <a:latin typeface="Georgia"/>
                <a:cs typeface="Georgia"/>
                <a:hlinkClick r:id="rId7" action="ppaction://hlinksldjump"/>
              </a:rPr>
              <a:t> </a:t>
            </a:r>
            <a:r>
              <a:rPr sz="1350" spc="-22" baseline="3086" dirty="0">
                <a:solidFill>
                  <a:srgbClr val="33485E"/>
                </a:solidFill>
                <a:latin typeface="Georgia"/>
                <a:cs typeface="Georgia"/>
                <a:hlinkClick r:id="rId7" action="ppaction://hlinksldjump"/>
              </a:rPr>
              <a:t>на</a:t>
            </a:r>
            <a:r>
              <a:rPr sz="1350" spc="82" baseline="3086" dirty="0">
                <a:solidFill>
                  <a:srgbClr val="33485E"/>
                </a:solidFill>
                <a:latin typeface="Georgia"/>
                <a:cs typeface="Georgia"/>
                <a:hlinkClick r:id="rId7" action="ppaction://hlinksldjump"/>
              </a:rPr>
              <a:t> </a:t>
            </a:r>
            <a:r>
              <a:rPr sz="1350" spc="-7" baseline="3086" dirty="0">
                <a:solidFill>
                  <a:srgbClr val="33485E"/>
                </a:solidFill>
                <a:latin typeface="Georgia"/>
                <a:cs typeface="Georgia"/>
                <a:hlinkClick r:id="rId7" action="ppaction://hlinksldjump"/>
              </a:rPr>
              <a:t>Проекта</a:t>
            </a:r>
            <a:endParaRPr sz="1350" baseline="3086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0"/>
              </a:spcBef>
              <a:buClr>
                <a:srgbClr val="FAEDE6"/>
              </a:buClr>
              <a:buFont typeface="Georgia"/>
              <a:buAutoNum type="arabicPlain"/>
            </a:pPr>
            <a:endParaRPr sz="1350" dirty="0">
              <a:latin typeface="Georgia"/>
              <a:cs typeface="Georgia"/>
            </a:endParaRPr>
          </a:p>
          <a:p>
            <a:pPr marL="264160" indent="-252095">
              <a:lnSpc>
                <a:spcPct val="100000"/>
              </a:lnSpc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7" baseline="3086" dirty="0">
                <a:solidFill>
                  <a:srgbClr val="33485E"/>
                </a:solidFill>
                <a:latin typeface="Georgia"/>
                <a:cs typeface="Georgia"/>
                <a:hlinkClick r:id="rId8" action="ppaction://hlinksldjump"/>
              </a:rPr>
              <a:t>Първа</a:t>
            </a:r>
            <a:r>
              <a:rPr sz="1350" spc="67" baseline="3086" dirty="0">
                <a:solidFill>
                  <a:srgbClr val="33485E"/>
                </a:solidFill>
                <a:latin typeface="Georgia"/>
                <a:cs typeface="Georgia"/>
                <a:hlinkClick r:id="rId8" action="ppaction://hlinksldjump"/>
              </a:rPr>
              <a:t> </a:t>
            </a:r>
            <a:r>
              <a:rPr sz="1350" spc="-44" baseline="3086" dirty="0">
                <a:solidFill>
                  <a:srgbClr val="33485E"/>
                </a:solidFill>
                <a:latin typeface="Georgia"/>
                <a:cs typeface="Georgia"/>
                <a:hlinkClick r:id="rId8" action="ppaction://hlinksldjump"/>
              </a:rPr>
              <a:t>Година</a:t>
            </a:r>
            <a:endParaRPr sz="1350" baseline="3086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AEDE6"/>
              </a:buClr>
              <a:buFont typeface="Georgia"/>
              <a:buAutoNum type="arabicPlain"/>
            </a:pPr>
            <a:endParaRPr sz="1350" dirty="0">
              <a:latin typeface="Georgia"/>
              <a:cs typeface="Georgia"/>
            </a:endParaRPr>
          </a:p>
          <a:p>
            <a:pPr marL="264160" indent="-252095">
              <a:lnSpc>
                <a:spcPct val="100000"/>
              </a:lnSpc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30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Състав</a:t>
            </a:r>
            <a:r>
              <a:rPr sz="1350" spc="135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 </a:t>
            </a:r>
            <a:r>
              <a:rPr sz="1350" spc="-30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на</a:t>
            </a:r>
            <a:r>
              <a:rPr sz="1350" spc="127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 </a:t>
            </a:r>
            <a:r>
              <a:rPr sz="1350" spc="-22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проектираната</a:t>
            </a:r>
            <a:r>
              <a:rPr sz="1350" spc="135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 </a:t>
            </a:r>
            <a:r>
              <a:rPr sz="1350" spc="-22" baseline="3086" dirty="0">
                <a:solidFill>
                  <a:srgbClr val="33485E"/>
                </a:solidFill>
                <a:latin typeface="Georgia"/>
                <a:cs typeface="Georgia"/>
                <a:hlinkClick r:id="rId9" action="ppaction://hlinksldjump"/>
              </a:rPr>
              <a:t>система</a:t>
            </a:r>
            <a:endParaRPr sz="1350" baseline="3086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FAEDE6"/>
              </a:buClr>
              <a:buFont typeface="Georgia"/>
              <a:buAutoNum type="arabicPlain"/>
            </a:pPr>
            <a:endParaRPr sz="1350" dirty="0">
              <a:latin typeface="Georgia"/>
              <a:cs typeface="Georgia"/>
            </a:endParaRPr>
          </a:p>
          <a:p>
            <a:pPr marL="264160" indent="-252095">
              <a:lnSpc>
                <a:spcPct val="100000"/>
              </a:lnSpc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Финансов</a:t>
            </a:r>
            <a:r>
              <a:rPr sz="1350" spc="112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 </a:t>
            </a:r>
            <a:r>
              <a:rPr sz="1350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отчет</a:t>
            </a:r>
            <a:r>
              <a:rPr sz="1350" spc="120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 </a:t>
            </a:r>
            <a:r>
              <a:rPr sz="1350" spc="-15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за</a:t>
            </a:r>
            <a:r>
              <a:rPr sz="1350" spc="120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 </a:t>
            </a:r>
            <a:r>
              <a:rPr sz="1350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първата</a:t>
            </a:r>
            <a:r>
              <a:rPr sz="1350" spc="112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 </a:t>
            </a:r>
            <a:r>
              <a:rPr sz="1350" spc="-37" baseline="3086" dirty="0">
                <a:solidFill>
                  <a:srgbClr val="33485E"/>
                </a:solidFill>
                <a:latin typeface="Georgia"/>
                <a:cs typeface="Georgia"/>
                <a:hlinkClick r:id="rId10" action="ppaction://hlinksldjump"/>
              </a:rPr>
              <a:t>година</a:t>
            </a:r>
            <a:endParaRPr sz="1350" baseline="3086" dirty="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FAEDE6"/>
              </a:buClr>
              <a:buFont typeface="Georgia"/>
              <a:buAutoNum type="arabicPlain"/>
            </a:pPr>
            <a:endParaRPr sz="1350" dirty="0">
              <a:latin typeface="Georgia"/>
              <a:cs typeface="Georgia"/>
            </a:endParaRPr>
          </a:p>
          <a:p>
            <a:pPr marL="264160" indent="-252095">
              <a:lnSpc>
                <a:spcPct val="100000"/>
              </a:lnSpc>
              <a:buClr>
                <a:srgbClr val="FAEDE6"/>
              </a:buClr>
              <a:buSzPct val="88888"/>
              <a:buAutoNum type="arabicPlain"/>
              <a:tabLst>
                <a:tab pos="264160" algn="l"/>
                <a:tab pos="264795" algn="l"/>
              </a:tabLst>
            </a:pPr>
            <a:r>
              <a:rPr sz="1350" spc="-7" baseline="3086" dirty="0">
                <a:solidFill>
                  <a:srgbClr val="33485E"/>
                </a:solidFill>
                <a:latin typeface="Georgia"/>
                <a:cs typeface="Georgia"/>
                <a:hlinkClick r:id="rId11" action="ppaction://hlinksldjump"/>
              </a:rPr>
              <a:t>Въпроси?</a:t>
            </a:r>
            <a:endParaRPr sz="1350" baseline="3086" dirty="0">
              <a:latin typeface="Georgia"/>
              <a:cs typeface="Georgia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694804" y="2850705"/>
            <a:ext cx="2765425" cy="0"/>
          </a:xfrm>
          <a:custGeom>
            <a:avLst/>
            <a:gdLst/>
            <a:ahLst/>
            <a:cxnLst/>
            <a:rect l="l" t="t" r="r" b="b"/>
            <a:pathLst>
              <a:path w="2765425">
                <a:moveTo>
                  <a:pt x="0" y="0"/>
                </a:moveTo>
                <a:lnTo>
                  <a:pt x="2764828" y="0"/>
                </a:lnTo>
              </a:path>
            </a:pathLst>
          </a:custGeom>
          <a:ln w="3175">
            <a:solidFill>
              <a:srgbClr val="C2C5C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2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20" dirty="0"/>
              <a:t>Въведение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92341" y="1231107"/>
            <a:ext cx="3215640" cy="7924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15" dirty="0">
                <a:solidFill>
                  <a:srgbClr val="4E5D66"/>
                </a:solidFill>
                <a:latin typeface="Georgia"/>
                <a:cs typeface="Georgia"/>
              </a:rPr>
              <a:t>Какво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представлява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оптоакустичната</a:t>
            </a:r>
            <a:r>
              <a:rPr sz="900" spc="10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система?</a:t>
            </a:r>
            <a:endParaRPr sz="900" dirty="0">
              <a:latin typeface="Georgia"/>
              <a:cs typeface="Georgia"/>
            </a:endParaRPr>
          </a:p>
          <a:p>
            <a:pPr marL="207645" lvl="1" indent="-78740">
              <a:lnSpc>
                <a:spcPct val="100000"/>
              </a:lnSpc>
              <a:spcBef>
                <a:spcPts val="10"/>
              </a:spcBef>
              <a:buChar char="-"/>
              <a:tabLst>
                <a:tab pos="208279" algn="l"/>
              </a:tabLst>
            </a:pPr>
            <a:r>
              <a:rPr lang="bg-BG" sz="900" spc="-15" dirty="0">
                <a:solidFill>
                  <a:srgbClr val="4E5D66"/>
                </a:solidFill>
                <a:latin typeface="Georgia"/>
                <a:cs typeface="Georgia"/>
              </a:rPr>
              <a:t>Комбинация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от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светлинни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акустични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вълни;</a:t>
            </a:r>
            <a:endParaRPr sz="900" dirty="0">
              <a:latin typeface="Georgia"/>
              <a:cs typeface="Georgia"/>
            </a:endParaRPr>
          </a:p>
          <a:p>
            <a:pPr marL="207645" lvl="1" indent="-78740">
              <a:lnSpc>
                <a:spcPct val="100000"/>
              </a:lnSpc>
              <a:spcBef>
                <a:spcPts val="10"/>
              </a:spcBef>
              <a:buChar char="-"/>
              <a:tabLst>
                <a:tab pos="208279" algn="l"/>
              </a:tabLst>
            </a:pP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Измерване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деформации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в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голям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обхват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от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дължина;</a:t>
            </a:r>
            <a:endParaRPr sz="900" dirty="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310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Значимост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безопасността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автомобила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водача;</a:t>
            </a:r>
            <a:endParaRPr sz="900" dirty="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310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10" dirty="0">
                <a:solidFill>
                  <a:srgbClr val="4E5D66"/>
                </a:solidFill>
                <a:latin typeface="Georgia"/>
                <a:cs typeface="Georgia"/>
              </a:rPr>
              <a:t>Връзка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10" dirty="0">
                <a:solidFill>
                  <a:srgbClr val="4E5D66"/>
                </a:solidFill>
                <a:latin typeface="Georgia"/>
                <a:cs typeface="Georgia"/>
              </a:rPr>
              <a:t>между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технологията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личната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безопасност.</a:t>
            </a:r>
            <a:endParaRPr sz="900" dirty="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3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45" dirty="0"/>
              <a:t>Задачи</a:t>
            </a:r>
            <a:r>
              <a:rPr spc="40" dirty="0"/>
              <a:t> </a:t>
            </a:r>
            <a:r>
              <a:rPr spc="30" dirty="0"/>
              <a:t>на</a:t>
            </a:r>
            <a:r>
              <a:rPr spc="40" dirty="0"/>
              <a:t> </a:t>
            </a:r>
            <a:r>
              <a:rPr spc="30" dirty="0"/>
              <a:t>Проекта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1628" y="884562"/>
            <a:ext cx="379805" cy="377906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63830" indent="-117475">
              <a:lnSpc>
                <a:spcPct val="100000"/>
              </a:lnSpc>
              <a:spcBef>
                <a:spcPts val="95"/>
              </a:spcBef>
              <a:buClr>
                <a:srgbClr val="2C3E50"/>
              </a:buClr>
              <a:buFont typeface="Verdana"/>
              <a:buChar char="•"/>
              <a:tabLst>
                <a:tab pos="165100" algn="l"/>
              </a:tabLst>
            </a:pPr>
            <a:r>
              <a:rPr spc="-10" dirty="0"/>
              <a:t>Проучване</a:t>
            </a:r>
            <a:r>
              <a:rPr spc="90" dirty="0"/>
              <a:t> </a:t>
            </a:r>
            <a:r>
              <a:rPr spc="-40" dirty="0"/>
              <a:t>и</a:t>
            </a:r>
            <a:r>
              <a:rPr spc="90" dirty="0"/>
              <a:t> </a:t>
            </a:r>
            <a:r>
              <a:rPr spc="-20" dirty="0"/>
              <a:t>анализ</a:t>
            </a:r>
            <a:r>
              <a:rPr spc="90" dirty="0"/>
              <a:t> </a:t>
            </a:r>
            <a:r>
              <a:rPr spc="-20" dirty="0"/>
              <a:t>на</a:t>
            </a:r>
            <a:r>
              <a:rPr spc="90" dirty="0"/>
              <a:t> </a:t>
            </a:r>
            <a:r>
              <a:rPr spc="-15" dirty="0"/>
              <a:t>научните</a:t>
            </a:r>
            <a:r>
              <a:rPr spc="90" dirty="0"/>
              <a:t> </a:t>
            </a:r>
            <a:r>
              <a:rPr spc="-20" dirty="0"/>
              <a:t>методи</a:t>
            </a:r>
            <a:r>
              <a:rPr spc="85" dirty="0"/>
              <a:t> </a:t>
            </a:r>
            <a:r>
              <a:rPr spc="-40" dirty="0"/>
              <a:t>и</a:t>
            </a:r>
            <a:r>
              <a:rPr spc="95" dirty="0"/>
              <a:t> </a:t>
            </a:r>
            <a:r>
              <a:rPr spc="-30" dirty="0"/>
              <a:t>подходи;</a:t>
            </a:r>
          </a:p>
          <a:p>
            <a:pPr marL="163830" marR="5080" indent="-117475">
              <a:lnSpc>
                <a:spcPct val="101000"/>
              </a:lnSpc>
              <a:spcBef>
                <a:spcPts val="919"/>
              </a:spcBef>
              <a:buClr>
                <a:srgbClr val="2C3E50"/>
              </a:buClr>
              <a:buFont typeface="Verdana"/>
              <a:buChar char="•"/>
              <a:tabLst>
                <a:tab pos="165100" algn="l"/>
              </a:tabLst>
            </a:pPr>
            <a:r>
              <a:rPr spc="-10" dirty="0"/>
              <a:t>Определяне</a:t>
            </a:r>
            <a:r>
              <a:rPr spc="90" dirty="0"/>
              <a:t> </a:t>
            </a:r>
            <a:r>
              <a:rPr spc="-20" dirty="0"/>
              <a:t>на</a:t>
            </a:r>
            <a:r>
              <a:rPr spc="85" dirty="0"/>
              <a:t> </a:t>
            </a:r>
            <a:r>
              <a:rPr spc="-20" dirty="0"/>
              <a:t>методи</a:t>
            </a:r>
            <a:r>
              <a:rPr spc="85" dirty="0"/>
              <a:t> </a:t>
            </a:r>
            <a:r>
              <a:rPr spc="-10" dirty="0"/>
              <a:t>за</a:t>
            </a:r>
            <a:r>
              <a:rPr spc="90" dirty="0"/>
              <a:t> </a:t>
            </a:r>
            <a:r>
              <a:rPr spc="-10" dirty="0"/>
              <a:t>разработването</a:t>
            </a:r>
            <a:r>
              <a:rPr spc="90" dirty="0"/>
              <a:t> </a:t>
            </a:r>
            <a:r>
              <a:rPr spc="-20" dirty="0"/>
              <a:t>на</a:t>
            </a:r>
            <a:r>
              <a:rPr spc="90" dirty="0"/>
              <a:t> </a:t>
            </a:r>
            <a:r>
              <a:rPr spc="-15" dirty="0"/>
              <a:t>алгоритми</a:t>
            </a:r>
            <a:r>
              <a:rPr spc="90" dirty="0"/>
              <a:t> </a:t>
            </a:r>
            <a:r>
              <a:rPr spc="-10" dirty="0"/>
              <a:t>за</a:t>
            </a:r>
            <a:r>
              <a:rPr spc="85" dirty="0"/>
              <a:t> </a:t>
            </a:r>
            <a:r>
              <a:rPr spc="-15" dirty="0"/>
              <a:t>обработка </a:t>
            </a:r>
            <a:r>
              <a:rPr spc="-204" dirty="0"/>
              <a:t> </a:t>
            </a:r>
            <a:r>
              <a:rPr spc="-20" dirty="0"/>
              <a:t>на</a:t>
            </a:r>
            <a:r>
              <a:rPr spc="85" dirty="0"/>
              <a:t> </a:t>
            </a:r>
            <a:r>
              <a:rPr spc="-30" dirty="0"/>
              <a:t>данни;</a:t>
            </a:r>
          </a:p>
          <a:p>
            <a:pPr marL="163830" indent="-117475">
              <a:lnSpc>
                <a:spcPct val="100000"/>
              </a:lnSpc>
              <a:spcBef>
                <a:spcPts val="935"/>
              </a:spcBef>
              <a:buClr>
                <a:srgbClr val="2C3E50"/>
              </a:buClr>
              <a:buFont typeface="Verdana"/>
              <a:buChar char="•"/>
              <a:tabLst>
                <a:tab pos="165100" algn="l"/>
              </a:tabLst>
            </a:pPr>
            <a:r>
              <a:rPr spc="-5" dirty="0"/>
              <a:t>Анализ</a:t>
            </a:r>
            <a:r>
              <a:rPr spc="90" dirty="0"/>
              <a:t> </a:t>
            </a:r>
            <a:r>
              <a:rPr spc="-20" dirty="0"/>
              <a:t>на</a:t>
            </a:r>
            <a:r>
              <a:rPr spc="90" dirty="0"/>
              <a:t> </a:t>
            </a:r>
            <a:r>
              <a:rPr spc="-20" dirty="0"/>
              <a:t>контролните</a:t>
            </a:r>
            <a:r>
              <a:rPr spc="85" dirty="0"/>
              <a:t> </a:t>
            </a:r>
            <a:r>
              <a:rPr spc="-15" dirty="0"/>
              <a:t>параметри</a:t>
            </a:r>
            <a:r>
              <a:rPr spc="95" dirty="0"/>
              <a:t> </a:t>
            </a:r>
            <a:r>
              <a:rPr spc="-40" dirty="0"/>
              <a:t>и</a:t>
            </a:r>
            <a:r>
              <a:rPr spc="90" dirty="0"/>
              <a:t> </a:t>
            </a:r>
            <a:r>
              <a:rPr spc="-25" dirty="0"/>
              <a:t>експериментални</a:t>
            </a:r>
            <a:r>
              <a:rPr spc="90" dirty="0"/>
              <a:t> </a:t>
            </a:r>
            <a:r>
              <a:rPr spc="-10" dirty="0"/>
              <a:t>тестове;</a:t>
            </a:r>
          </a:p>
          <a:p>
            <a:pPr marL="163830" indent="-117475">
              <a:lnSpc>
                <a:spcPct val="100000"/>
              </a:lnSpc>
              <a:spcBef>
                <a:spcPts val="930"/>
              </a:spcBef>
              <a:buClr>
                <a:srgbClr val="2C3E50"/>
              </a:buClr>
              <a:buFont typeface="Verdana"/>
              <a:buChar char="•"/>
              <a:tabLst>
                <a:tab pos="165100" algn="l"/>
              </a:tabLst>
            </a:pPr>
            <a:r>
              <a:rPr spc="-20" dirty="0"/>
              <a:t>Прилагане</a:t>
            </a:r>
            <a:r>
              <a:rPr spc="85" dirty="0"/>
              <a:t> </a:t>
            </a:r>
            <a:r>
              <a:rPr spc="-20" dirty="0"/>
              <a:t>на</a:t>
            </a:r>
            <a:r>
              <a:rPr spc="95" dirty="0"/>
              <a:t> </a:t>
            </a:r>
            <a:r>
              <a:rPr spc="-5" dirty="0"/>
              <a:t>алгоритъм</a:t>
            </a:r>
            <a:r>
              <a:rPr spc="85" dirty="0"/>
              <a:t> </a:t>
            </a:r>
            <a:r>
              <a:rPr spc="-10" dirty="0"/>
              <a:t>за</a:t>
            </a:r>
            <a:r>
              <a:rPr spc="95" dirty="0"/>
              <a:t> </a:t>
            </a:r>
            <a:r>
              <a:rPr spc="-15" dirty="0"/>
              <a:t>функциониране.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4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25" dirty="0"/>
              <a:t>Цел</a:t>
            </a:r>
            <a:r>
              <a:rPr spc="40" dirty="0"/>
              <a:t> </a:t>
            </a:r>
            <a:r>
              <a:rPr spc="30" dirty="0"/>
              <a:t>на</a:t>
            </a:r>
            <a:r>
              <a:rPr spc="40" dirty="0"/>
              <a:t> </a:t>
            </a:r>
            <a:r>
              <a:rPr spc="30" dirty="0"/>
              <a:t>Проекта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2211628" y="679344"/>
            <a:ext cx="379822" cy="37982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92341" y="1188156"/>
            <a:ext cx="3941445" cy="15786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35" dirty="0">
                <a:solidFill>
                  <a:srgbClr val="4E5D66"/>
                </a:solidFill>
                <a:latin typeface="Georgia"/>
                <a:cs typeface="Georgia"/>
              </a:rPr>
              <a:t>Да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се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разработи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изпробва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оптоакустичен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сензор;</a:t>
            </a:r>
            <a:endParaRPr sz="900">
              <a:latin typeface="Georgia"/>
              <a:cs typeface="Georgia"/>
            </a:endParaRPr>
          </a:p>
          <a:p>
            <a:pPr marL="129539" marR="335280" indent="-117475">
              <a:lnSpc>
                <a:spcPct val="101000"/>
              </a:lnSpc>
              <a:spcBef>
                <a:spcPts val="919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35" dirty="0">
                <a:solidFill>
                  <a:srgbClr val="4E5D66"/>
                </a:solidFill>
                <a:latin typeface="Georgia"/>
                <a:cs typeface="Georgia"/>
              </a:rPr>
              <a:t>Да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се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измери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интензивността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честотата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сигналите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 в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реално </a:t>
            </a:r>
            <a:r>
              <a:rPr sz="900" spc="-20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време;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35" dirty="0">
                <a:solidFill>
                  <a:srgbClr val="4E5D66"/>
                </a:solidFill>
                <a:latin typeface="Georgia"/>
                <a:cs typeface="Georgia"/>
              </a:rPr>
              <a:t>Да</a:t>
            </a:r>
            <a:r>
              <a:rPr sz="900" spc="5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се</a:t>
            </a:r>
            <a:r>
              <a:rPr sz="900" spc="6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изведе</a:t>
            </a:r>
            <a:r>
              <a:rPr sz="900" spc="5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математически</a:t>
            </a:r>
            <a:r>
              <a:rPr sz="900" spc="6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модел</a:t>
            </a:r>
            <a:r>
              <a:rPr sz="900" spc="6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описващ</a:t>
            </a:r>
            <a:r>
              <a:rPr sz="900" spc="6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неговата</a:t>
            </a:r>
            <a:r>
              <a:rPr sz="900" spc="5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функционалност;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0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35" dirty="0">
                <a:solidFill>
                  <a:srgbClr val="4E5D66"/>
                </a:solidFill>
                <a:latin typeface="Georgia"/>
                <a:cs typeface="Georgia"/>
              </a:rPr>
              <a:t>Да</a:t>
            </a:r>
            <a:r>
              <a:rPr sz="900" spc="7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се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разработят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лабораторни</a:t>
            </a:r>
            <a:r>
              <a:rPr sz="900" spc="7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упражнения;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Определяне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методи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програмиране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обработка;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0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Публикуване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7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резултатите.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5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50" dirty="0"/>
              <a:t>Първа</a:t>
            </a:r>
            <a:r>
              <a:rPr spc="-15" dirty="0"/>
              <a:t> </a:t>
            </a:r>
            <a:r>
              <a:rPr spc="5" dirty="0"/>
              <a:t>Година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11628" y="883789"/>
            <a:ext cx="379822" cy="379822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392341" y="1392588"/>
            <a:ext cx="3084830" cy="106743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Проучване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анализ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научни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методи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40" dirty="0">
                <a:solidFill>
                  <a:srgbClr val="4E5D66"/>
                </a:solidFill>
                <a:latin typeface="Georgia"/>
                <a:cs typeface="Georgia"/>
              </a:rPr>
              <a:t>и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подходи;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0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Определяне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методи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обработка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данните;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Анализ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контролните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параметри;</a:t>
            </a:r>
            <a:endParaRPr sz="900">
              <a:latin typeface="Georgia"/>
              <a:cs typeface="Georgia"/>
            </a:endParaRPr>
          </a:p>
          <a:p>
            <a:pPr marL="129539" marR="5080" indent="-117475">
              <a:lnSpc>
                <a:spcPct val="101000"/>
              </a:lnSpc>
              <a:spcBef>
                <a:spcPts val="919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Извеждане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математически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модел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описващ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неговата </a:t>
            </a:r>
            <a:r>
              <a:rPr sz="900" spc="-20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функционалност.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6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3844925" cy="306070"/>
          </a:xfrm>
          <a:custGeom>
            <a:avLst/>
            <a:gdLst/>
            <a:ahLst/>
            <a:cxnLst/>
            <a:rect l="l" t="t" r="r" b="b"/>
            <a:pathLst>
              <a:path w="3844925" h="306070">
                <a:moveTo>
                  <a:pt x="0" y="306006"/>
                </a:moveTo>
                <a:lnTo>
                  <a:pt x="3844836" y="306006"/>
                </a:lnTo>
                <a:lnTo>
                  <a:pt x="384483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4" name="object 4"/>
            <p:cNvSpPr/>
            <p:nvPr/>
          </p:nvSpPr>
          <p:spPr>
            <a:xfrm>
              <a:off x="4536008" y="0"/>
              <a:ext cx="72390" cy="306070"/>
            </a:xfrm>
            <a:custGeom>
              <a:avLst/>
              <a:gdLst/>
              <a:ahLst/>
              <a:cxnLst/>
              <a:rect l="l" t="t" r="r" b="b"/>
              <a:pathLst>
                <a:path w="72389" h="306070">
                  <a:moveTo>
                    <a:pt x="0" y="306006"/>
                  </a:moveTo>
                  <a:lnTo>
                    <a:pt x="71996" y="306006"/>
                  </a:lnTo>
                  <a:lnTo>
                    <a:pt x="71996" y="0"/>
                  </a:lnTo>
                  <a:lnTo>
                    <a:pt x="0" y="0"/>
                  </a:lnTo>
                  <a:lnTo>
                    <a:pt x="0" y="306006"/>
                  </a:lnTo>
                  <a:close/>
                </a:path>
              </a:pathLst>
            </a:custGeom>
            <a:solidFill>
              <a:srgbClr val="33485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59296" y="64756"/>
            <a:ext cx="200977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25" dirty="0">
                <a:solidFill>
                  <a:srgbClr val="FFFFFF"/>
                </a:solidFill>
                <a:latin typeface="Times New Roman"/>
                <a:cs typeface="Times New Roman"/>
              </a:rPr>
              <a:t>Постижения</a:t>
            </a:r>
            <a:r>
              <a:rPr sz="11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50" dirty="0">
                <a:solidFill>
                  <a:srgbClr val="FFFFFF"/>
                </a:solidFill>
                <a:latin typeface="Times New Roman"/>
                <a:cs typeface="Times New Roman"/>
              </a:rPr>
              <a:t>за</a:t>
            </a:r>
            <a:r>
              <a:rPr sz="11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45" dirty="0">
                <a:solidFill>
                  <a:srgbClr val="FFFFFF"/>
                </a:solidFill>
                <a:latin typeface="Times New Roman"/>
                <a:cs typeface="Times New Roman"/>
              </a:rPr>
              <a:t>първата</a:t>
            </a:r>
            <a:r>
              <a:rPr sz="1100" spc="8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Times New Roman"/>
                <a:cs typeface="Times New Roman"/>
              </a:rPr>
              <a:t>година</a:t>
            </a:r>
            <a:endParaRPr sz="1100">
              <a:latin typeface="Times New Roman"/>
              <a:cs typeface="Times New Roman"/>
            </a:endParaRPr>
          </a:p>
        </p:txBody>
      </p:sp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92480" y="550871"/>
            <a:ext cx="3418208" cy="2394970"/>
          </a:xfrm>
          <a:prstGeom prst="rect">
            <a:avLst/>
          </a:prstGeom>
        </p:spPr>
      </p:pic>
      <p:sp>
        <p:nvSpPr>
          <p:cNvPr id="10" name="object 1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7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pc="40" dirty="0"/>
              <a:t>Състав</a:t>
            </a:r>
            <a:r>
              <a:rPr spc="85" dirty="0"/>
              <a:t> </a:t>
            </a:r>
            <a:r>
              <a:rPr spc="30" dirty="0"/>
              <a:t>на</a:t>
            </a:r>
            <a:r>
              <a:rPr spc="85" dirty="0"/>
              <a:t> </a:t>
            </a:r>
            <a:r>
              <a:rPr spc="30" dirty="0"/>
              <a:t>проектираната</a:t>
            </a:r>
            <a:r>
              <a:rPr spc="85" dirty="0"/>
              <a:t> </a:t>
            </a:r>
            <a:r>
              <a:rPr spc="15" dirty="0"/>
              <a:t>система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sp>
        <p:nvSpPr>
          <p:cNvPr id="8" name="object 8"/>
          <p:cNvSpPr txBox="1"/>
          <p:nvPr/>
        </p:nvSpPr>
        <p:spPr>
          <a:xfrm>
            <a:off x="392341" y="1010229"/>
            <a:ext cx="3593465" cy="134493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9539" indent="-117475">
              <a:lnSpc>
                <a:spcPct val="100000"/>
              </a:lnSpc>
              <a:spcBef>
                <a:spcPts val="9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60" dirty="0">
                <a:solidFill>
                  <a:srgbClr val="4E5D66"/>
                </a:solidFill>
                <a:latin typeface="Georgia"/>
                <a:cs typeface="Georgia"/>
              </a:rPr>
              <a:t>FBG</a:t>
            </a:r>
            <a:r>
              <a:rPr sz="900" spc="7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щам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20" dirty="0">
                <a:solidFill>
                  <a:srgbClr val="4E5D66"/>
                </a:solidFill>
                <a:latin typeface="Georgia"/>
                <a:cs typeface="Georgia"/>
              </a:rPr>
              <a:t>(FBG-SS)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-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1525-1565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30" dirty="0">
                <a:solidFill>
                  <a:srgbClr val="4E5D66"/>
                </a:solidFill>
                <a:latin typeface="Georgia"/>
                <a:cs typeface="Georgia"/>
              </a:rPr>
              <a:t>nm;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0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55" dirty="0">
                <a:solidFill>
                  <a:srgbClr val="4E5D66"/>
                </a:solidFill>
                <a:latin typeface="Georgia"/>
                <a:cs typeface="Georgia"/>
              </a:rPr>
              <a:t>2-20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60" dirty="0">
                <a:solidFill>
                  <a:srgbClr val="4E5D66"/>
                </a:solidFill>
                <a:latin typeface="Georgia"/>
                <a:cs typeface="Georgia"/>
              </a:rPr>
              <a:t>FBG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сензора</a:t>
            </a:r>
            <a:r>
              <a:rPr sz="900" spc="8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деформация;</a:t>
            </a:r>
            <a:endParaRPr sz="900">
              <a:latin typeface="Georgia"/>
              <a:cs typeface="Georgia"/>
            </a:endParaRPr>
          </a:p>
          <a:p>
            <a:pPr marL="129539" marR="5080" indent="-117475">
              <a:lnSpc>
                <a:spcPct val="101000"/>
              </a:lnSpc>
              <a:spcBef>
                <a:spcPts val="92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Вълнов 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възприемател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 за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дължина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на</a:t>
            </a:r>
            <a:r>
              <a:rPr sz="900" spc="-1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5" dirty="0">
                <a:solidFill>
                  <a:srgbClr val="4E5D66"/>
                </a:solidFill>
                <a:latin typeface="Georgia"/>
                <a:cs typeface="Georgia"/>
              </a:rPr>
              <a:t>вълната</a:t>
            </a:r>
            <a:r>
              <a:rPr sz="90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60" dirty="0">
                <a:solidFill>
                  <a:srgbClr val="4E5D66"/>
                </a:solidFill>
                <a:latin typeface="Georgia"/>
                <a:cs typeface="Georgia"/>
              </a:rPr>
              <a:t>FBG </a:t>
            </a:r>
            <a:r>
              <a:rPr sz="900" spc="20" dirty="0">
                <a:solidFill>
                  <a:srgbClr val="4E5D66"/>
                </a:solidFill>
                <a:latin typeface="Georgia"/>
                <a:cs typeface="Georgia"/>
              </a:rPr>
              <a:t>(TS-WI </a:t>
            </a:r>
            <a:r>
              <a:rPr sz="900" spc="-35" dirty="0">
                <a:solidFill>
                  <a:srgbClr val="4E5D66"/>
                </a:solidFill>
                <a:latin typeface="Georgia"/>
                <a:cs typeface="Georgia"/>
              </a:rPr>
              <a:t>или </a:t>
            </a:r>
            <a:r>
              <a:rPr sz="900" spc="-204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TS-WI-HS):</a:t>
            </a:r>
            <a:endParaRPr sz="900">
              <a:latin typeface="Georgia"/>
              <a:cs typeface="Georgia"/>
            </a:endParaRPr>
          </a:p>
          <a:p>
            <a:pPr marL="207645" lvl="1" indent="-78740">
              <a:lnSpc>
                <a:spcPct val="100000"/>
              </a:lnSpc>
              <a:spcBef>
                <a:spcPts val="10"/>
              </a:spcBef>
              <a:buChar char="-"/>
              <a:tabLst>
                <a:tab pos="208279" algn="l"/>
              </a:tabLst>
            </a:pPr>
            <a:r>
              <a:rPr sz="900" spc="25" dirty="0">
                <a:solidFill>
                  <a:srgbClr val="4E5D66"/>
                </a:solidFill>
                <a:latin typeface="Georgia"/>
                <a:cs typeface="Georgia"/>
              </a:rPr>
              <a:t>TS-WI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бавноскоростно</a:t>
            </a:r>
            <a:r>
              <a:rPr sz="900" spc="8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сканиране;</a:t>
            </a:r>
            <a:endParaRPr sz="900">
              <a:latin typeface="Georgia"/>
              <a:cs typeface="Georgia"/>
            </a:endParaRPr>
          </a:p>
          <a:p>
            <a:pPr marL="207645" lvl="1" indent="-78740">
              <a:lnSpc>
                <a:spcPct val="100000"/>
              </a:lnSpc>
              <a:spcBef>
                <a:spcPts val="10"/>
              </a:spcBef>
              <a:buChar char="-"/>
              <a:tabLst>
                <a:tab pos="208279" algn="l"/>
              </a:tabLst>
            </a:pPr>
            <a:r>
              <a:rPr sz="900" spc="5" dirty="0">
                <a:solidFill>
                  <a:srgbClr val="4E5D66"/>
                </a:solidFill>
                <a:latin typeface="Georgia"/>
                <a:cs typeface="Georgia"/>
              </a:rPr>
              <a:t>TS-WI-HS</a:t>
            </a:r>
            <a:r>
              <a:rPr sz="900" spc="9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10" dirty="0">
                <a:solidFill>
                  <a:srgbClr val="4E5D66"/>
                </a:solidFill>
                <a:latin typeface="Georgia"/>
                <a:cs typeface="Georgia"/>
              </a:rPr>
              <a:t>за</a:t>
            </a:r>
            <a:r>
              <a:rPr sz="900" spc="95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високоскоростно</a:t>
            </a:r>
            <a:r>
              <a:rPr sz="900" spc="10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сканиране;</a:t>
            </a:r>
            <a:endParaRPr sz="900">
              <a:latin typeface="Georgia"/>
              <a:cs typeface="Georgia"/>
            </a:endParaRPr>
          </a:p>
          <a:p>
            <a:pPr marL="129539" indent="-117475">
              <a:lnSpc>
                <a:spcPct val="100000"/>
              </a:lnSpc>
              <a:spcBef>
                <a:spcPts val="935"/>
              </a:spcBef>
              <a:buClr>
                <a:srgbClr val="2C3E50"/>
              </a:buClr>
              <a:buFont typeface="Verdana"/>
              <a:buChar char="•"/>
              <a:tabLst>
                <a:tab pos="130175" algn="l"/>
              </a:tabLst>
            </a:pPr>
            <a:r>
              <a:rPr sz="900" spc="-20" dirty="0">
                <a:solidFill>
                  <a:srgbClr val="4E5D66"/>
                </a:solidFill>
                <a:latin typeface="Georgia"/>
                <a:cs typeface="Georgia"/>
              </a:rPr>
              <a:t>Терминален</a:t>
            </a:r>
            <a:r>
              <a:rPr sz="900" spc="70" dirty="0">
                <a:solidFill>
                  <a:srgbClr val="4E5D66"/>
                </a:solidFill>
                <a:latin typeface="Georgia"/>
                <a:cs typeface="Georgia"/>
              </a:rPr>
              <a:t> </a:t>
            </a:r>
            <a:r>
              <a:rPr sz="900" spc="-25" dirty="0">
                <a:solidFill>
                  <a:srgbClr val="4E5D66"/>
                </a:solidFill>
                <a:latin typeface="Georgia"/>
                <a:cs typeface="Georgia"/>
              </a:rPr>
              <a:t>дисплей.</a:t>
            </a:r>
            <a:endParaRPr sz="900">
              <a:latin typeface="Georgia"/>
              <a:cs typeface="Georg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8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36008" y="0"/>
            <a:ext cx="72390" cy="306070"/>
          </a:xfrm>
          <a:custGeom>
            <a:avLst/>
            <a:gdLst/>
            <a:ahLst/>
            <a:cxnLst/>
            <a:rect l="l" t="t" r="r" b="b"/>
            <a:pathLst>
              <a:path w="72389" h="306070">
                <a:moveTo>
                  <a:pt x="0" y="306006"/>
                </a:moveTo>
                <a:lnTo>
                  <a:pt x="71996" y="306006"/>
                </a:lnTo>
                <a:lnTo>
                  <a:pt x="71996" y="0"/>
                </a:lnTo>
                <a:lnTo>
                  <a:pt x="0" y="0"/>
                </a:lnTo>
                <a:lnTo>
                  <a:pt x="0" y="306006"/>
                </a:lnTo>
                <a:close/>
              </a:path>
            </a:pathLst>
          </a:custGeom>
          <a:solidFill>
            <a:srgbClr val="33485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3844925" cy="306070"/>
          </a:xfrm>
          <a:prstGeom prst="rect">
            <a:avLst/>
          </a:prstGeom>
          <a:solidFill>
            <a:srgbClr val="33485E"/>
          </a:solidFill>
        </p:spPr>
        <p:txBody>
          <a:bodyPr vert="horz" wrap="square" lIns="0" tIns="76200" rIns="0" bIns="0" rtlCol="0">
            <a:spAutoFit/>
          </a:bodyPr>
          <a:lstStyle/>
          <a:p>
            <a:pPr marL="71755">
              <a:lnSpc>
                <a:spcPct val="100000"/>
              </a:lnSpc>
              <a:spcBef>
                <a:spcPts val="600"/>
              </a:spcBef>
            </a:pPr>
            <a:r>
              <a:rPr sz="1100" spc="40" dirty="0">
                <a:solidFill>
                  <a:srgbClr val="FFFFFF"/>
                </a:solidFill>
                <a:latin typeface="Times New Roman"/>
                <a:cs typeface="Times New Roman"/>
              </a:rPr>
              <a:t>Състав</a:t>
            </a:r>
            <a:r>
              <a:rPr sz="11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FFFFFF"/>
                </a:solidFill>
                <a:latin typeface="Times New Roman"/>
                <a:cs typeface="Times New Roman"/>
              </a:rPr>
              <a:t>на</a:t>
            </a:r>
            <a:r>
              <a:rPr sz="11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30" dirty="0">
                <a:solidFill>
                  <a:srgbClr val="FFFFFF"/>
                </a:solidFill>
                <a:latin typeface="Times New Roman"/>
                <a:cs typeface="Times New Roman"/>
              </a:rPr>
              <a:t>проектираната</a:t>
            </a:r>
            <a:r>
              <a:rPr sz="1100" spc="8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100" spc="15" dirty="0">
                <a:solidFill>
                  <a:srgbClr val="FFFFFF"/>
                </a:solidFill>
                <a:latin typeface="Times New Roman"/>
                <a:cs typeface="Times New Roman"/>
              </a:rPr>
              <a:t>система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0"/>
            <a:ext cx="4608195" cy="356870"/>
            <a:chOff x="0" y="0"/>
            <a:chExt cx="4608195" cy="356870"/>
          </a:xfrm>
        </p:grpSpPr>
        <p:sp>
          <p:nvSpPr>
            <p:cNvPr id="5" name="object 5"/>
            <p:cNvSpPr/>
            <p:nvPr/>
          </p:nvSpPr>
          <p:spPr>
            <a:xfrm>
              <a:off x="3844836" y="0"/>
              <a:ext cx="691515" cy="306070"/>
            </a:xfrm>
            <a:custGeom>
              <a:avLst/>
              <a:gdLst/>
              <a:ahLst/>
              <a:cxnLst/>
              <a:rect l="l" t="t" r="r" b="b"/>
              <a:pathLst>
                <a:path w="691514" h="306070">
                  <a:moveTo>
                    <a:pt x="691172" y="0"/>
                  </a:moveTo>
                  <a:lnTo>
                    <a:pt x="0" y="0"/>
                  </a:lnTo>
                  <a:lnTo>
                    <a:pt x="0" y="306006"/>
                  </a:lnTo>
                  <a:lnTo>
                    <a:pt x="691172" y="306006"/>
                  </a:lnTo>
                  <a:lnTo>
                    <a:pt x="691172" y="0"/>
                  </a:lnTo>
                  <a:close/>
                </a:path>
              </a:pathLst>
            </a:custGeom>
            <a:solidFill>
              <a:srgbClr val="2C3E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114393" y="54015"/>
              <a:ext cx="197990" cy="197990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306006"/>
              <a:ext cx="4608004" cy="50609"/>
            </a:xfrm>
            <a:prstGeom prst="rect">
              <a:avLst/>
            </a:prstGeom>
          </p:spPr>
        </p:pic>
      </p:grp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901852" y="474671"/>
            <a:ext cx="3038367" cy="258550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trike="sngStrike" spc="-5" dirty="0">
                <a:latin typeface="Roboto"/>
                <a:cs typeface="Roboto"/>
              </a:rPr>
              <a:t>©</a:t>
            </a:r>
            <a:r>
              <a:rPr strike="sngStrike" spc="204" dirty="0">
                <a:latin typeface="Roboto"/>
                <a:cs typeface="Roboto"/>
              </a:rPr>
              <a:t>  </a:t>
            </a:r>
            <a:r>
              <a:rPr strike="sngStrike" spc="50" dirty="0"/>
              <a:t>Тончо</a:t>
            </a:r>
            <a:r>
              <a:rPr strike="sngStrike" spc="215" dirty="0"/>
              <a:t> </a:t>
            </a:r>
            <a:r>
              <a:rPr strike="sngStrike" spc="50" dirty="0"/>
              <a:t>Иванов</a:t>
            </a:r>
            <a:r>
              <a:rPr strike="sngStrike" spc="215" dirty="0"/>
              <a:t> </a:t>
            </a:r>
            <a:r>
              <a:rPr strike="sngStrike" spc="60" dirty="0"/>
              <a:t>Боюков</a:t>
            </a:r>
            <a:r>
              <a:rPr strike="sngStrike" spc="220" dirty="0"/>
              <a:t> </a:t>
            </a:r>
            <a:r>
              <a:rPr strike="sngStrike" spc="45" dirty="0"/>
              <a:t>, </a:t>
            </a:r>
            <a:r>
              <a:rPr strike="sngStrike" spc="50" dirty="0"/>
              <a:t> </a:t>
            </a:r>
            <a:r>
              <a:rPr strike="sngStrike" spc="55" dirty="0"/>
              <a:t>Ръководител</a:t>
            </a:r>
            <a:r>
              <a:rPr strike="sngStrike" spc="215" dirty="0"/>
              <a:t> </a:t>
            </a:r>
            <a:r>
              <a:rPr strike="sngStrike" spc="50" dirty="0"/>
              <a:t>проект</a:t>
            </a:r>
            <a:r>
              <a:rPr strike="sngStrike" spc="220" dirty="0"/>
              <a:t> </a:t>
            </a:r>
            <a:r>
              <a:rPr strike="sngStrike" spc="75" dirty="0"/>
              <a:t>НИХ</a:t>
            </a:r>
            <a:r>
              <a:rPr strike="sngStrike" spc="215" dirty="0"/>
              <a:t> </a:t>
            </a:r>
            <a:r>
              <a:rPr strike="sngStrike" spc="20" dirty="0"/>
              <a:t>- </a:t>
            </a:r>
            <a:r>
              <a:rPr strike="sngStrike" spc="50" dirty="0"/>
              <a:t> </a:t>
            </a:r>
            <a:r>
              <a:rPr strike="sngStrike" spc="45" dirty="0"/>
              <a:t>497/</a:t>
            </a:r>
            <a:r>
              <a:rPr strike="sngStrike" spc="215" dirty="0"/>
              <a:t> </a:t>
            </a:r>
            <a:r>
              <a:rPr strike="sngStrike" spc="20" dirty="0"/>
              <a:t>2024г., </a:t>
            </a:r>
            <a:r>
              <a:rPr strike="sngStrike" spc="80" dirty="0"/>
              <a:t> </a:t>
            </a:r>
            <a:r>
              <a:rPr strike="sngStrike" spc="60" dirty="0"/>
              <a:t>Университет</a:t>
            </a:r>
            <a:r>
              <a:rPr strike="sngStrike" spc="215" dirty="0"/>
              <a:t> </a:t>
            </a:r>
            <a:r>
              <a:rPr strike="sngStrike" spc="50" dirty="0"/>
              <a:t>„Проф.  </a:t>
            </a:r>
            <a:r>
              <a:rPr strike="sngStrike" spc="120" dirty="0"/>
              <a:t> </a:t>
            </a:r>
            <a:r>
              <a:rPr strike="sngStrike" spc="45" dirty="0"/>
              <a:t>д-р</a:t>
            </a:r>
            <a:r>
              <a:rPr strike="sngStrike" spc="220" dirty="0"/>
              <a:t> </a:t>
            </a:r>
            <a:r>
              <a:rPr strike="sngStrike" spc="65" dirty="0"/>
              <a:t>Асен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5"/>
              </a:spcBef>
            </a:pPr>
            <a:r>
              <a:rPr spc="50" dirty="0"/>
              <a:t>Златаров“,</a:t>
            </a:r>
            <a:r>
              <a:rPr spc="85" dirty="0"/>
              <a:t> </a:t>
            </a:r>
            <a:r>
              <a:rPr spc="10" dirty="0"/>
              <a:t>09</a:t>
            </a:r>
            <a:r>
              <a:rPr spc="85" dirty="0"/>
              <a:t> </a:t>
            </a:r>
            <a:r>
              <a:rPr spc="55" dirty="0"/>
              <a:t>Декември</a:t>
            </a:r>
            <a:r>
              <a:rPr spc="85" dirty="0"/>
              <a:t> </a:t>
            </a:r>
            <a:r>
              <a:rPr spc="20" dirty="0"/>
              <a:t>2024</a:t>
            </a:r>
            <a:r>
              <a:rPr spc="85" dirty="0"/>
              <a:t> </a:t>
            </a:r>
            <a:r>
              <a:rPr spc="25" dirty="0"/>
              <a:t>г.</a:t>
            </a:r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5"/>
              </a:spcBef>
            </a:pPr>
            <a:fld id="{81D60167-4931-47E6-BA6A-407CBD079E47}" type="slidenum">
              <a:rPr spc="50" dirty="0"/>
              <a:t>9</a:t>
            </a:fld>
            <a:endParaRPr spc="50" dirty="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3485E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1046</Words>
  <Application>Microsoft Office PowerPoint</Application>
  <PresentationFormat>Custom</PresentationFormat>
  <Paragraphs>179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8" baseType="lpstr">
      <vt:lpstr>Aptos</vt:lpstr>
      <vt:lpstr>Arial</vt:lpstr>
      <vt:lpstr>Calibri</vt:lpstr>
      <vt:lpstr>Candara</vt:lpstr>
      <vt:lpstr>Georgia</vt:lpstr>
      <vt:lpstr>Lucida Sans Unicode</vt:lpstr>
      <vt:lpstr>Roboto</vt:lpstr>
      <vt:lpstr>Tahoma</vt:lpstr>
      <vt:lpstr>Times New Roman</vt:lpstr>
      <vt:lpstr>Verdana</vt:lpstr>
      <vt:lpstr>Office Theme</vt:lpstr>
      <vt:lpstr>Проектиране на Оптоакустична Система</vt:lpstr>
      <vt:lpstr>Въведение</vt:lpstr>
      <vt:lpstr>Въведение</vt:lpstr>
      <vt:lpstr>Задачи на Проекта</vt:lpstr>
      <vt:lpstr>Цел на Проекта</vt:lpstr>
      <vt:lpstr>Първа Година</vt:lpstr>
      <vt:lpstr>PowerPoint Presentation</vt:lpstr>
      <vt:lpstr>Състав на проектираната система</vt:lpstr>
      <vt:lpstr>PowerPoint Presentation</vt:lpstr>
      <vt:lpstr>PowerPoint Presentation</vt:lpstr>
      <vt:lpstr>PowerPoint Presentation</vt:lpstr>
      <vt:lpstr>FBG сензорен низ</vt:lpstr>
      <vt:lpstr>Оценка на най-лошите случаи</vt:lpstr>
      <vt:lpstr>Определяне на модела</vt:lpstr>
      <vt:lpstr>Ефективност на сензорната система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Проектиране на Оптоакустична Система  - Подобряване Безопасността на Превозните Средства</dc:title>
  <dc:creator>Тончо Иванов Боюков  Ръководител проект НИХ - 497/ 2024г. Университет „Проф. д-р Асен Златаров“ 09 Декември 2024 г.</dc:creator>
  <cp:lastModifiedBy>359888292131</cp:lastModifiedBy>
  <cp:revision>7</cp:revision>
  <dcterms:created xsi:type="dcterms:W3CDTF">2024-12-08T06:12:51Z</dcterms:created>
  <dcterms:modified xsi:type="dcterms:W3CDTF">2024-12-08T14:22:18Z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2024-12-08T00:00:00Z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2024-12-08T00:00:00Z</vt:filetime>
  </property>
</Properties>
</file>