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4" r:id="rId1"/>
  </p:sldMasterIdLst>
  <p:notesMasterIdLst>
    <p:notesMasterId r:id="rId11"/>
  </p:notesMasterIdLst>
  <p:sldIdLst>
    <p:sldId id="257" r:id="rId2"/>
    <p:sldId id="288" r:id="rId3"/>
    <p:sldId id="310" r:id="rId4"/>
    <p:sldId id="292" r:id="rId5"/>
    <p:sldId id="308" r:id="rId6"/>
    <p:sldId id="311" r:id="rId7"/>
    <p:sldId id="296" r:id="rId8"/>
    <p:sldId id="309" r:id="rId9"/>
    <p:sldId id="30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4703-A429-436A-81DB-A01EB1DEBED7}" type="datetimeFigureOut">
              <a:rPr lang="en-US" smtClean="0"/>
              <a:pPr/>
              <a:t>12/7/2024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94110-9C00-4AA4-9F2A-72722EFA5A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9777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CC00D-AB67-43C5-9498-494FE6FC6483}" type="slidenum">
              <a:rPr lang="bg-BG" smtClean="0"/>
              <a:pPr/>
              <a:t>1</a:t>
            </a:fld>
            <a:endParaRPr lang="bg-BG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6323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5283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3446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6646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556721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6137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12/7/2024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3207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770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8476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5402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12/7/2024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887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9128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701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922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805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9499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8762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9405" y="1373176"/>
            <a:ext cx="9747683" cy="83352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EКСПЕРИМЕНТАЛНИ И ТЕОРЕТИЧНИ ИЗСЛЕДВАНИЯ НА СЕЛЕНСЪДЪРЖАЩИ СЪЕДИНЕНИЯ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52589" y="28204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bg-BG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503855" y="424476"/>
            <a:ext cx="72187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bg-BG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УНИВЕРСИТЕТ „ПРОФ. Д-Р АСЕН ЗЛАТАРОВ”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bg-BG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bg-BG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БУРГАС</a:t>
            </a:r>
            <a:endParaRPr lang="en-US" sz="20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НИХ –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500/20</a:t>
            </a: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48937A1-12EB-4FC7-9724-875E78E6224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00475" y="2302646"/>
            <a:ext cx="4591050" cy="388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3324" y="426128"/>
            <a:ext cx="3471169" cy="461639"/>
          </a:xfrm>
        </p:spPr>
        <p:txBody>
          <a:bodyPr>
            <a:normAutofit/>
          </a:bodyPr>
          <a:lstStyle/>
          <a:p>
            <a:pPr algn="ctr"/>
            <a:r>
              <a:rPr lang="bg-BG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РАБОТЕН КОЛЕКТИВ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8322" y="1260623"/>
            <a:ext cx="1126020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bg-BG" b="1" dirty="0"/>
              <a:t>Гл. ас. д-р Денчо Иванов Михов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кат. “Химия”, Университет “Проф. д-р Асен Златаров” – Бургас (ръководител на проекта)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bg-BG" b="1" dirty="0"/>
              <a:t>Проф. д-р Румяна Златинова Янкова, </a:t>
            </a:r>
            <a:r>
              <a:rPr lang="bg-BG" dirty="0"/>
              <a:t>кат. “Физиология, патофизиология, химия и биохимия”,  Университет “Проф. д-р Асен Златаров”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bg-BG" dirty="0" smtClean="0"/>
              <a:t>Бургас </a:t>
            </a:r>
            <a:endParaRPr lang="en-US" dirty="0"/>
          </a:p>
          <a:p>
            <a:pPr marL="342900" lvl="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bg-BG" b="1" dirty="0"/>
              <a:t>Доц. д-р Веляна Георгиева Георгиева</a:t>
            </a:r>
            <a:r>
              <a:rPr lang="bg-BG" dirty="0"/>
              <a:t>, кат. “Химия”, Университет “Проф. д-р Асен Златаров”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bg-BG" dirty="0" smtClean="0"/>
              <a:t>Бургас</a:t>
            </a:r>
            <a:endParaRPr lang="en-US" dirty="0"/>
          </a:p>
          <a:p>
            <a:pPr marL="342900" lvl="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bg-BG" b="1" dirty="0"/>
              <a:t>Кремена Тодорова Тодорова</a:t>
            </a:r>
            <a:r>
              <a:rPr lang="bg-BG" dirty="0"/>
              <a:t>, докторант, кат. “Химия”,  Университет “Проф. д-р Асен Златаров”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bg-BG" dirty="0" smtClean="0"/>
              <a:t>Бургас </a:t>
            </a:r>
            <a:endParaRPr lang="en-US" dirty="0"/>
          </a:p>
          <a:p>
            <a:pPr marL="342900" lvl="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bg-BG" b="1" dirty="0"/>
              <a:t>Цветелина Христова Йотова, </a:t>
            </a:r>
            <a:r>
              <a:rPr lang="bg-BG" dirty="0"/>
              <a:t>докторант, кат. </a:t>
            </a:r>
            <a:r>
              <a:rPr lang="bg-BG" dirty="0" smtClean="0"/>
              <a:t>“Химия”, </a:t>
            </a:r>
            <a:r>
              <a:rPr lang="bg-BG" dirty="0"/>
              <a:t>Университет “Проф. д-р Асен Златаров”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bg-BG" dirty="0" smtClean="0"/>
              <a:t>Бургас </a:t>
            </a:r>
            <a:endParaRPr lang="en-US" dirty="0"/>
          </a:p>
          <a:p>
            <a:pPr marL="342900" lvl="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bg-BG" b="1" dirty="0"/>
              <a:t>Магда Пламенова Дойчева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bg-BG" b="1" dirty="0" smtClean="0"/>
              <a:t>студент </a:t>
            </a:r>
            <a:r>
              <a:rPr lang="en-US" b="1" dirty="0"/>
              <a:t>II </a:t>
            </a:r>
            <a:r>
              <a:rPr lang="ru-RU" b="1" dirty="0"/>
              <a:t>курс, Фак. </a:t>
            </a:r>
            <a:r>
              <a:rPr lang="en-US" b="1" dirty="0"/>
              <a:t>№ ЕООС1154</a:t>
            </a:r>
            <a:r>
              <a:rPr lang="bg-BG" b="1" dirty="0"/>
              <a:t>, </a:t>
            </a:r>
            <a:r>
              <a:rPr lang="bg-BG" dirty="0"/>
              <a:t>Университет “Проф. д-р Асен Златаров”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bg-BG" dirty="0" smtClean="0"/>
              <a:t>Бургас </a:t>
            </a:r>
            <a:endParaRPr lang="en-US" dirty="0"/>
          </a:p>
          <a:p>
            <a:pPr marL="342900" lvl="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bg-BG" b="1" dirty="0"/>
              <a:t>Никола Антонов Попов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bg-BG" b="1" dirty="0" smtClean="0"/>
              <a:t>студент </a:t>
            </a:r>
            <a:r>
              <a:rPr lang="bg-BG" b="1" dirty="0"/>
              <a:t>I</a:t>
            </a:r>
            <a:r>
              <a:rPr lang="en-US" b="1" dirty="0"/>
              <a:t>I</a:t>
            </a:r>
            <a:r>
              <a:rPr lang="bg-BG" b="1" dirty="0"/>
              <a:t>I курс, </a:t>
            </a:r>
            <a:r>
              <a:rPr lang="bg-BG" b="1" dirty="0" err="1" smtClean="0"/>
              <a:t>Фак</a:t>
            </a:r>
            <a:r>
              <a:rPr lang="bg-BG" b="1" dirty="0" smtClean="0"/>
              <a:t>. </a:t>
            </a:r>
            <a:r>
              <a:rPr lang="bg-BG" b="1" dirty="0"/>
              <a:t>№ МЕД139</a:t>
            </a:r>
            <a:r>
              <a:rPr lang="bg-BG" dirty="0"/>
              <a:t>, Университет “Проф. д-р Асен Златаров”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bg-BG" dirty="0" smtClean="0"/>
              <a:t>Бургас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408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039339" y="426128"/>
            <a:ext cx="4154750" cy="506027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bg-BG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 НА ИЗСЛЕДВАНЕТО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6229" y="1269507"/>
            <a:ext cx="113545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Синтезиране и изследване на </a:t>
            </a:r>
            <a:r>
              <a:rPr lang="bg-BG" sz="24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селенсъдържащи</a:t>
            </a:r>
            <a:r>
              <a:rPr lang="bg-BG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съединения. Доказване на техния състав и строеж чрез теоретични и експериментални подходи. Изследване на електронните им свойства и тяхната </a:t>
            </a:r>
            <a:r>
              <a:rPr lang="bg-BG" sz="24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реактивоспособност</a:t>
            </a:r>
            <a:r>
              <a:rPr lang="bg-BG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Предлагане на област на приложение на </a:t>
            </a:r>
            <a:r>
              <a:rPr lang="bg-BG" sz="24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новополучените</a:t>
            </a:r>
            <a:r>
              <a:rPr lang="bg-BG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селенсъдържащи</a:t>
            </a:r>
            <a:r>
              <a:rPr lang="bg-BG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съединения.</a:t>
            </a:r>
            <a:endParaRPr lang="bg-BG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1EE3D73-CCAE-487B-A0CC-B0B98F03684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229" y="3110810"/>
            <a:ext cx="4922520" cy="3459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3E2997D-C587-4E79-B9D3-9C4C17BA85B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39325" y="3605475"/>
            <a:ext cx="4366260" cy="2470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58057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93183" y="426128"/>
            <a:ext cx="1447061" cy="506027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bg-BG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9241" y="932155"/>
            <a:ext cx="1049968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Синтезиране на селенсъдържащи съединения.</a:t>
            </a:r>
          </a:p>
          <a:p>
            <a:pPr marL="285750" indent="-28575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Охарактеризиране на съединенията чрез рентгеноструктурен,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термогравиметричен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 инфрачервена спектроскопия.</a:t>
            </a:r>
          </a:p>
          <a:p>
            <a:pPr marL="285750" indent="-28575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Изчисляване на молекулната и електронна структура на получените съединения с помощта на квантовохимични методи.</a:t>
            </a:r>
          </a:p>
          <a:p>
            <a:pPr marL="285750" indent="-28575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Изследване на реактивоспособността на съединенията.</a:t>
            </a:r>
          </a:p>
          <a:p>
            <a:pPr marL="285750" indent="-28575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Изследване на различни области на приложение на съединенията</a:t>
            </a:r>
          </a:p>
          <a:p>
            <a:pPr algn="just">
              <a:spcBef>
                <a:spcPts val="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63252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37216" y="1509200"/>
            <a:ext cx="1061548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съответствие с утвърдената план-програма за първата година на проекта в периода април 2024 г. – ноември 2024 г., се решиха следните задачи: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Синтезирана е двойната сол Na</a:t>
            </a:r>
            <a:r>
              <a:rPr lang="bg-BG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Cd(SeO</a:t>
            </a:r>
            <a:r>
              <a:rPr lang="bg-BG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g-BG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·2H</a:t>
            </a:r>
            <a:r>
              <a:rPr lang="bg-BG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O. Проведен е термичен анализ. Изследвана е електронната структура и химичната </a:t>
            </a:r>
            <a:r>
              <a:rPr lang="bg-BG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реактивоспособност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bg-BG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новосинтезираното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съединение с помощта на Теорията на функционала на плътността (</a:t>
            </a:r>
            <a:r>
              <a:rPr lang="bg-BG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DFT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/B3LYP) с базисен набор 6-311++G(2d,2p). 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Биологичната активност на </a:t>
            </a:r>
            <a:r>
              <a:rPr lang="bg-BG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bg-BG" sz="20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g-BG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Cd(SeO</a:t>
            </a:r>
            <a:r>
              <a:rPr lang="bg-BG" sz="20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g-BG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g-BG" sz="20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g-BG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·2H</a:t>
            </a:r>
            <a:r>
              <a:rPr lang="bg-BG" sz="20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g-BG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 чернодробни ракови клетки </a:t>
            </a:r>
            <a:r>
              <a:rPr lang="bg-BG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Hep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G2 е изследвана, установено е, че съединението се отличава със значителен положителен </a:t>
            </a:r>
            <a:r>
              <a:rPr lang="bg-BG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дзета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потенциал от +85,39 </a:t>
            </a:r>
            <a:r>
              <a:rPr lang="bg-BG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mV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Тези резултати насочват към бъдещи приложения на съединението в </a:t>
            </a:r>
            <a:r>
              <a:rPr lang="bg-BG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биомедицината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bg-BG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материалознанието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253657" y="426128"/>
            <a:ext cx="5695027" cy="506027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bg-BG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ПОСТИГНАТИ НАУЧНИ РЕЗУЛТАТИ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700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0656BE5-DF60-4985-A1F3-1B75D1A265A1}"/>
              </a:ext>
            </a:extLst>
          </p:cNvPr>
          <p:cNvSpPr/>
          <p:nvPr/>
        </p:nvSpPr>
        <p:spPr>
          <a:xfrm>
            <a:off x="310719" y="753135"/>
            <a:ext cx="11798423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Синтезирани са следните двойни </a:t>
            </a:r>
            <a:r>
              <a:rPr lang="bg-BG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селенити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pPr marR="0" lv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tabLst>
                <a:tab pos="540385" algn="l"/>
              </a:tabLst>
            </a:pPr>
            <a:r>
              <a:rPr lang="bg-B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Rb</a:t>
            </a:r>
            <a:r>
              <a:rPr lang="bg-BG" sz="20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Cu(SeO</a:t>
            </a:r>
            <a:r>
              <a:rPr lang="bg-BG" sz="20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bg-B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bg-BG" sz="20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·3H</a:t>
            </a:r>
            <a:r>
              <a:rPr lang="bg-B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₂</a:t>
            </a:r>
            <a:r>
              <a:rPr lang="bg-B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O;  Rb</a:t>
            </a:r>
            <a:r>
              <a:rPr lang="bg-BG" sz="20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Co(SeO</a:t>
            </a:r>
            <a:r>
              <a:rPr lang="bg-BG" sz="20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bg-B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bg-BG" sz="20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 K</a:t>
            </a:r>
            <a:r>
              <a:rPr lang="bg-BG" sz="20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Co(SeO</a:t>
            </a:r>
            <a:r>
              <a:rPr lang="bg-BG" sz="20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bg-B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bg-BG" sz="20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 NaCo</a:t>
            </a:r>
            <a:r>
              <a:rPr lang="bg-BG" sz="20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(SeO</a:t>
            </a:r>
            <a:r>
              <a:rPr lang="bg-BG" sz="20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bg-B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bg-BG" sz="20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bg-B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·2H</a:t>
            </a:r>
            <a:r>
              <a:rPr lang="bg-B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₂</a:t>
            </a:r>
            <a:r>
              <a:rPr lang="bg-B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O; Na</a:t>
            </a:r>
            <a:r>
              <a:rPr lang="bg-BG" sz="20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Cu</a:t>
            </a:r>
            <a:r>
              <a:rPr lang="bg-BG" sz="20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bg-B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(SeO</a:t>
            </a:r>
            <a:r>
              <a:rPr lang="bg-BG" sz="20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bg-B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bg-BG" sz="20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bg-B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Cl</a:t>
            </a:r>
            <a:r>
              <a:rPr lang="bg-BG" sz="20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 Na</a:t>
            </a:r>
            <a:r>
              <a:rPr lang="bg-BG" sz="20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Cu</a:t>
            </a:r>
            <a:r>
              <a:rPr lang="bg-BG" sz="20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bg-B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(SeO</a:t>
            </a:r>
            <a:r>
              <a:rPr lang="bg-BG" sz="20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bg-B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bg-BG" sz="20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 NaNi</a:t>
            </a:r>
            <a:r>
              <a:rPr lang="bg-BG" sz="20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g-B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bg-B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SeO</a:t>
            </a:r>
            <a:r>
              <a:rPr lang="bg-BG" sz="20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bg-B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bg-BG" sz="20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bg-B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·2H</a:t>
            </a:r>
            <a:r>
              <a:rPr lang="bg-BG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₂</a:t>
            </a:r>
            <a:r>
              <a:rPr lang="bg-BG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Структурата на съединенията е определена чрез </a:t>
            </a:r>
            <a:r>
              <a:rPr lang="bg-BG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рентгеноструктурен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анализ. 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Изследвани са чрез </a:t>
            </a:r>
            <a:r>
              <a:rPr lang="bg-BG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bg-BG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UV-vis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спектроскопия.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Термичен анализ – </a:t>
            </a:r>
            <a:r>
              <a:rPr lang="bg-BG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DTA-TG-DTG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Образците са изследвани с апарат за </a:t>
            </a:r>
            <a:r>
              <a:rPr lang="bg-BG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симултантен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термичен анализ </a:t>
            </a:r>
            <a:r>
              <a:rPr lang="bg-BG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SetSys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Evolution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2400 (</a:t>
            </a:r>
            <a:r>
              <a:rPr lang="bg-BG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SETARAM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France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при следните условия: температура на нагряване 25-900</a:t>
            </a:r>
            <a:r>
              <a:rPr lang="bg-BG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С, времетраене – 1.5 часа, поток от аргон, скорост на нагряване 10</a:t>
            </a:r>
            <a:r>
              <a:rPr lang="bg-BG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С/мин и тегло на пробата между 5-10 мг в стабилизирани циркониеви </a:t>
            </a:r>
            <a:r>
              <a:rPr lang="bg-BG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тигли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част от </a:t>
            </a:r>
            <a:r>
              <a:rPr lang="bg-BG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новосинтезираните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съединения е изследвана електронната структура и химичната </a:t>
            </a:r>
            <a:r>
              <a:rPr lang="bg-BG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реактивоспособност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помощта на Метода на функционала на плътността (</a:t>
            </a:r>
            <a:r>
              <a:rPr lang="bg-BG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DFT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/B3LYP) с базисен набор 6-311++G(2d,2p). 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някои от съединенията са определени нелинейните оптични свойства. 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xmlns="" val="420721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347229" y="426128"/>
            <a:ext cx="9501286" cy="807868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СПИСЪК НА НАУЧНИ ПУБЛИКАЦИИ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ИЗДАНИЯ С ИМПАКТ ФАКТОР (WEB OF SCIENCE) И ИМПАКТ РАНГ (SCOPUS):</a:t>
            </a:r>
          </a:p>
          <a:p>
            <a:pPr algn="ctr"/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459" y="2367171"/>
            <a:ext cx="1130127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  <a:tabLst>
                <a:tab pos="361950" algn="l"/>
                <a:tab pos="446088" algn="l"/>
              </a:tabLst>
            </a:pPr>
            <a:r>
              <a:rPr lang="en-US" sz="2200" dirty="0">
                <a:latin typeface="Times New Roman"/>
                <a:ea typeface="Times New Roman"/>
              </a:rPr>
              <a:t>Yotova, </a:t>
            </a:r>
            <a:r>
              <a:rPr lang="en-US" sz="2200" dirty="0" err="1">
                <a:latin typeface="Times New Roman"/>
                <a:ea typeface="Times New Roman"/>
              </a:rPr>
              <a:t>Tsvetelina</a:t>
            </a:r>
            <a:r>
              <a:rPr lang="en-US" sz="2200" dirty="0">
                <a:latin typeface="Times New Roman"/>
                <a:ea typeface="Times New Roman"/>
              </a:rPr>
              <a:t> and </a:t>
            </a:r>
            <a:r>
              <a:rPr lang="en-US" sz="2200" dirty="0" err="1">
                <a:latin typeface="Times New Roman"/>
                <a:ea typeface="Times New Roman"/>
              </a:rPr>
              <a:t>Avramov</a:t>
            </a:r>
            <a:r>
              <a:rPr lang="en-US" sz="2200" dirty="0">
                <a:latin typeface="Times New Roman"/>
                <a:ea typeface="Times New Roman"/>
              </a:rPr>
              <a:t>, Mario and </a:t>
            </a:r>
            <a:r>
              <a:rPr lang="en-US" sz="2200" dirty="0" err="1">
                <a:latin typeface="Times New Roman"/>
                <a:ea typeface="Times New Roman"/>
              </a:rPr>
              <a:t>Benkova</a:t>
            </a:r>
            <a:r>
              <a:rPr lang="en-US" sz="2200" dirty="0">
                <a:latin typeface="Times New Roman"/>
                <a:ea typeface="Times New Roman"/>
              </a:rPr>
              <a:t>, </a:t>
            </a:r>
            <a:r>
              <a:rPr lang="en-US" sz="2200" dirty="0" err="1">
                <a:latin typeface="Times New Roman"/>
                <a:ea typeface="Times New Roman"/>
              </a:rPr>
              <a:t>Daiana</a:t>
            </a:r>
            <a:r>
              <a:rPr lang="en-US" sz="2200" dirty="0">
                <a:latin typeface="Times New Roman"/>
                <a:ea typeface="Times New Roman"/>
              </a:rPr>
              <a:t> and </a:t>
            </a:r>
            <a:r>
              <a:rPr lang="en-US" sz="2200" dirty="0" err="1">
                <a:latin typeface="Times New Roman"/>
                <a:ea typeface="Times New Roman"/>
              </a:rPr>
              <a:t>Dimov</a:t>
            </a:r>
            <a:r>
              <a:rPr lang="en-US" sz="2200" dirty="0">
                <a:latin typeface="Times New Roman"/>
                <a:ea typeface="Times New Roman"/>
              </a:rPr>
              <a:t>, </a:t>
            </a:r>
            <a:r>
              <a:rPr lang="en-US" sz="2200" dirty="0" err="1">
                <a:latin typeface="Times New Roman"/>
                <a:ea typeface="Times New Roman"/>
              </a:rPr>
              <a:t>Dimitar</a:t>
            </a:r>
            <a:r>
              <a:rPr lang="en-US" sz="2200" dirty="0">
                <a:latin typeface="Times New Roman"/>
                <a:ea typeface="Times New Roman"/>
              </a:rPr>
              <a:t> and </a:t>
            </a:r>
            <a:r>
              <a:rPr lang="en-US" sz="2200" dirty="0" err="1">
                <a:latin typeface="Times New Roman"/>
                <a:ea typeface="Times New Roman"/>
              </a:rPr>
              <a:t>Kostadinova</a:t>
            </a:r>
            <a:r>
              <a:rPr lang="en-US" sz="2200" dirty="0">
                <a:latin typeface="Times New Roman"/>
                <a:ea typeface="Times New Roman"/>
              </a:rPr>
              <a:t>, </a:t>
            </a:r>
            <a:r>
              <a:rPr lang="en-US" sz="2200" dirty="0" err="1">
                <a:latin typeface="Times New Roman"/>
                <a:ea typeface="Times New Roman"/>
              </a:rPr>
              <a:t>Aneliya</a:t>
            </a:r>
            <a:r>
              <a:rPr lang="en-US" sz="2200" dirty="0">
                <a:latin typeface="Times New Roman"/>
                <a:ea typeface="Times New Roman"/>
              </a:rPr>
              <a:t> and Yankova, Rumyana, </a:t>
            </a:r>
            <a:r>
              <a:rPr lang="en-US" sz="2200" b="1" dirty="0">
                <a:latin typeface="Times New Roman"/>
                <a:ea typeface="Times New Roman"/>
              </a:rPr>
              <a:t>Exploring the Synthesis and Biological Potential of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sz="2000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Cd(SeO</a:t>
            </a:r>
            <a:r>
              <a:rPr lang="ru-RU" sz="2000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000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·2H</a:t>
            </a:r>
            <a:r>
              <a:rPr lang="ru-RU" sz="2000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2200" b="1" dirty="0">
                <a:latin typeface="Times New Roman"/>
                <a:ea typeface="Times New Roman"/>
              </a:rPr>
              <a:t>Nanostructures</a:t>
            </a:r>
            <a:r>
              <a:rPr lang="en-US" sz="2200" dirty="0">
                <a:latin typeface="Times New Roman"/>
                <a:ea typeface="Times New Roman"/>
              </a:rPr>
              <a:t>. </a:t>
            </a:r>
          </a:p>
          <a:p>
            <a:pPr algn="just">
              <a:tabLst>
                <a:tab pos="361950" algn="l"/>
                <a:tab pos="446088" algn="l"/>
              </a:tabLst>
            </a:pPr>
            <a:endParaRPr lang="en-US" sz="2200" dirty="0">
              <a:latin typeface="Times New Roman"/>
              <a:ea typeface="Times New Roman"/>
            </a:endParaRPr>
          </a:p>
          <a:p>
            <a:pPr algn="just">
              <a:tabLst>
                <a:tab pos="361950" algn="l"/>
                <a:tab pos="446088" algn="l"/>
              </a:tabLst>
            </a:pPr>
            <a:r>
              <a:rPr lang="en-US" sz="2200" dirty="0">
                <a:latin typeface="Times New Roman"/>
                <a:ea typeface="Times New Roman"/>
              </a:rPr>
              <a:t>Available at </a:t>
            </a:r>
          </a:p>
          <a:p>
            <a:pPr algn="just">
              <a:tabLst>
                <a:tab pos="361950" algn="l"/>
                <a:tab pos="446088" algn="l"/>
              </a:tabLst>
            </a:pPr>
            <a:r>
              <a:rPr lang="en-US" sz="2200" dirty="0">
                <a:latin typeface="Times New Roman"/>
                <a:ea typeface="Times New Roman"/>
              </a:rPr>
              <a:t>SSRN: https://ssrn.com/abstract=5034337 or http://dx.doi.org/10.2139/ssrn.5034337</a:t>
            </a:r>
          </a:p>
        </p:txBody>
      </p:sp>
    </p:spTree>
    <p:extLst>
      <p:ext uri="{BB962C8B-B14F-4D97-AF65-F5344CB8AC3E}">
        <p14:creationId xmlns:p14="http://schemas.microsoft.com/office/powerpoint/2010/main" xmlns="" val="414967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4950" y="1928043"/>
            <a:ext cx="1124800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 от резултатите, получени от проведени изследвания по темата на проекта са представени </a:t>
            </a:r>
            <a:r>
              <a:rPr lang="bg-BG" alt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alt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XXXIV </a:t>
            </a:r>
            <a:r>
              <a:rPr lang="bg-BG" alt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 </a:t>
            </a:r>
            <a:r>
              <a:rPr lang="en-US" alt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 </a:t>
            </a:r>
            <a:r>
              <a:rPr lang="bg-BG" alt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НАУЧНА КОНФЕРЕНЦИЯ </a:t>
            </a:r>
          </a:p>
          <a:p>
            <a:pPr algn="just"/>
            <a:r>
              <a:rPr lang="bg-BG" alt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06-07 юни 2024 год. с доклад на тема:</a:t>
            </a:r>
            <a:endParaRPr lang="en-US" alt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alt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STRUCTURE AND REACTIVITY OF THE DOUBLE SALT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sz="24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Cd(SeO</a:t>
            </a:r>
            <a:r>
              <a:rPr lang="ru-RU" sz="24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·2H</a:t>
            </a:r>
            <a:r>
              <a:rPr lang="ru-RU" sz="24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bg-B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Tsvetelina</a:t>
            </a:r>
            <a:r>
              <a:rPr lang="en-US" alt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Yotova, Rumyana Yankova. </a:t>
            </a:r>
          </a:p>
          <a:p>
            <a:pPr algn="just"/>
            <a:endParaRPr lang="bg-BG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91948" y="426128"/>
            <a:ext cx="10014012" cy="506027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МЕРКИ ЗА ОСИГУРЯВАНЕ НА ПУБЛИЧНОСТ НА РЕЗУЛТАТИТЕ</a:t>
            </a:r>
          </a:p>
        </p:txBody>
      </p:sp>
    </p:spTree>
    <p:extLst>
      <p:ext uri="{BB962C8B-B14F-4D97-AF65-F5344CB8AC3E}">
        <p14:creationId xmlns:p14="http://schemas.microsoft.com/office/powerpoint/2010/main" xmlns="" val="9247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97981" y="531232"/>
            <a:ext cx="8993081" cy="506027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 ОТЧЕТ ЗА РАБОТНИЯ ПЕРИОД НА ПРОЕКТА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0567" y="1518285"/>
            <a:ext cx="11176987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ru-RU" altLang="en-US" sz="2400" dirty="0">
                <a:latin typeface="Times New Roman" pitchFamily="18" charset="0"/>
              </a:rPr>
              <a:t>Реактиви и химикали – </a:t>
            </a:r>
            <a:r>
              <a:rPr lang="en-US" altLang="en-US" sz="2400" dirty="0" smtClean="0">
                <a:latin typeface="Times New Roman" pitchFamily="18" charset="0"/>
              </a:rPr>
              <a:t>1923,00 </a:t>
            </a:r>
            <a:r>
              <a:rPr lang="ru-RU" altLang="en-US" sz="2400" dirty="0" smtClean="0">
                <a:latin typeface="Times New Roman" pitchFamily="18" charset="0"/>
              </a:rPr>
              <a:t> </a:t>
            </a:r>
            <a:r>
              <a:rPr lang="ru-RU" altLang="en-US" sz="2400" dirty="0">
                <a:latin typeface="Times New Roman" pitchFamily="18" charset="0"/>
              </a:rPr>
              <a:t>лв.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ru-RU" altLang="en-US" sz="2400" dirty="0" err="1" smtClean="0">
                <a:latin typeface="Times New Roman" pitchFamily="18" charset="0"/>
              </a:rPr>
              <a:t>Анализи</a:t>
            </a:r>
            <a:r>
              <a:rPr lang="ru-RU" altLang="en-US" sz="2400" dirty="0" smtClean="0">
                <a:latin typeface="Times New Roman" pitchFamily="18" charset="0"/>
              </a:rPr>
              <a:t> </a:t>
            </a:r>
            <a:r>
              <a:rPr lang="ru-RU" altLang="en-US" sz="2400" dirty="0">
                <a:latin typeface="Times New Roman" pitchFamily="18" charset="0"/>
              </a:rPr>
              <a:t>– </a:t>
            </a:r>
            <a:r>
              <a:rPr lang="en-US" altLang="en-US" sz="2400" dirty="0" smtClean="0">
                <a:latin typeface="Times New Roman" pitchFamily="18" charset="0"/>
              </a:rPr>
              <a:t>2622,00 </a:t>
            </a:r>
            <a:r>
              <a:rPr lang="ru-RU" altLang="en-US" sz="2400" dirty="0" smtClean="0">
                <a:latin typeface="Times New Roman" pitchFamily="18" charset="0"/>
              </a:rPr>
              <a:t> </a:t>
            </a:r>
            <a:r>
              <a:rPr lang="ru-RU" altLang="en-US" sz="2400" dirty="0">
                <a:latin typeface="Times New Roman" pitchFamily="18" charset="0"/>
              </a:rPr>
              <a:t>лв.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ru-RU" altLang="en-US" sz="2400" dirty="0">
                <a:latin typeface="Times New Roman" pitchFamily="18" charset="0"/>
              </a:rPr>
              <a:t>Международна онлайн научна конференция </a:t>
            </a:r>
            <a:r>
              <a:rPr lang="ru-RU" altLang="en-US" sz="2400" dirty="0" smtClean="0">
                <a:latin typeface="Times New Roman" pitchFamily="18" charset="0"/>
              </a:rPr>
              <a:t>– </a:t>
            </a:r>
            <a:r>
              <a:rPr lang="en-US" altLang="en-US" sz="2400" dirty="0" smtClean="0">
                <a:latin typeface="Times New Roman" pitchFamily="18" charset="0"/>
              </a:rPr>
              <a:t>7</a:t>
            </a:r>
            <a:r>
              <a:rPr lang="ru-RU" altLang="en-US" sz="2400" dirty="0" smtClean="0">
                <a:latin typeface="Times New Roman" pitchFamily="18" charset="0"/>
              </a:rPr>
              <a:t>0</a:t>
            </a:r>
            <a:r>
              <a:rPr lang="en-US" altLang="en-US" sz="2400" dirty="0" smtClean="0">
                <a:latin typeface="Times New Roman" pitchFamily="18" charset="0"/>
              </a:rPr>
              <a:t>,</a:t>
            </a:r>
            <a:r>
              <a:rPr lang="ru-RU" altLang="en-US" sz="2400" dirty="0" smtClean="0">
                <a:latin typeface="Times New Roman" pitchFamily="18" charset="0"/>
              </a:rPr>
              <a:t>00 </a:t>
            </a:r>
            <a:r>
              <a:rPr lang="ru-RU" altLang="en-US" sz="2400" dirty="0">
                <a:latin typeface="Times New Roman" pitchFamily="18" charset="0"/>
              </a:rPr>
              <a:t>лв.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bg-BG" altLang="en-US" sz="2400" dirty="0">
                <a:latin typeface="Times New Roman" pitchFamily="18" charset="0"/>
              </a:rPr>
              <a:t>Рецензенти – </a:t>
            </a:r>
            <a:r>
              <a:rPr lang="en-US" altLang="en-US" sz="2400" dirty="0" smtClean="0">
                <a:latin typeface="Times New Roman" pitchFamily="18" charset="0"/>
              </a:rPr>
              <a:t>65</a:t>
            </a:r>
            <a:r>
              <a:rPr lang="bg-BG" altLang="en-US" sz="2400" dirty="0" smtClean="0">
                <a:latin typeface="Times New Roman" pitchFamily="18" charset="0"/>
              </a:rPr>
              <a:t>,00 лв</a:t>
            </a:r>
            <a:r>
              <a:rPr lang="bg-BG" altLang="en-US" sz="2400" dirty="0">
                <a:latin typeface="Times New Roman" pitchFamily="18" charset="0"/>
              </a:rPr>
              <a:t>.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ru-RU" altLang="en-US" sz="2400" dirty="0">
                <a:latin typeface="Times New Roman" pitchFamily="18" charset="0"/>
              </a:rPr>
              <a:t>Административно/финансово-счетоводно обслужване – 10% от стойността на договора – </a:t>
            </a:r>
            <a:r>
              <a:rPr lang="en-US" altLang="en-US" sz="2400" dirty="0" smtClean="0">
                <a:latin typeface="Times New Roman" pitchFamily="18" charset="0"/>
              </a:rPr>
              <a:t>520</a:t>
            </a:r>
            <a:r>
              <a:rPr lang="ru-RU" altLang="en-US" sz="2400" dirty="0" smtClean="0">
                <a:latin typeface="Times New Roman" pitchFamily="18" charset="0"/>
              </a:rPr>
              <a:t>,00 </a:t>
            </a:r>
            <a:r>
              <a:rPr lang="ru-RU" altLang="en-US" sz="2400" dirty="0">
                <a:latin typeface="Times New Roman" pitchFamily="18" charset="0"/>
              </a:rPr>
              <a:t>лв.</a:t>
            </a:r>
          </a:p>
          <a:p>
            <a:pPr>
              <a:spcAft>
                <a:spcPts val="1800"/>
              </a:spcAft>
            </a:pPr>
            <a:r>
              <a:rPr lang="ru-RU" altLang="en-US" sz="2400" b="1" dirty="0">
                <a:latin typeface="Times New Roman" pitchFamily="18" charset="0"/>
              </a:rPr>
              <a:t>    ОБЩО – </a:t>
            </a:r>
            <a:r>
              <a:rPr lang="en-US" altLang="en-US" sz="2400" b="1" dirty="0" smtClean="0">
                <a:latin typeface="Times New Roman" pitchFamily="18" charset="0"/>
              </a:rPr>
              <a:t>5200</a:t>
            </a:r>
            <a:r>
              <a:rPr lang="bg-BG" altLang="en-US" sz="2400" b="1" dirty="0" smtClean="0">
                <a:latin typeface="Times New Roman" pitchFamily="18" charset="0"/>
              </a:rPr>
              <a:t>,</a:t>
            </a:r>
            <a:r>
              <a:rPr lang="en-US" altLang="en-US" sz="2400" b="1" dirty="0" smtClean="0">
                <a:latin typeface="Times New Roman" pitchFamily="18" charset="0"/>
              </a:rPr>
              <a:t>00 </a:t>
            </a:r>
            <a:r>
              <a:rPr lang="ru-RU" altLang="en-US" sz="2400" b="1" dirty="0" err="1" smtClean="0">
                <a:latin typeface="Times New Roman" pitchFamily="18" charset="0"/>
              </a:rPr>
              <a:t>лв</a:t>
            </a:r>
            <a:r>
              <a:rPr lang="ru-RU" altLang="en-US" sz="2400" b="1" dirty="0">
                <a:latin typeface="Times New Roman" pitchFamily="18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8682853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</TotalTime>
  <Words>633</Words>
  <Application>Microsoft Office PowerPoint</Application>
  <PresentationFormat>По избор</PresentationFormat>
  <Paragraphs>55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9</vt:i4>
      </vt:variant>
    </vt:vector>
  </HeadingPairs>
  <TitlesOfParts>
    <vt:vector size="10" baseType="lpstr">
      <vt:lpstr>Facet</vt:lpstr>
      <vt:lpstr>EКСПЕРИМЕНТАЛНИ И ТЕОРЕТИЧНИ ИЗСЛЕДВАНИЯ НА СЕЛЕНСЪДЪРЖАЩИ СЪЕДИНЕНИЯ</vt:lpstr>
      <vt:lpstr>РАБОТЕН КОЛЕКТИВ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DM</cp:lastModifiedBy>
  <cp:revision>76</cp:revision>
  <dcterms:created xsi:type="dcterms:W3CDTF">2021-12-14T04:24:13Z</dcterms:created>
  <dcterms:modified xsi:type="dcterms:W3CDTF">2024-12-07T10:36:27Z</dcterms:modified>
</cp:coreProperties>
</file>