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11"/>
  </p:notesMasterIdLst>
  <p:sldIdLst>
    <p:sldId id="257" r:id="rId2"/>
    <p:sldId id="288" r:id="rId3"/>
    <p:sldId id="310" r:id="rId4"/>
    <p:sldId id="292" r:id="rId5"/>
    <p:sldId id="308" r:id="rId6"/>
    <p:sldId id="311" r:id="rId7"/>
    <p:sldId id="296" r:id="rId8"/>
    <p:sldId id="309" r:id="rId9"/>
    <p:sldId id="30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4703-A429-436A-81DB-A01EB1DEBED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4110-9C00-4AA4-9F2A-72722EFA5A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977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CC00D-AB67-43C5-9498-494FE6FC6483}" type="slidenum">
              <a:rPr lang="bg-BG" smtClean="0"/>
              <a:pPr/>
              <a:t>1</a:t>
            </a:fld>
            <a:endParaRPr lang="bg-BG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632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28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44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66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56721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613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320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7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847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540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887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912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70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2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805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94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876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9405" y="1373176"/>
            <a:ext cx="9747683" cy="83352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EКСПЕРИМЕНТАЛНИ И ТЕОРЕТИЧНИ ИЗСЛЕДВАНИЯ НА СЕЛЕНСЪДЪРЖАЩИ СЪЕДИНЕНИЯ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52589" y="28204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bg-BG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03855" y="424476"/>
            <a:ext cx="7218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bg-BG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УНИВЕРСИТЕТ „ПРОФ. Д-Р АСЕН ЗЛАТАРОВ”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g-BG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g-BG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БУРГАС</a:t>
            </a:r>
            <a:endParaRPr lang="en-US" sz="20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–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500/20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48937A1-12EB-4FC7-9724-875E78E6224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302646"/>
            <a:ext cx="459105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3324" y="426128"/>
            <a:ext cx="3471169" cy="461639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КОЛЕКТИВ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322" y="1260623"/>
            <a:ext cx="112602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Гл. ас. д-р Денчо Иванов Михов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кат. “Химия”, Университет “Проф. д-р Асен Златаров” – Бургас (ръководител на проекта)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Проф. д-р Румяна Златинова Янкова, </a:t>
            </a:r>
            <a:r>
              <a:rPr lang="bg-BG" dirty="0"/>
              <a:t>кат. “Физиология, патофизиология, химия и биохимия”,  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 </a:t>
            </a:r>
            <a:endParaRPr lang="en-US" dirty="0"/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Доц. д-р Веляна Георгиева Георгиева</a:t>
            </a:r>
            <a:r>
              <a:rPr lang="bg-BG" dirty="0"/>
              <a:t>, кат. “Химия”, 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</a:t>
            </a:r>
            <a:endParaRPr lang="en-US" dirty="0"/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Кремена Тодорова Тодорова</a:t>
            </a:r>
            <a:r>
              <a:rPr lang="bg-BG" dirty="0"/>
              <a:t>, докторант, кат. “Химия”,  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 </a:t>
            </a:r>
            <a:endParaRPr lang="en-US" dirty="0"/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Цветелина Христова Йотова, </a:t>
            </a:r>
            <a:r>
              <a:rPr lang="bg-BG" dirty="0"/>
              <a:t>докторант, кат. </a:t>
            </a:r>
            <a:r>
              <a:rPr lang="bg-BG" dirty="0" smtClean="0"/>
              <a:t>“Химия”, </a:t>
            </a:r>
            <a:r>
              <a:rPr lang="bg-BG" dirty="0"/>
              <a:t>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 </a:t>
            </a:r>
            <a:endParaRPr lang="en-US" dirty="0"/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Магда Пламенова Дойчева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b="1" dirty="0" smtClean="0"/>
              <a:t>студент </a:t>
            </a:r>
            <a:r>
              <a:rPr lang="en-US" b="1" dirty="0"/>
              <a:t>II </a:t>
            </a:r>
            <a:r>
              <a:rPr lang="ru-RU" b="1" dirty="0"/>
              <a:t>курс, Фак. </a:t>
            </a:r>
            <a:r>
              <a:rPr lang="en-US" b="1" dirty="0"/>
              <a:t>№ ЕООС1154</a:t>
            </a:r>
            <a:r>
              <a:rPr lang="bg-BG" b="1" dirty="0"/>
              <a:t>, </a:t>
            </a:r>
            <a:r>
              <a:rPr lang="bg-BG" dirty="0"/>
              <a:t>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 </a:t>
            </a:r>
            <a:endParaRPr lang="en-US" dirty="0"/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b="1" dirty="0"/>
              <a:t>Никола Антонов Попов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b="1" dirty="0" smtClean="0"/>
              <a:t>студент </a:t>
            </a:r>
            <a:r>
              <a:rPr lang="bg-BG" b="1" dirty="0"/>
              <a:t>I</a:t>
            </a:r>
            <a:r>
              <a:rPr lang="en-US" b="1" dirty="0"/>
              <a:t>I</a:t>
            </a:r>
            <a:r>
              <a:rPr lang="bg-BG" b="1" dirty="0"/>
              <a:t>I курс, </a:t>
            </a:r>
            <a:r>
              <a:rPr lang="bg-BG" b="1" dirty="0" err="1" smtClean="0"/>
              <a:t>Фак</a:t>
            </a:r>
            <a:r>
              <a:rPr lang="bg-BG" b="1" dirty="0" smtClean="0"/>
              <a:t>. </a:t>
            </a:r>
            <a:r>
              <a:rPr lang="bg-BG" b="1" dirty="0"/>
              <a:t>№ МЕД139</a:t>
            </a:r>
            <a:r>
              <a:rPr lang="bg-BG" dirty="0"/>
              <a:t>, Университет “Проф. д-р Асен Златаров”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dirty="0" smtClean="0"/>
              <a:t>Бургас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40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39339" y="426128"/>
            <a:ext cx="4154750" cy="50602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 НА ИЗСЛЕДВАНЕТО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229" y="1269507"/>
            <a:ext cx="113545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Синтезиране и изследване на </a:t>
            </a:r>
            <a:r>
              <a:rPr lang="bg-BG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селенсъдържащи</a:t>
            </a:r>
            <a:r>
              <a:rPr lang="bg-BG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съединения. Доказване на техния състав и строеж чрез теоретични и експериментални подходи. Изследване на електронните им свойства и тяхната </a:t>
            </a:r>
            <a:r>
              <a:rPr lang="bg-BG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реактивоспособност</a:t>
            </a:r>
            <a:r>
              <a:rPr lang="bg-BG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Предлагане на област на приложение на </a:t>
            </a:r>
            <a:r>
              <a:rPr lang="bg-BG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новополучените</a:t>
            </a:r>
            <a:r>
              <a:rPr lang="bg-BG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селенсъдържащи</a:t>
            </a:r>
            <a:r>
              <a:rPr lang="bg-BG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съединения.</a:t>
            </a:r>
            <a:endParaRPr lang="bg-BG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1EE3D73-CCAE-487B-A0CC-B0B98F03684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229" y="3110810"/>
            <a:ext cx="4922520" cy="3459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3E2997D-C587-4E79-B9D3-9C4C17BA85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9325" y="3605475"/>
            <a:ext cx="4366260" cy="247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805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93183" y="426128"/>
            <a:ext cx="1447061" cy="50602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241" y="932155"/>
            <a:ext cx="10499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Синтезиране на селенсъдържащи съединения.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Охарактеризиране на съединенията чрез рентгеноструктурен,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термогравиметричен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инфрачервена спектроскопия.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Изчисляване на молекулната и електронна структура на получените съединения с помощта на квантовохимични методи.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Изследване на реактивоспособността на съединенията.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Изследване на различни области на приложение на съединенията</a:t>
            </a:r>
          </a:p>
          <a:p>
            <a:pPr algn="just"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3252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7216" y="1509200"/>
            <a:ext cx="106154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съответствие с утвърдената план-програма за първата година на проекта в периода април 2024 г. – ноември 2024 г., се решиха следните задачи: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Синтезирана е двойната сол Na</a:t>
            </a:r>
            <a:r>
              <a:rPr lang="bg-BG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Cd(SeO</a:t>
            </a:r>
            <a:r>
              <a:rPr lang="bg-BG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·2H</a:t>
            </a:r>
            <a:r>
              <a:rPr lang="bg-BG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 Проведен е термичен анализ. Изследвана е електронната структура и химичната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реактивоспособност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новосинтезираното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съединение с помощта на Теорията на функционала на плътността (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/B3LYP) с базисен набор 6-311++G(2d,2p).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Биологичната активност на 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bg-BG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Cd(SeO</a:t>
            </a:r>
            <a:r>
              <a:rPr lang="bg-BG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·2H</a:t>
            </a:r>
            <a:r>
              <a:rPr lang="bg-BG" sz="20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 чернодробни ракови клетки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G2 е изследвана, установено е, че съединението се отличава със значителен положителен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дзета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потенциал от +85,39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mV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Тези резултати насочват към бъдещи приложения на съединението в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биомедицината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материалознанието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53657" y="426128"/>
            <a:ext cx="5695027" cy="50602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 НАУЧНИ РЕЗУЛТАТИ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0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0656BE5-DF60-4985-A1F3-1B75D1A265A1}"/>
              </a:ext>
            </a:extLst>
          </p:cNvPr>
          <p:cNvSpPr/>
          <p:nvPr/>
        </p:nvSpPr>
        <p:spPr>
          <a:xfrm>
            <a:off x="310719" y="753135"/>
            <a:ext cx="1179842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Синтезирани са следните двойни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селенити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R="0" lv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540385" algn="l"/>
              </a:tabLst>
            </a:pP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Cu(SeO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·3H</a:t>
            </a:r>
            <a:r>
              <a:rPr lang="bg-BG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₂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O;  Rb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K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NaCo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·2H</a:t>
            </a:r>
            <a:r>
              <a:rPr lang="bg-BG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₂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O; Na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Cl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Na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NaNi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SeO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bg-BG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·2H</a:t>
            </a:r>
            <a:r>
              <a:rPr lang="bg-BG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₂</a:t>
            </a:r>
            <a:r>
              <a:rPr lang="bg-BG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Структурата на съединенията е определена чрез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рентгеноструктурен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Изследвани са чрез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UV-vis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спектроскопия.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Термичен анализ –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DTA-TG-DTG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Образците са изследвани с апарат за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симултантен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термичен анализ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SetSys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2400 (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SETARAM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France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при следните условия: температура на нагряване 25-900</a:t>
            </a:r>
            <a:r>
              <a:rPr lang="bg-BG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С, времетраене – 1.5 часа, поток от аргон, скорост на нагряване 10</a:t>
            </a:r>
            <a:r>
              <a:rPr lang="bg-BG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С/мин и тегло на пробата между 5-10 мг в стабилизирани циркониеви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тигли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част от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новосинтезираните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 е изследвана електронната структура и химичната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реактивоспособност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помощта на Метода на функционала на плътността (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/B3LYP) с базисен набор 6-311++G(2d,2p).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някои от съединенията са определени нелинейните оптични свойства. 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xmlns="" val="42072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47229" y="426128"/>
            <a:ext cx="9501286" cy="8078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НА НАУЧНИ ПУБЛИКАЦИИ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ИЗДАНИЯ С ИМПАКТ ФАКТОР (WEB OF SCIENCE) И ИМПАКТ РАНГ (SCOPUS):</a:t>
            </a:r>
          </a:p>
          <a:p>
            <a:pPr algn="ctr"/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459" y="2367171"/>
            <a:ext cx="113012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tabLst>
                <a:tab pos="361950" algn="l"/>
                <a:tab pos="446088" algn="l"/>
              </a:tabLst>
            </a:pPr>
            <a:r>
              <a:rPr lang="en-US" sz="2200" dirty="0">
                <a:latin typeface="Times New Roman"/>
                <a:ea typeface="Times New Roman"/>
              </a:rPr>
              <a:t>Yotova, </a:t>
            </a:r>
            <a:r>
              <a:rPr lang="en-US" sz="2200" dirty="0" err="1">
                <a:latin typeface="Times New Roman"/>
                <a:ea typeface="Times New Roman"/>
              </a:rPr>
              <a:t>Tsvetelina</a:t>
            </a:r>
            <a:r>
              <a:rPr lang="en-US" sz="2200" dirty="0">
                <a:latin typeface="Times New Roman"/>
                <a:ea typeface="Times New Roman"/>
              </a:rPr>
              <a:t> and </a:t>
            </a:r>
            <a:r>
              <a:rPr lang="en-US" sz="2200" dirty="0" err="1">
                <a:latin typeface="Times New Roman"/>
                <a:ea typeface="Times New Roman"/>
              </a:rPr>
              <a:t>Avramov</a:t>
            </a:r>
            <a:r>
              <a:rPr lang="en-US" sz="2200" dirty="0">
                <a:latin typeface="Times New Roman"/>
                <a:ea typeface="Times New Roman"/>
              </a:rPr>
              <a:t>, Mario and </a:t>
            </a:r>
            <a:r>
              <a:rPr lang="en-US" sz="2200" dirty="0" err="1">
                <a:latin typeface="Times New Roman"/>
                <a:ea typeface="Times New Roman"/>
              </a:rPr>
              <a:t>Benkova</a:t>
            </a:r>
            <a:r>
              <a:rPr lang="en-US" sz="2200" dirty="0">
                <a:latin typeface="Times New Roman"/>
                <a:ea typeface="Times New Roman"/>
              </a:rPr>
              <a:t>, </a:t>
            </a:r>
            <a:r>
              <a:rPr lang="en-US" sz="2200" dirty="0" err="1">
                <a:latin typeface="Times New Roman"/>
                <a:ea typeface="Times New Roman"/>
              </a:rPr>
              <a:t>Daiana</a:t>
            </a:r>
            <a:r>
              <a:rPr lang="en-US" sz="2200" dirty="0">
                <a:latin typeface="Times New Roman"/>
                <a:ea typeface="Times New Roman"/>
              </a:rPr>
              <a:t> and </a:t>
            </a:r>
            <a:r>
              <a:rPr lang="en-US" sz="2200" dirty="0" err="1">
                <a:latin typeface="Times New Roman"/>
                <a:ea typeface="Times New Roman"/>
              </a:rPr>
              <a:t>Dimov</a:t>
            </a:r>
            <a:r>
              <a:rPr lang="en-US" sz="2200" dirty="0">
                <a:latin typeface="Times New Roman"/>
                <a:ea typeface="Times New Roman"/>
              </a:rPr>
              <a:t>, </a:t>
            </a:r>
            <a:r>
              <a:rPr lang="en-US" sz="2200" dirty="0" err="1">
                <a:latin typeface="Times New Roman"/>
                <a:ea typeface="Times New Roman"/>
              </a:rPr>
              <a:t>Dimitar</a:t>
            </a:r>
            <a:r>
              <a:rPr lang="en-US" sz="2200" dirty="0">
                <a:latin typeface="Times New Roman"/>
                <a:ea typeface="Times New Roman"/>
              </a:rPr>
              <a:t> and </a:t>
            </a:r>
            <a:r>
              <a:rPr lang="en-US" sz="2200" dirty="0" err="1">
                <a:latin typeface="Times New Roman"/>
                <a:ea typeface="Times New Roman"/>
              </a:rPr>
              <a:t>Kostadinova</a:t>
            </a:r>
            <a:r>
              <a:rPr lang="en-US" sz="2200" dirty="0">
                <a:latin typeface="Times New Roman"/>
                <a:ea typeface="Times New Roman"/>
              </a:rPr>
              <a:t>, </a:t>
            </a:r>
            <a:r>
              <a:rPr lang="en-US" sz="2200" dirty="0" err="1">
                <a:latin typeface="Times New Roman"/>
                <a:ea typeface="Times New Roman"/>
              </a:rPr>
              <a:t>Aneliya</a:t>
            </a:r>
            <a:r>
              <a:rPr lang="en-US" sz="2200" dirty="0">
                <a:latin typeface="Times New Roman"/>
                <a:ea typeface="Times New Roman"/>
              </a:rPr>
              <a:t> and Yankova, Rumyana, </a:t>
            </a:r>
            <a:r>
              <a:rPr lang="en-US" sz="2200" b="1" dirty="0">
                <a:latin typeface="Times New Roman"/>
                <a:ea typeface="Times New Roman"/>
              </a:rPr>
              <a:t>Exploring the Synthesis and Biological Potential of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ru-RU" sz="2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Cd(SeO</a:t>
            </a:r>
            <a:r>
              <a:rPr lang="ru-RU" sz="2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·2H</a:t>
            </a:r>
            <a:r>
              <a:rPr lang="ru-RU" sz="2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b="1" dirty="0">
                <a:latin typeface="Times New Roman"/>
                <a:ea typeface="Times New Roman"/>
              </a:rPr>
              <a:t>Nanostructures</a:t>
            </a:r>
            <a:r>
              <a:rPr lang="en-US" sz="2200" dirty="0">
                <a:latin typeface="Times New Roman"/>
                <a:ea typeface="Times New Roman"/>
              </a:rPr>
              <a:t>. </a:t>
            </a:r>
          </a:p>
          <a:p>
            <a:pPr algn="just">
              <a:tabLst>
                <a:tab pos="361950" algn="l"/>
                <a:tab pos="446088" algn="l"/>
              </a:tabLst>
            </a:pPr>
            <a:endParaRPr lang="en-US" sz="2200" dirty="0">
              <a:latin typeface="Times New Roman"/>
              <a:ea typeface="Times New Roman"/>
            </a:endParaRPr>
          </a:p>
          <a:p>
            <a:pPr algn="just">
              <a:tabLst>
                <a:tab pos="361950" algn="l"/>
                <a:tab pos="446088" algn="l"/>
              </a:tabLst>
            </a:pPr>
            <a:r>
              <a:rPr lang="en-US" sz="2200" dirty="0">
                <a:latin typeface="Times New Roman"/>
                <a:ea typeface="Times New Roman"/>
              </a:rPr>
              <a:t>Available at </a:t>
            </a:r>
          </a:p>
          <a:p>
            <a:pPr algn="just">
              <a:tabLst>
                <a:tab pos="361950" algn="l"/>
                <a:tab pos="446088" algn="l"/>
              </a:tabLst>
            </a:pPr>
            <a:r>
              <a:rPr lang="en-US" sz="2200" dirty="0">
                <a:latin typeface="Times New Roman"/>
                <a:ea typeface="Times New Roman"/>
              </a:rPr>
              <a:t>SSRN: https://ssrn.com/abstract=5034337 or http://dx.doi.org/10.2139/ssrn.5034337</a:t>
            </a:r>
          </a:p>
        </p:txBody>
      </p:sp>
    </p:spTree>
    <p:extLst>
      <p:ext uri="{BB962C8B-B14F-4D97-AF65-F5344CB8AC3E}">
        <p14:creationId xmlns:p14="http://schemas.microsoft.com/office/powerpoint/2010/main" xmlns="" val="41496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4950" y="1928043"/>
            <a:ext cx="112480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 от резултатите, получени от проведени изследвания по темата на проекта са представени </a:t>
            </a:r>
            <a:r>
              <a:rPr lang="bg-BG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XXXIV </a:t>
            </a:r>
            <a:r>
              <a:rPr lang="bg-BG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 </a:t>
            </a:r>
            <a:r>
              <a:rPr lang="en-US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bg-BG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 КОНФЕРЕНЦИЯ </a:t>
            </a:r>
          </a:p>
          <a:p>
            <a:pPr algn="just"/>
            <a:r>
              <a:rPr lang="bg-BG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06-07 юни 2024 год. с доклад на тема:</a:t>
            </a:r>
            <a:endParaRPr lang="en-US" alt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alt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STRUCTURE AND REACTIVITY OF THE DOUBLE SALT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ru-RU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Cd(SeO</a:t>
            </a:r>
            <a:r>
              <a:rPr lang="ru-RU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·2H</a:t>
            </a:r>
            <a:r>
              <a:rPr lang="ru-RU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bg-B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Tsvetelina</a:t>
            </a:r>
            <a:r>
              <a:rPr lang="en-US" alt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Yotova, Rumyana Yankova. </a:t>
            </a:r>
          </a:p>
          <a:p>
            <a:pPr algn="just"/>
            <a:endParaRPr lang="bg-BG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1948" y="426128"/>
            <a:ext cx="10014012" cy="50602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ОСИГУРЯВАНЕ НА ПУБЛИЧНОСТ НА РЕЗУЛТАТИТЕ</a:t>
            </a:r>
          </a:p>
        </p:txBody>
      </p:sp>
    </p:spTree>
    <p:extLst>
      <p:ext uri="{BB962C8B-B14F-4D97-AF65-F5344CB8AC3E}">
        <p14:creationId xmlns:p14="http://schemas.microsoft.com/office/powerpoint/2010/main" xmlns="" val="924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97981" y="531232"/>
            <a:ext cx="8993081" cy="50602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 ОТЧЕТ ЗА РАБОТНИЯ ПЕРИОД НА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567" y="1518285"/>
            <a:ext cx="11176987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altLang="en-US" sz="2400" dirty="0">
                <a:latin typeface="Times New Roman" pitchFamily="18" charset="0"/>
              </a:rPr>
              <a:t>Реактиви и химикали – </a:t>
            </a:r>
            <a:r>
              <a:rPr lang="en-US" altLang="en-US" sz="2400" dirty="0" smtClean="0">
                <a:latin typeface="Times New Roman" pitchFamily="18" charset="0"/>
              </a:rPr>
              <a:t>1923,00 </a:t>
            </a:r>
            <a:r>
              <a:rPr lang="ru-RU" altLang="en-US" sz="2400" dirty="0" smtClean="0">
                <a:latin typeface="Times New Roman" pitchFamily="18" charset="0"/>
              </a:rPr>
              <a:t> </a:t>
            </a:r>
            <a:r>
              <a:rPr lang="ru-RU" altLang="en-US" sz="2400" dirty="0">
                <a:latin typeface="Times New Roman" pitchFamily="18" charset="0"/>
              </a:rPr>
              <a:t>лв.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altLang="en-US" sz="2400" dirty="0" err="1" smtClean="0">
                <a:latin typeface="Times New Roman" pitchFamily="18" charset="0"/>
              </a:rPr>
              <a:t>Анализи</a:t>
            </a:r>
            <a:r>
              <a:rPr lang="ru-RU" altLang="en-US" sz="2400" dirty="0" smtClean="0">
                <a:latin typeface="Times New Roman" pitchFamily="18" charset="0"/>
              </a:rPr>
              <a:t> </a:t>
            </a:r>
            <a:r>
              <a:rPr lang="ru-RU" altLang="en-US" sz="2400" dirty="0">
                <a:latin typeface="Times New Roman" pitchFamily="18" charset="0"/>
              </a:rPr>
              <a:t>– </a:t>
            </a:r>
            <a:r>
              <a:rPr lang="en-US" altLang="en-US" sz="2400" dirty="0" smtClean="0">
                <a:latin typeface="Times New Roman" pitchFamily="18" charset="0"/>
              </a:rPr>
              <a:t>2622,00 </a:t>
            </a:r>
            <a:r>
              <a:rPr lang="ru-RU" altLang="en-US" sz="2400" dirty="0" smtClean="0">
                <a:latin typeface="Times New Roman" pitchFamily="18" charset="0"/>
              </a:rPr>
              <a:t> </a:t>
            </a:r>
            <a:r>
              <a:rPr lang="ru-RU" altLang="en-US" sz="2400" dirty="0">
                <a:latin typeface="Times New Roman" pitchFamily="18" charset="0"/>
              </a:rPr>
              <a:t>лв.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altLang="en-US" sz="2400" dirty="0">
                <a:latin typeface="Times New Roman" pitchFamily="18" charset="0"/>
              </a:rPr>
              <a:t>Международна онлайн научна конференция </a:t>
            </a:r>
            <a:r>
              <a:rPr lang="ru-RU" altLang="en-US" sz="2400" dirty="0" smtClean="0">
                <a:latin typeface="Times New Roman" pitchFamily="18" charset="0"/>
              </a:rPr>
              <a:t>– </a:t>
            </a:r>
            <a:r>
              <a:rPr lang="en-US" altLang="en-US" sz="2400" dirty="0" smtClean="0">
                <a:latin typeface="Times New Roman" pitchFamily="18" charset="0"/>
              </a:rPr>
              <a:t>7</a:t>
            </a:r>
            <a:r>
              <a:rPr lang="ru-RU" altLang="en-US" sz="2400" dirty="0" smtClean="0">
                <a:latin typeface="Times New Roman" pitchFamily="18" charset="0"/>
              </a:rPr>
              <a:t>0</a:t>
            </a:r>
            <a:r>
              <a:rPr lang="en-US" altLang="en-US" sz="2400" dirty="0" smtClean="0">
                <a:latin typeface="Times New Roman" pitchFamily="18" charset="0"/>
              </a:rPr>
              <a:t>,</a:t>
            </a:r>
            <a:r>
              <a:rPr lang="ru-RU" altLang="en-US" sz="2400" dirty="0" smtClean="0">
                <a:latin typeface="Times New Roman" pitchFamily="18" charset="0"/>
              </a:rPr>
              <a:t>00 </a:t>
            </a:r>
            <a:r>
              <a:rPr lang="ru-RU" altLang="en-US" sz="2400" dirty="0">
                <a:latin typeface="Times New Roman" pitchFamily="18" charset="0"/>
              </a:rPr>
              <a:t>лв.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bg-BG" altLang="en-US" sz="2400" dirty="0">
                <a:latin typeface="Times New Roman" pitchFamily="18" charset="0"/>
              </a:rPr>
              <a:t>Рецензенти – </a:t>
            </a:r>
            <a:r>
              <a:rPr lang="en-US" altLang="en-US" sz="2400" dirty="0" smtClean="0">
                <a:latin typeface="Times New Roman" pitchFamily="18" charset="0"/>
              </a:rPr>
              <a:t>65</a:t>
            </a:r>
            <a:r>
              <a:rPr lang="bg-BG" altLang="en-US" sz="2400" dirty="0" smtClean="0">
                <a:latin typeface="Times New Roman" pitchFamily="18" charset="0"/>
              </a:rPr>
              <a:t>,00 лв</a:t>
            </a:r>
            <a:r>
              <a:rPr lang="bg-BG" altLang="en-US" sz="2400" dirty="0">
                <a:latin typeface="Times New Roman" pitchFamily="18" charset="0"/>
              </a:rPr>
              <a:t>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altLang="en-US" sz="2400" dirty="0">
                <a:latin typeface="Times New Roman" pitchFamily="18" charset="0"/>
              </a:rPr>
              <a:t>Административно/финансово-счетоводно обслужване – 10% от стойността на договора – </a:t>
            </a:r>
            <a:r>
              <a:rPr lang="en-US" altLang="en-US" sz="2400" dirty="0" smtClean="0">
                <a:latin typeface="Times New Roman" pitchFamily="18" charset="0"/>
              </a:rPr>
              <a:t>520</a:t>
            </a:r>
            <a:r>
              <a:rPr lang="ru-RU" altLang="en-US" sz="2400" dirty="0" smtClean="0">
                <a:latin typeface="Times New Roman" pitchFamily="18" charset="0"/>
              </a:rPr>
              <a:t>,00 </a:t>
            </a:r>
            <a:r>
              <a:rPr lang="ru-RU" altLang="en-US" sz="2400" dirty="0">
                <a:latin typeface="Times New Roman" pitchFamily="18" charset="0"/>
              </a:rPr>
              <a:t>лв.</a:t>
            </a:r>
          </a:p>
          <a:p>
            <a:pPr>
              <a:spcAft>
                <a:spcPts val="1800"/>
              </a:spcAft>
            </a:pPr>
            <a:r>
              <a:rPr lang="ru-RU" altLang="en-US" sz="2400" b="1" dirty="0">
                <a:latin typeface="Times New Roman" pitchFamily="18" charset="0"/>
              </a:rPr>
              <a:t>    ОБЩО – </a:t>
            </a:r>
            <a:r>
              <a:rPr lang="en-US" altLang="en-US" sz="2400" b="1" dirty="0" smtClean="0">
                <a:latin typeface="Times New Roman" pitchFamily="18" charset="0"/>
              </a:rPr>
              <a:t>5200</a:t>
            </a:r>
            <a:r>
              <a:rPr lang="bg-BG" altLang="en-US" sz="2400" b="1" dirty="0" smtClean="0">
                <a:latin typeface="Times New Roman" pitchFamily="18" charset="0"/>
              </a:rPr>
              <a:t>,</a:t>
            </a:r>
            <a:r>
              <a:rPr lang="en-US" altLang="en-US" sz="2400" b="1" dirty="0" smtClean="0">
                <a:latin typeface="Times New Roman" pitchFamily="18" charset="0"/>
              </a:rPr>
              <a:t>00 </a:t>
            </a:r>
            <a:r>
              <a:rPr lang="ru-RU" altLang="en-US" sz="2400" b="1" dirty="0" err="1" smtClean="0">
                <a:latin typeface="Times New Roman" pitchFamily="18" charset="0"/>
              </a:rPr>
              <a:t>лв</a:t>
            </a:r>
            <a:r>
              <a:rPr lang="ru-RU" altLang="en-US" sz="2400" b="1" dirty="0">
                <a:latin typeface="Times New Roman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682853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633</Words>
  <Application>Microsoft Office PowerPoint</Application>
  <PresentationFormat>По избор</PresentationFormat>
  <Paragraphs>55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0" baseType="lpstr">
      <vt:lpstr>Facet</vt:lpstr>
      <vt:lpstr>EКСПЕРИМЕНТАЛНИ И ТЕОРЕТИЧНИ ИЗСЛЕДВАНИЯ НА СЕЛЕНСЪДЪРЖАЩИ СЪЕДИНЕНИЯ</vt:lpstr>
      <vt:lpstr>РАБОТЕН КОЛЕКТИВ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DM</cp:lastModifiedBy>
  <cp:revision>76</cp:revision>
  <dcterms:created xsi:type="dcterms:W3CDTF">2021-12-14T04:24:13Z</dcterms:created>
  <dcterms:modified xsi:type="dcterms:W3CDTF">2024-12-07T10:36:27Z</dcterms:modified>
</cp:coreProperties>
</file>