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4"/>
  </p:notesMasterIdLst>
  <p:sldIdLst>
    <p:sldId id="256" r:id="rId2"/>
    <p:sldId id="276" r:id="rId3"/>
    <p:sldId id="279" r:id="rId4"/>
    <p:sldId id="258" r:id="rId5"/>
    <p:sldId id="262" r:id="rId6"/>
    <p:sldId id="268" r:id="rId7"/>
    <p:sldId id="277" r:id="rId8"/>
    <p:sldId id="278" r:id="rId9"/>
    <p:sldId id="257" r:id="rId10"/>
    <p:sldId id="261" r:id="rId11"/>
    <p:sldId id="263" r:id="rId12"/>
    <p:sldId id="269" r:id="rId13"/>
  </p:sldIdLst>
  <p:sldSz cx="9144000" cy="5143500" type="screen16x9"/>
  <p:notesSz cx="6858000" cy="9144000"/>
  <p:embeddedFontLst>
    <p:embeddedFont>
      <p:font typeface="Anek Devanagari" panose="020B0604020202020204" charset="0"/>
      <p:regular r:id="rId15"/>
      <p:bold r:id="rId16"/>
    </p:embeddedFont>
    <p:embeddedFont>
      <p:font typeface="Assistant" pitchFamily="2" charset="-79"/>
      <p:regular r:id="rId17"/>
      <p:bold r:id="rId18"/>
    </p:embeddedFont>
    <p:embeddedFont>
      <p:font typeface="Open Sans" panose="020B0606030504020204" pitchFamily="3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7D25"/>
    <a:srgbClr val="003366"/>
    <a:srgbClr val="000099"/>
    <a:srgbClr val="80008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8CA22-FED2-4C51-943A-93B47C846F6B}">
  <a:tblStyle styleId="{7E98CA22-FED2-4C51-943A-93B47C846F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1" d="100"/>
          <a:sy n="161" d="100"/>
        </p:scale>
        <p:origin x="174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42e9ca21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142e9ca21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d362d286f3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d362d286f3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ecc7082a3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ecc7082a3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ecc7082a3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ecc7082a3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74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d362d286f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d362d286f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1407908404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1407908404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1407908404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1407908404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330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1407908404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1407908404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461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d362d286f3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d362d286f3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55175" y="242850"/>
            <a:ext cx="8433600" cy="465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1625" y="1295472"/>
            <a:ext cx="51207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11684" y="3505272"/>
            <a:ext cx="51207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BLANK_1_1_1_1_3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/>
          <p:nvPr/>
        </p:nvSpPr>
        <p:spPr>
          <a:xfrm>
            <a:off x="355175" y="242850"/>
            <a:ext cx="8433600" cy="465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720009" y="2571750"/>
            <a:ext cx="1481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ubTitle" idx="1"/>
          </p:nvPr>
        </p:nvSpPr>
        <p:spPr>
          <a:xfrm>
            <a:off x="720009" y="2952750"/>
            <a:ext cx="1481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 idx="2"/>
          </p:nvPr>
        </p:nvSpPr>
        <p:spPr>
          <a:xfrm>
            <a:off x="5387174" y="2571750"/>
            <a:ext cx="1481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ubTitle" idx="3"/>
          </p:nvPr>
        </p:nvSpPr>
        <p:spPr>
          <a:xfrm>
            <a:off x="5387169" y="2952750"/>
            <a:ext cx="1481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title" idx="4"/>
          </p:nvPr>
        </p:nvSpPr>
        <p:spPr>
          <a:xfrm>
            <a:off x="2275730" y="2571750"/>
            <a:ext cx="1481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5"/>
          </p:nvPr>
        </p:nvSpPr>
        <p:spPr>
          <a:xfrm>
            <a:off x="2275729" y="2952750"/>
            <a:ext cx="1481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 idx="6"/>
          </p:nvPr>
        </p:nvSpPr>
        <p:spPr>
          <a:xfrm>
            <a:off x="6942895" y="2571750"/>
            <a:ext cx="1481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7"/>
          </p:nvPr>
        </p:nvSpPr>
        <p:spPr>
          <a:xfrm>
            <a:off x="6942889" y="2952750"/>
            <a:ext cx="1481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 idx="8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title" idx="9"/>
          </p:nvPr>
        </p:nvSpPr>
        <p:spPr>
          <a:xfrm>
            <a:off x="3831452" y="2571750"/>
            <a:ext cx="1481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13"/>
          </p:nvPr>
        </p:nvSpPr>
        <p:spPr>
          <a:xfrm>
            <a:off x="3831449" y="2952750"/>
            <a:ext cx="1481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/>
          <p:nvPr/>
        </p:nvSpPr>
        <p:spPr>
          <a:xfrm>
            <a:off x="355175" y="242850"/>
            <a:ext cx="8433600" cy="465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74" name="Google Shape;174;p29"/>
          <p:cNvGrpSpPr/>
          <p:nvPr/>
        </p:nvGrpSpPr>
        <p:grpSpPr>
          <a:xfrm>
            <a:off x="8292029" y="96982"/>
            <a:ext cx="640080" cy="640051"/>
            <a:chOff x="3215225" y="1328488"/>
            <a:chExt cx="1382463" cy="1382400"/>
          </a:xfrm>
        </p:grpSpPr>
        <p:pic>
          <p:nvPicPr>
            <p:cNvPr id="175" name="Google Shape;175;p29"/>
            <p:cNvPicPr preferRelativeResize="0"/>
            <p:nvPr/>
          </p:nvPicPr>
          <p:blipFill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5225" y="1330050"/>
              <a:ext cx="1382275" cy="1379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9"/>
            <p:cNvSpPr/>
            <p:nvPr/>
          </p:nvSpPr>
          <p:spPr>
            <a:xfrm>
              <a:off x="3215288" y="1328488"/>
              <a:ext cx="1382400" cy="1382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177" name="Google Shape;177;p29"/>
          <p:cNvGrpSpPr/>
          <p:nvPr/>
        </p:nvGrpSpPr>
        <p:grpSpPr>
          <a:xfrm>
            <a:off x="7464622" y="417011"/>
            <a:ext cx="274281" cy="274268"/>
            <a:chOff x="3215225" y="1328488"/>
            <a:chExt cx="1382463" cy="1382400"/>
          </a:xfrm>
        </p:grpSpPr>
        <p:pic>
          <p:nvPicPr>
            <p:cNvPr id="178" name="Google Shape;178;p29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5225" y="1330050"/>
              <a:ext cx="1382275" cy="1379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29"/>
            <p:cNvSpPr/>
            <p:nvPr/>
          </p:nvSpPr>
          <p:spPr>
            <a:xfrm>
              <a:off x="3215288" y="1328488"/>
              <a:ext cx="1382400" cy="1382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180" name="Google Shape;180;p29"/>
          <p:cNvGrpSpPr/>
          <p:nvPr/>
        </p:nvGrpSpPr>
        <p:grpSpPr>
          <a:xfrm>
            <a:off x="7814459" y="737026"/>
            <a:ext cx="457180" cy="457160"/>
            <a:chOff x="3215225" y="1328488"/>
            <a:chExt cx="1382463" cy="1382400"/>
          </a:xfrm>
        </p:grpSpPr>
        <p:pic>
          <p:nvPicPr>
            <p:cNvPr id="181" name="Google Shape;181;p29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5225" y="1330050"/>
              <a:ext cx="1382275" cy="1379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9"/>
            <p:cNvSpPr/>
            <p:nvPr/>
          </p:nvSpPr>
          <p:spPr>
            <a:xfrm>
              <a:off x="3215288" y="1328488"/>
              <a:ext cx="1382400" cy="1382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cxnSp>
        <p:nvCxnSpPr>
          <p:cNvPr id="183" name="Google Shape;183;p29"/>
          <p:cNvCxnSpPr>
            <a:stCxn id="182" idx="7"/>
            <a:endCxn id="176" idx="3"/>
          </p:cNvCxnSpPr>
          <p:nvPr/>
        </p:nvCxnSpPr>
        <p:spPr>
          <a:xfrm rot="10800000" flipH="1">
            <a:off x="8204690" y="643176"/>
            <a:ext cx="181200" cy="160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29"/>
          <p:cNvCxnSpPr>
            <a:stCxn id="176" idx="2"/>
            <a:endCxn id="179" idx="6"/>
          </p:cNvCxnSpPr>
          <p:nvPr/>
        </p:nvCxnSpPr>
        <p:spPr>
          <a:xfrm flipH="1">
            <a:off x="7738858" y="417007"/>
            <a:ext cx="553200" cy="137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85" name="Google Shape;185;p29"/>
          <p:cNvGrpSpPr/>
          <p:nvPr/>
        </p:nvGrpSpPr>
        <p:grpSpPr>
          <a:xfrm>
            <a:off x="551624" y="3894944"/>
            <a:ext cx="457457" cy="457298"/>
            <a:chOff x="3215225" y="1328488"/>
            <a:chExt cx="1382463" cy="1382400"/>
          </a:xfrm>
        </p:grpSpPr>
        <p:pic>
          <p:nvPicPr>
            <p:cNvPr id="186" name="Google Shape;186;p29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5225" y="1330050"/>
              <a:ext cx="1382275" cy="1379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29"/>
            <p:cNvSpPr/>
            <p:nvPr/>
          </p:nvSpPr>
          <p:spPr>
            <a:xfrm>
              <a:off x="3215288" y="1328488"/>
              <a:ext cx="1382400" cy="1382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188" name="Google Shape;188;p29"/>
          <p:cNvGrpSpPr/>
          <p:nvPr/>
        </p:nvGrpSpPr>
        <p:grpSpPr>
          <a:xfrm>
            <a:off x="210166" y="4352348"/>
            <a:ext cx="326676" cy="326661"/>
            <a:chOff x="3215225" y="1328488"/>
            <a:chExt cx="1382463" cy="1382400"/>
          </a:xfrm>
        </p:grpSpPr>
        <p:pic>
          <p:nvPicPr>
            <p:cNvPr id="189" name="Google Shape;189;p29"/>
            <p:cNvPicPr preferRelativeResize="0"/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5225" y="1330050"/>
              <a:ext cx="1382275" cy="1379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29"/>
            <p:cNvSpPr/>
            <p:nvPr/>
          </p:nvSpPr>
          <p:spPr>
            <a:xfrm>
              <a:off x="3215288" y="1328488"/>
              <a:ext cx="1382400" cy="1382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cxnSp>
        <p:nvCxnSpPr>
          <p:cNvPr id="191" name="Google Shape;191;p29"/>
          <p:cNvCxnSpPr>
            <a:stCxn id="190" idx="7"/>
            <a:endCxn id="187" idx="3"/>
          </p:cNvCxnSpPr>
          <p:nvPr/>
        </p:nvCxnSpPr>
        <p:spPr>
          <a:xfrm rot="10800000" flipH="1">
            <a:off x="489003" y="4285286"/>
            <a:ext cx="129600" cy="114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/>
          <p:nvPr/>
        </p:nvSpPr>
        <p:spPr>
          <a:xfrm>
            <a:off x="355175" y="242850"/>
            <a:ext cx="8433600" cy="465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94" name="Google Shape;194;p30"/>
          <p:cNvGrpSpPr/>
          <p:nvPr/>
        </p:nvGrpSpPr>
        <p:grpSpPr>
          <a:xfrm rot="5400000">
            <a:off x="7402597" y="3791757"/>
            <a:ext cx="1443662" cy="1097204"/>
            <a:chOff x="7488447" y="96982"/>
            <a:chExt cx="1443662" cy="1097204"/>
          </a:xfrm>
        </p:grpSpPr>
        <p:grpSp>
          <p:nvGrpSpPr>
            <p:cNvPr id="195" name="Google Shape;195;p30"/>
            <p:cNvGrpSpPr/>
            <p:nvPr/>
          </p:nvGrpSpPr>
          <p:grpSpPr>
            <a:xfrm>
              <a:off x="8292029" y="96982"/>
              <a:ext cx="640080" cy="640051"/>
              <a:chOff x="3215225" y="1328488"/>
              <a:chExt cx="1382463" cy="1382400"/>
            </a:xfrm>
          </p:grpSpPr>
          <p:pic>
            <p:nvPicPr>
              <p:cNvPr id="196" name="Google Shape;196;p30"/>
              <p:cNvPicPr preferRelativeResize="0"/>
              <p:nvPr/>
            </p:nvPicPr>
            <p:blipFill>
              <a:blip r:embed="rId2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7" name="Google Shape;197;p30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98" name="Google Shape;198;p30"/>
            <p:cNvGrpSpPr/>
            <p:nvPr/>
          </p:nvGrpSpPr>
          <p:grpSpPr>
            <a:xfrm>
              <a:off x="7488447" y="206111"/>
              <a:ext cx="274281" cy="274268"/>
              <a:chOff x="3215225" y="1328488"/>
              <a:chExt cx="1382463" cy="1382400"/>
            </a:xfrm>
          </p:grpSpPr>
          <p:pic>
            <p:nvPicPr>
              <p:cNvPr id="199" name="Google Shape;199;p30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0" name="Google Shape;200;p30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201" name="Google Shape;201;p30"/>
            <p:cNvGrpSpPr/>
            <p:nvPr/>
          </p:nvGrpSpPr>
          <p:grpSpPr>
            <a:xfrm>
              <a:off x="7814459" y="737026"/>
              <a:ext cx="457180" cy="457160"/>
              <a:chOff x="3215225" y="1328488"/>
              <a:chExt cx="1382463" cy="1382400"/>
            </a:xfrm>
          </p:grpSpPr>
          <p:pic>
            <p:nvPicPr>
              <p:cNvPr id="202" name="Google Shape;202;p30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3" name="Google Shape;203;p30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204" name="Google Shape;204;p30"/>
            <p:cNvCxnSpPr>
              <a:stCxn id="203" idx="7"/>
              <a:endCxn id="197" idx="3"/>
            </p:cNvCxnSpPr>
            <p:nvPr/>
          </p:nvCxnSpPr>
          <p:spPr>
            <a:xfrm rot="-5400000">
              <a:off x="8214890" y="632976"/>
              <a:ext cx="160800" cy="181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30"/>
            <p:cNvCxnSpPr>
              <a:stCxn id="197" idx="2"/>
              <a:endCxn id="200" idx="6"/>
            </p:cNvCxnSpPr>
            <p:nvPr/>
          </p:nvCxnSpPr>
          <p:spPr>
            <a:xfrm rot="5400000" flipH="1">
              <a:off x="7990558" y="115507"/>
              <a:ext cx="73800" cy="529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6" name="Google Shape;206;p30"/>
          <p:cNvGrpSpPr/>
          <p:nvPr/>
        </p:nvGrpSpPr>
        <p:grpSpPr>
          <a:xfrm flipH="1">
            <a:off x="167266" y="1706669"/>
            <a:ext cx="798915" cy="784065"/>
            <a:chOff x="210166" y="3894944"/>
            <a:chExt cx="798915" cy="784065"/>
          </a:xfrm>
        </p:grpSpPr>
        <p:grpSp>
          <p:nvGrpSpPr>
            <p:cNvPr id="207" name="Google Shape;207;p30"/>
            <p:cNvGrpSpPr/>
            <p:nvPr/>
          </p:nvGrpSpPr>
          <p:grpSpPr>
            <a:xfrm>
              <a:off x="551624" y="3894944"/>
              <a:ext cx="457457" cy="457298"/>
              <a:chOff x="3215225" y="1328488"/>
              <a:chExt cx="1382463" cy="1382400"/>
            </a:xfrm>
          </p:grpSpPr>
          <p:pic>
            <p:nvPicPr>
              <p:cNvPr id="208" name="Google Shape;208;p30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9" name="Google Shape;209;p30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210" name="Google Shape;210;p30"/>
            <p:cNvGrpSpPr/>
            <p:nvPr/>
          </p:nvGrpSpPr>
          <p:grpSpPr>
            <a:xfrm>
              <a:off x="210166" y="4352348"/>
              <a:ext cx="326676" cy="326661"/>
              <a:chOff x="3215225" y="1328488"/>
              <a:chExt cx="1382463" cy="1382400"/>
            </a:xfrm>
          </p:grpSpPr>
          <p:pic>
            <p:nvPicPr>
              <p:cNvPr id="211" name="Google Shape;211;p30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2" name="Google Shape;212;p30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213" name="Google Shape;213;p30"/>
            <p:cNvCxnSpPr>
              <a:stCxn id="212" idx="7"/>
              <a:endCxn id="209" idx="3"/>
            </p:cNvCxnSpPr>
            <p:nvPr/>
          </p:nvCxnSpPr>
          <p:spPr>
            <a:xfrm rot="10800000" flipH="1">
              <a:off x="489003" y="4285286"/>
              <a:ext cx="129600" cy="114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55175" y="242850"/>
            <a:ext cx="8433600" cy="465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984250" y="2952750"/>
            <a:ext cx="3370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4789250" y="2952750"/>
            <a:ext cx="3370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 idx="3"/>
          </p:nvPr>
        </p:nvSpPr>
        <p:spPr>
          <a:xfrm>
            <a:off x="984250" y="2571750"/>
            <a:ext cx="3370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 idx="4"/>
          </p:nvPr>
        </p:nvSpPr>
        <p:spPr>
          <a:xfrm>
            <a:off x="4789250" y="2571750"/>
            <a:ext cx="3370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355175" y="242850"/>
            <a:ext cx="8433600" cy="465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355175" y="242850"/>
            <a:ext cx="8433600" cy="465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1192500"/>
            <a:ext cx="41148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720000" y="1665000"/>
            <a:ext cx="41148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1828800" lvl="3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3200400" lvl="6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3657600" lvl="7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4114800" lvl="8" indent="-266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5296075" y="414775"/>
            <a:ext cx="3309300" cy="431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2288375" y="1200150"/>
            <a:ext cx="4567200" cy="2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8" name="Google Shape;38;p8"/>
          <p:cNvSpPr/>
          <p:nvPr/>
        </p:nvSpPr>
        <p:spPr>
          <a:xfrm>
            <a:off x="355175" y="242850"/>
            <a:ext cx="8433600" cy="465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355175" y="242850"/>
            <a:ext cx="8433600" cy="465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822921" y="1934675"/>
            <a:ext cx="3451200" cy="16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2"/>
          </p:nvPr>
        </p:nvSpPr>
        <p:spPr>
          <a:xfrm>
            <a:off x="4869879" y="1934675"/>
            <a:ext cx="3451200" cy="16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355175" y="242850"/>
            <a:ext cx="8433600" cy="465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2278800" y="2179625"/>
            <a:ext cx="61452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 idx="2" hasCustomPrompt="1"/>
          </p:nvPr>
        </p:nvSpPr>
        <p:spPr>
          <a:xfrm>
            <a:off x="6595200" y="995125"/>
            <a:ext cx="1828800" cy="13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3852000" y="3017825"/>
            <a:ext cx="4572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355175" y="242850"/>
            <a:ext cx="8433600" cy="465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2270700" y="1818975"/>
            <a:ext cx="2926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 idx="2" hasCustomPrompt="1"/>
          </p:nvPr>
        </p:nvSpPr>
        <p:spPr>
          <a:xfrm>
            <a:off x="2270700" y="1377975"/>
            <a:ext cx="1098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2270700" y="2199975"/>
            <a:ext cx="2926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title" idx="3"/>
          </p:nvPr>
        </p:nvSpPr>
        <p:spPr>
          <a:xfrm>
            <a:off x="5497800" y="1818975"/>
            <a:ext cx="2926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4" hasCustomPrompt="1"/>
          </p:nvPr>
        </p:nvSpPr>
        <p:spPr>
          <a:xfrm>
            <a:off x="5497800" y="1377975"/>
            <a:ext cx="1098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5"/>
          </p:nvPr>
        </p:nvSpPr>
        <p:spPr>
          <a:xfrm>
            <a:off x="5497800" y="2199975"/>
            <a:ext cx="2926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 idx="6"/>
          </p:nvPr>
        </p:nvSpPr>
        <p:spPr>
          <a:xfrm>
            <a:off x="2270700" y="3436300"/>
            <a:ext cx="2926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 idx="7" hasCustomPrompt="1"/>
          </p:nvPr>
        </p:nvSpPr>
        <p:spPr>
          <a:xfrm>
            <a:off x="2270700" y="2995525"/>
            <a:ext cx="1098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8"/>
          </p:nvPr>
        </p:nvSpPr>
        <p:spPr>
          <a:xfrm>
            <a:off x="2270700" y="3817300"/>
            <a:ext cx="2926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 idx="9"/>
          </p:nvPr>
        </p:nvSpPr>
        <p:spPr>
          <a:xfrm>
            <a:off x="5497800" y="3436300"/>
            <a:ext cx="2926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13" hasCustomPrompt="1"/>
          </p:nvPr>
        </p:nvSpPr>
        <p:spPr>
          <a:xfrm>
            <a:off x="5497800" y="2995525"/>
            <a:ext cx="1098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4"/>
          </p:nvPr>
        </p:nvSpPr>
        <p:spPr>
          <a:xfrm>
            <a:off x="5497800" y="3817300"/>
            <a:ext cx="2926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 idx="15"/>
          </p:nvPr>
        </p:nvSpPr>
        <p:spPr>
          <a:xfrm>
            <a:off x="720000" y="3325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Devanagari"/>
              <a:buNone/>
              <a:defRPr sz="3500" b="1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8" r:id="rId6"/>
    <p:sldLayoutId id="2147483659" r:id="rId7"/>
    <p:sldLayoutId id="2147483661" r:id="rId8"/>
    <p:sldLayoutId id="2147483662" r:id="rId9"/>
    <p:sldLayoutId id="2147483671" r:id="rId10"/>
    <p:sldLayoutId id="2147483675" r:id="rId11"/>
    <p:sldLayoutId id="214748367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ctrTitle"/>
          </p:nvPr>
        </p:nvSpPr>
        <p:spPr>
          <a:xfrm>
            <a:off x="2032208" y="1546512"/>
            <a:ext cx="51207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bg-BG" sz="2400" dirty="0"/>
              <a:t> </a:t>
            </a:r>
            <a:br>
              <a:rPr lang="en-US" sz="2400" dirty="0"/>
            </a:br>
            <a:r>
              <a:rPr lang="bg-BG" sz="2400" dirty="0"/>
              <a:t> </a:t>
            </a:r>
            <a:br>
              <a:rPr lang="en-US" sz="2400" dirty="0"/>
            </a:br>
            <a:r>
              <a:rPr lang="bg-BG" sz="2400" dirty="0"/>
              <a:t> </a:t>
            </a:r>
            <a:br>
              <a:rPr lang="en-US" sz="2400" dirty="0"/>
            </a:br>
            <a:r>
              <a:rPr lang="bg-BG" sz="2400" dirty="0"/>
              <a:t> </a:t>
            </a:r>
            <a:br>
              <a:rPr lang="en-US" sz="2400" dirty="0"/>
            </a:br>
            <a:r>
              <a:rPr lang="bg-BG" sz="2400" dirty="0"/>
              <a:t>“ СИНТЕЗ И ФИЗИКОХИМИЧНО ОХАРАКТЕРИЗИРАНЕ НА ОКСОСЕЛЕНАТИ(IV,VI) И ОКСОТЕЛУРАТИ(IV,VI) НА ПЛАТИНОВИ МЕТАЛИ”</a:t>
            </a:r>
            <a:endParaRPr lang="en-US" sz="2400" dirty="0"/>
          </a:p>
        </p:txBody>
      </p:sp>
      <p:sp>
        <p:nvSpPr>
          <p:cNvPr id="225" name="Google Shape;225;p34"/>
          <p:cNvSpPr txBox="1">
            <a:spLocks noGrp="1"/>
          </p:cNvSpPr>
          <p:nvPr>
            <p:ph type="subTitle" idx="1"/>
          </p:nvPr>
        </p:nvSpPr>
        <p:spPr>
          <a:xfrm>
            <a:off x="2011625" y="3920337"/>
            <a:ext cx="51207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Ръководител на проекта:</a:t>
            </a:r>
            <a:r>
              <a:rPr lang="en-US" dirty="0"/>
              <a:t> </a:t>
            </a:r>
            <a:r>
              <a:rPr lang="ru-RU" dirty="0"/>
              <a:t>доц. д-р В. Георгиева</a:t>
            </a:r>
          </a:p>
        </p:txBody>
      </p:sp>
      <p:grpSp>
        <p:nvGrpSpPr>
          <p:cNvPr id="226" name="Google Shape;226;p34"/>
          <p:cNvGrpSpPr/>
          <p:nvPr/>
        </p:nvGrpSpPr>
        <p:grpSpPr>
          <a:xfrm>
            <a:off x="7152929" y="2303421"/>
            <a:ext cx="1925114" cy="2279415"/>
            <a:chOff x="7152929" y="2303421"/>
            <a:chExt cx="1925114" cy="2279415"/>
          </a:xfrm>
        </p:grpSpPr>
        <p:grpSp>
          <p:nvGrpSpPr>
            <p:cNvPr id="227" name="Google Shape;227;p34"/>
            <p:cNvGrpSpPr/>
            <p:nvPr/>
          </p:nvGrpSpPr>
          <p:grpSpPr>
            <a:xfrm>
              <a:off x="8163682" y="2303421"/>
              <a:ext cx="914361" cy="914458"/>
              <a:chOff x="3215225" y="1328488"/>
              <a:chExt cx="1382463" cy="1382400"/>
            </a:xfrm>
          </p:grpSpPr>
          <p:pic>
            <p:nvPicPr>
              <p:cNvPr id="228" name="Google Shape;228;p34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9" name="Google Shape;229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230" name="Google Shape;230;p34"/>
            <p:cNvGrpSpPr/>
            <p:nvPr/>
          </p:nvGrpSpPr>
          <p:grpSpPr>
            <a:xfrm>
              <a:off x="7152929" y="2948632"/>
              <a:ext cx="640080" cy="640051"/>
              <a:chOff x="3215225" y="1328488"/>
              <a:chExt cx="1382463" cy="1382400"/>
            </a:xfrm>
          </p:grpSpPr>
          <p:pic>
            <p:nvPicPr>
              <p:cNvPr id="231" name="Google Shape;231;p34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2" name="Google Shape;232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233" name="Google Shape;233;p34"/>
            <p:cNvGrpSpPr/>
            <p:nvPr/>
          </p:nvGrpSpPr>
          <p:grpSpPr>
            <a:xfrm>
              <a:off x="8163671" y="3668526"/>
              <a:ext cx="457180" cy="457160"/>
              <a:chOff x="3215225" y="1328488"/>
              <a:chExt cx="1382463" cy="1382400"/>
            </a:xfrm>
          </p:grpSpPr>
          <p:pic>
            <p:nvPicPr>
              <p:cNvPr id="234" name="Google Shape;234;p34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5" name="Google Shape;235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236" name="Google Shape;236;p34"/>
            <p:cNvCxnSpPr>
              <a:stCxn id="229" idx="2"/>
              <a:endCxn id="232" idx="7"/>
            </p:cNvCxnSpPr>
            <p:nvPr/>
          </p:nvCxnSpPr>
          <p:spPr>
            <a:xfrm flipH="1">
              <a:off x="7699324" y="2760649"/>
              <a:ext cx="464400" cy="281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34"/>
            <p:cNvCxnSpPr>
              <a:stCxn id="232" idx="5"/>
              <a:endCxn id="235" idx="2"/>
            </p:cNvCxnSpPr>
            <p:nvPr/>
          </p:nvCxnSpPr>
          <p:spPr>
            <a:xfrm>
              <a:off x="7699276" y="3494950"/>
              <a:ext cx="464400" cy="40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238" name="Google Shape;238;p34"/>
            <p:cNvGrpSpPr/>
            <p:nvPr/>
          </p:nvGrpSpPr>
          <p:grpSpPr>
            <a:xfrm>
              <a:off x="7272171" y="4125676"/>
              <a:ext cx="457180" cy="457160"/>
              <a:chOff x="3215225" y="1328488"/>
              <a:chExt cx="1382463" cy="1382400"/>
            </a:xfrm>
          </p:grpSpPr>
          <p:pic>
            <p:nvPicPr>
              <p:cNvPr id="239" name="Google Shape;239;p34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0" name="Google Shape;240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241" name="Google Shape;241;p34"/>
            <p:cNvCxnSpPr>
              <a:stCxn id="235" idx="0"/>
              <a:endCxn id="229" idx="4"/>
            </p:cNvCxnSpPr>
            <p:nvPr/>
          </p:nvCxnSpPr>
          <p:spPr>
            <a:xfrm rot="10800000" flipH="1">
              <a:off x="8392272" y="3217926"/>
              <a:ext cx="228600" cy="450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34"/>
            <p:cNvCxnSpPr>
              <a:stCxn id="235" idx="3"/>
              <a:endCxn id="240" idx="7"/>
            </p:cNvCxnSpPr>
            <p:nvPr/>
          </p:nvCxnSpPr>
          <p:spPr>
            <a:xfrm flipH="1">
              <a:off x="7662441" y="4058736"/>
              <a:ext cx="568200" cy="133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3" name="Google Shape;243;p34"/>
          <p:cNvGrpSpPr/>
          <p:nvPr/>
        </p:nvGrpSpPr>
        <p:grpSpPr>
          <a:xfrm>
            <a:off x="39782" y="1616346"/>
            <a:ext cx="2140069" cy="2832965"/>
            <a:chOff x="39782" y="1235346"/>
            <a:chExt cx="2140069" cy="2832965"/>
          </a:xfrm>
        </p:grpSpPr>
        <p:grpSp>
          <p:nvGrpSpPr>
            <p:cNvPr id="244" name="Google Shape;244;p34"/>
            <p:cNvGrpSpPr/>
            <p:nvPr/>
          </p:nvGrpSpPr>
          <p:grpSpPr>
            <a:xfrm>
              <a:off x="39782" y="1235346"/>
              <a:ext cx="914361" cy="914458"/>
              <a:chOff x="3215225" y="1328488"/>
              <a:chExt cx="1382463" cy="1382400"/>
            </a:xfrm>
          </p:grpSpPr>
          <p:pic>
            <p:nvPicPr>
              <p:cNvPr id="245" name="Google Shape;245;p34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6" name="Google Shape;246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247" name="Google Shape;247;p34"/>
            <p:cNvGrpSpPr/>
            <p:nvPr/>
          </p:nvGrpSpPr>
          <p:grpSpPr>
            <a:xfrm>
              <a:off x="1326929" y="2376382"/>
              <a:ext cx="640080" cy="640051"/>
              <a:chOff x="3215225" y="1328488"/>
              <a:chExt cx="1382463" cy="1382400"/>
            </a:xfrm>
          </p:grpSpPr>
          <p:pic>
            <p:nvPicPr>
              <p:cNvPr id="248" name="Google Shape;248;p34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9" name="Google Shape;249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250" name="Google Shape;250;p34"/>
            <p:cNvGrpSpPr/>
            <p:nvPr/>
          </p:nvGrpSpPr>
          <p:grpSpPr>
            <a:xfrm>
              <a:off x="1722671" y="3611151"/>
              <a:ext cx="457180" cy="457160"/>
              <a:chOff x="3215225" y="1328488"/>
              <a:chExt cx="1382463" cy="1382400"/>
            </a:xfrm>
          </p:grpSpPr>
          <p:pic>
            <p:nvPicPr>
              <p:cNvPr id="251" name="Google Shape;251;p34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2" name="Google Shape;252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253" name="Google Shape;253;p34"/>
            <p:cNvGrpSpPr/>
            <p:nvPr/>
          </p:nvGrpSpPr>
          <p:grpSpPr>
            <a:xfrm>
              <a:off x="719996" y="3581476"/>
              <a:ext cx="457180" cy="457160"/>
              <a:chOff x="3215225" y="1328488"/>
              <a:chExt cx="1382463" cy="1382400"/>
            </a:xfrm>
          </p:grpSpPr>
          <p:pic>
            <p:nvPicPr>
              <p:cNvPr id="254" name="Google Shape;254;p34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5" name="Google Shape;255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256" name="Google Shape;256;p34"/>
            <p:cNvCxnSpPr>
              <a:stCxn id="252" idx="2"/>
              <a:endCxn id="255" idx="6"/>
            </p:cNvCxnSpPr>
            <p:nvPr/>
          </p:nvCxnSpPr>
          <p:spPr>
            <a:xfrm rot="10800000">
              <a:off x="1177292" y="3810031"/>
              <a:ext cx="545400" cy="2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34"/>
            <p:cNvCxnSpPr>
              <a:stCxn id="255" idx="7"/>
              <a:endCxn id="249" idx="4"/>
            </p:cNvCxnSpPr>
            <p:nvPr/>
          </p:nvCxnSpPr>
          <p:spPr>
            <a:xfrm rot="10800000" flipH="1">
              <a:off x="1110227" y="3016326"/>
              <a:ext cx="536700" cy="632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34"/>
            <p:cNvCxnSpPr>
              <a:stCxn id="249" idx="1"/>
              <a:endCxn id="246" idx="5"/>
            </p:cNvCxnSpPr>
            <p:nvPr/>
          </p:nvCxnSpPr>
          <p:spPr>
            <a:xfrm rot="10800000">
              <a:off x="820391" y="2015915"/>
              <a:ext cx="600300" cy="454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9" name="Google Shape;259;p34"/>
          <p:cNvGrpSpPr/>
          <p:nvPr/>
        </p:nvGrpSpPr>
        <p:grpSpPr>
          <a:xfrm>
            <a:off x="1530452" y="-34541"/>
            <a:ext cx="841556" cy="871965"/>
            <a:chOff x="998421" y="80189"/>
            <a:chExt cx="841556" cy="871965"/>
          </a:xfrm>
        </p:grpSpPr>
        <p:grpSp>
          <p:nvGrpSpPr>
            <p:cNvPr id="260" name="Google Shape;260;p34"/>
            <p:cNvGrpSpPr/>
            <p:nvPr/>
          </p:nvGrpSpPr>
          <p:grpSpPr>
            <a:xfrm>
              <a:off x="998421" y="80189"/>
              <a:ext cx="457180" cy="457160"/>
              <a:chOff x="3215225" y="1328488"/>
              <a:chExt cx="1382463" cy="1382400"/>
            </a:xfrm>
          </p:grpSpPr>
          <p:pic>
            <p:nvPicPr>
              <p:cNvPr id="261" name="Google Shape;261;p34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2" name="Google Shape;262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263" name="Google Shape;263;p34"/>
            <p:cNvGrpSpPr/>
            <p:nvPr/>
          </p:nvGrpSpPr>
          <p:grpSpPr>
            <a:xfrm>
              <a:off x="1565697" y="677886"/>
              <a:ext cx="274281" cy="274268"/>
              <a:chOff x="3215225" y="1328488"/>
              <a:chExt cx="1382463" cy="1382400"/>
            </a:xfrm>
          </p:grpSpPr>
          <p:pic>
            <p:nvPicPr>
              <p:cNvPr id="264" name="Google Shape;264;p34"/>
              <p:cNvPicPr preferRelativeResize="0"/>
              <p:nvPr/>
            </p:nvPicPr>
            <p:blipFill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5" name="Google Shape;265;p3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266" name="Google Shape;266;p34"/>
            <p:cNvCxnSpPr>
              <a:stCxn id="262" idx="5"/>
              <a:endCxn id="265" idx="1"/>
            </p:cNvCxnSpPr>
            <p:nvPr/>
          </p:nvCxnSpPr>
          <p:spPr>
            <a:xfrm>
              <a:off x="1388652" y="470399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267" name="Google Shape;267;p34"/>
          <p:cNvSpPr txBox="1"/>
          <p:nvPr/>
        </p:nvSpPr>
        <p:spPr>
          <a:xfrm>
            <a:off x="3009964" y="580304"/>
            <a:ext cx="3124021" cy="91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2800" b="1" dirty="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rPr>
              <a:t>О Т Ч Е Т</a:t>
            </a:r>
            <a:endParaRPr lang="en-US" sz="2800" b="1" dirty="0">
              <a:solidFill>
                <a:schemeClr val="dk1"/>
              </a:solidFill>
              <a:latin typeface="Anek Devanagari"/>
              <a:ea typeface="Anek Devanagari"/>
              <a:cs typeface="Anek Devanagari"/>
              <a:sym typeface="Anek Devanagari"/>
            </a:endParaRPr>
          </a:p>
          <a:p>
            <a:pPr lvl="0" algn="ctr"/>
            <a:r>
              <a:rPr lang="bg-BG" sz="2200" b="1" dirty="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rPr>
              <a:t>НИХ 501/2024</a:t>
            </a:r>
            <a:br>
              <a:rPr lang="bg-BG" sz="2200" b="1" dirty="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rPr>
            </a:br>
            <a:r>
              <a:rPr lang="bg-BG" sz="2200" b="1" dirty="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rPr>
              <a:t>(първа година)</a:t>
            </a:r>
            <a:br>
              <a:rPr lang="bg-BG" sz="2200" b="1" dirty="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rPr>
            </a:br>
            <a:endParaRPr sz="2200" b="1" dirty="0">
              <a:solidFill>
                <a:schemeClr val="dk1"/>
              </a:solidFill>
              <a:latin typeface="Anek Devanagari"/>
              <a:ea typeface="Anek Devanagari"/>
              <a:cs typeface="Anek Devanagari"/>
              <a:sym typeface="Anek Devanaga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9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dirty="0"/>
              <a:t>Научни резултати</a:t>
            </a:r>
            <a:endParaRPr dirty="0"/>
          </a:p>
        </p:txBody>
      </p:sp>
      <p:sp>
        <p:nvSpPr>
          <p:cNvPr id="459" name="Google Shape;459;p39"/>
          <p:cNvSpPr txBox="1">
            <a:spLocks noGrp="1"/>
          </p:cNvSpPr>
          <p:nvPr>
            <p:ph type="subTitle" idx="1"/>
          </p:nvPr>
        </p:nvSpPr>
        <p:spPr>
          <a:xfrm>
            <a:off x="432690" y="1113949"/>
            <a:ext cx="4046958" cy="2131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bg-BG" b="1" dirty="0"/>
              <a:t>Брой научни публикации, които са реферирани и индексирани в световни вторични литературни източници</a:t>
            </a:r>
            <a:endParaRPr lang="en-US" dirty="0"/>
          </a:p>
          <a:p>
            <a:pPr marL="85725" lvl="0" indent="0" algn="just"/>
            <a:r>
              <a:rPr lang="bg-BG" dirty="0"/>
              <a:t>K. </a:t>
            </a:r>
            <a:r>
              <a:rPr lang="bg-BG" dirty="0" err="1"/>
              <a:t>Todorova</a:t>
            </a:r>
            <a:r>
              <a:rPr lang="bg-BG" dirty="0"/>
              <a:t>, V. Georgieva, S. </a:t>
            </a:r>
            <a:r>
              <a:rPr lang="bg-BG" dirty="0" err="1"/>
              <a:t>Genieva</a:t>
            </a:r>
            <a:r>
              <a:rPr lang="bg-BG" dirty="0"/>
              <a:t>, </a:t>
            </a:r>
            <a:r>
              <a:rPr lang="bg-BG" dirty="0" err="1"/>
              <a:t>Hydrothermal</a:t>
            </a:r>
            <a:r>
              <a:rPr lang="bg-BG" dirty="0"/>
              <a:t> </a:t>
            </a:r>
            <a:r>
              <a:rPr lang="bg-BG" dirty="0" err="1"/>
              <a:t>synthesis</a:t>
            </a:r>
            <a:r>
              <a:rPr lang="bg-BG" dirty="0"/>
              <a:t> </a:t>
            </a:r>
            <a:r>
              <a:rPr lang="bg-BG" dirty="0" err="1"/>
              <a:t>of</a:t>
            </a:r>
            <a:r>
              <a:rPr lang="bg-BG" dirty="0"/>
              <a:t> </a:t>
            </a:r>
            <a:r>
              <a:rPr lang="bg-BG" dirty="0" err="1"/>
              <a:t>nanoscaled</a:t>
            </a:r>
            <a:r>
              <a:rPr lang="bg-BG" dirty="0"/>
              <a:t> </a:t>
            </a:r>
            <a:r>
              <a:rPr lang="bg-BG" dirty="0" err="1"/>
              <a:t>materials</a:t>
            </a:r>
            <a:r>
              <a:rPr lang="bg-BG" dirty="0"/>
              <a:t> </a:t>
            </a:r>
            <a:r>
              <a:rPr lang="bg-BG" dirty="0" err="1"/>
              <a:t>containing</a:t>
            </a:r>
            <a:r>
              <a:rPr lang="bg-BG" dirty="0"/>
              <a:t> </a:t>
            </a:r>
            <a:r>
              <a:rPr lang="bg-BG" dirty="0" err="1"/>
              <a:t>platinum</a:t>
            </a:r>
            <a:r>
              <a:rPr lang="bg-BG" dirty="0"/>
              <a:t> group </a:t>
            </a:r>
            <a:r>
              <a:rPr lang="bg-BG" dirty="0" err="1"/>
              <a:t>metal</a:t>
            </a:r>
            <a:r>
              <a:rPr lang="bg-BG" dirty="0"/>
              <a:t> </a:t>
            </a:r>
            <a:r>
              <a:rPr lang="bg-BG" dirty="0" err="1"/>
              <a:t>using</a:t>
            </a:r>
            <a:r>
              <a:rPr lang="bg-BG" dirty="0"/>
              <a:t> </a:t>
            </a:r>
            <a:r>
              <a:rPr lang="bg-BG" dirty="0" err="1"/>
              <a:t>sodium</a:t>
            </a:r>
            <a:r>
              <a:rPr lang="bg-BG" dirty="0"/>
              <a:t> </a:t>
            </a:r>
            <a:r>
              <a:rPr lang="bg-BG" dirty="0" err="1"/>
              <a:t>hydrogensenite</a:t>
            </a:r>
            <a:r>
              <a:rPr lang="bg-BG" dirty="0"/>
              <a:t>, 63 Science </a:t>
            </a:r>
            <a:r>
              <a:rPr lang="bg-BG" dirty="0" err="1"/>
              <a:t>Conference</a:t>
            </a:r>
            <a:r>
              <a:rPr lang="bg-BG" dirty="0"/>
              <a:t> </a:t>
            </a:r>
            <a:r>
              <a:rPr lang="bg-BG" dirty="0" err="1"/>
              <a:t>of</a:t>
            </a:r>
            <a:r>
              <a:rPr lang="bg-BG" dirty="0"/>
              <a:t> </a:t>
            </a:r>
            <a:r>
              <a:rPr lang="bg-BG" dirty="0" err="1"/>
              <a:t>Ruse</a:t>
            </a:r>
            <a:r>
              <a:rPr lang="bg-BG" dirty="0"/>
              <a:t> </a:t>
            </a:r>
            <a:r>
              <a:rPr lang="bg-BG" dirty="0" err="1"/>
              <a:t>University</a:t>
            </a:r>
            <a:r>
              <a:rPr lang="bg-BG" dirty="0"/>
              <a:t>, </a:t>
            </a:r>
            <a:r>
              <a:rPr lang="bg-BG" dirty="0" err="1"/>
              <a:t>Bulgaria</a:t>
            </a:r>
            <a:r>
              <a:rPr lang="bg-BG" dirty="0"/>
              <a:t>, v. 63 (2024) </a:t>
            </a:r>
            <a:r>
              <a:rPr lang="en-US" dirty="0"/>
              <a:t>p. 44 – 49</a:t>
            </a:r>
            <a:r>
              <a:rPr lang="bg-BG" dirty="0"/>
              <a:t>.</a:t>
            </a:r>
            <a:endParaRPr lang="en-US" dirty="0"/>
          </a:p>
        </p:txBody>
      </p:sp>
      <p:sp>
        <p:nvSpPr>
          <p:cNvPr id="460" name="Google Shape;460;p39"/>
          <p:cNvSpPr txBox="1">
            <a:spLocks noGrp="1"/>
          </p:cNvSpPr>
          <p:nvPr>
            <p:ph type="subTitle" idx="2"/>
          </p:nvPr>
        </p:nvSpPr>
        <p:spPr>
          <a:xfrm>
            <a:off x="4777955" y="1147731"/>
            <a:ext cx="3940634" cy="16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bg-BG" b="1" dirty="0"/>
              <a:t>Брой научни публикации, които са публикувани в издания с </a:t>
            </a:r>
            <a:r>
              <a:rPr lang="bg-BG" b="1" dirty="0" err="1"/>
              <a:t>импакт</a:t>
            </a:r>
            <a:r>
              <a:rPr lang="bg-BG" b="1" dirty="0"/>
              <a:t> фактор (</a:t>
            </a:r>
            <a:r>
              <a:rPr lang="en-US" b="1" dirty="0"/>
              <a:t>Web of Science</a:t>
            </a:r>
            <a:r>
              <a:rPr lang="bg-BG" b="1" dirty="0"/>
              <a:t>) и </a:t>
            </a:r>
            <a:r>
              <a:rPr lang="bg-BG" b="1" dirty="0" err="1"/>
              <a:t>импакт</a:t>
            </a:r>
            <a:r>
              <a:rPr lang="bg-BG" b="1" dirty="0"/>
              <a:t> ранг (</a:t>
            </a:r>
            <a:r>
              <a:rPr lang="en-US" b="1" dirty="0"/>
              <a:t>Scopus</a:t>
            </a:r>
            <a:r>
              <a:rPr lang="bg-BG" b="1" dirty="0"/>
              <a:t>) няма</a:t>
            </a:r>
            <a:endParaRPr lang="en-US" dirty="0"/>
          </a:p>
          <a:p>
            <a:pPr marL="0" lvl="0" indent="0" algn="just"/>
            <a:r>
              <a:rPr lang="bg-BG" dirty="0"/>
              <a:t>K. </a:t>
            </a:r>
            <a:r>
              <a:rPr lang="bg-BG" dirty="0" err="1"/>
              <a:t>Todorova</a:t>
            </a:r>
            <a:r>
              <a:rPr lang="bg-BG" dirty="0"/>
              <a:t>, V. Georgieva, S. </a:t>
            </a:r>
            <a:r>
              <a:rPr lang="bg-BG" dirty="0" err="1"/>
              <a:t>Genieva</a:t>
            </a:r>
            <a:r>
              <a:rPr lang="bg-BG" dirty="0"/>
              <a:t>, A </a:t>
            </a:r>
            <a:r>
              <a:rPr lang="bg-BG" dirty="0" err="1"/>
              <a:t>review</a:t>
            </a:r>
            <a:r>
              <a:rPr lang="bg-BG" dirty="0"/>
              <a:t> </a:t>
            </a:r>
            <a:r>
              <a:rPr lang="bg-BG" dirty="0" err="1"/>
              <a:t>of</a:t>
            </a:r>
            <a:r>
              <a:rPr lang="bg-BG" dirty="0"/>
              <a:t> </a:t>
            </a:r>
            <a:r>
              <a:rPr lang="bg-BG" dirty="0" err="1"/>
              <a:t>stuties</a:t>
            </a:r>
            <a:r>
              <a:rPr lang="bg-BG" dirty="0"/>
              <a:t> </a:t>
            </a:r>
            <a:r>
              <a:rPr lang="bg-BG" dirty="0" err="1"/>
              <a:t>on</a:t>
            </a:r>
            <a:r>
              <a:rPr lang="bg-BG" dirty="0"/>
              <a:t> </a:t>
            </a:r>
            <a:r>
              <a:rPr lang="bg-BG" dirty="0" err="1"/>
              <a:t>the</a:t>
            </a:r>
            <a:r>
              <a:rPr lang="bg-BG" dirty="0"/>
              <a:t> </a:t>
            </a:r>
            <a:r>
              <a:rPr lang="bg-BG" dirty="0" err="1"/>
              <a:t>synthe</a:t>
            </a:r>
            <a:r>
              <a:rPr lang="en-US" dirty="0"/>
              <a:t>sis</a:t>
            </a:r>
            <a:r>
              <a:rPr lang="bg-BG" dirty="0"/>
              <a:t> </a:t>
            </a:r>
            <a:r>
              <a:rPr lang="bg-BG" dirty="0" err="1"/>
              <a:t>and</a:t>
            </a:r>
            <a:r>
              <a:rPr lang="bg-BG" dirty="0"/>
              <a:t> </a:t>
            </a:r>
            <a:r>
              <a:rPr lang="bg-BG" dirty="0" err="1"/>
              <a:t>physicochemical</a:t>
            </a:r>
            <a:r>
              <a:rPr lang="bg-BG" dirty="0"/>
              <a:t> </a:t>
            </a:r>
            <a:r>
              <a:rPr lang="bg-BG" dirty="0" err="1"/>
              <a:t>properties</a:t>
            </a:r>
            <a:r>
              <a:rPr lang="bg-BG" dirty="0"/>
              <a:t> </a:t>
            </a:r>
            <a:r>
              <a:rPr lang="bg-BG" dirty="0" err="1"/>
              <a:t>of</a:t>
            </a:r>
            <a:r>
              <a:rPr lang="bg-BG" dirty="0"/>
              <a:t> </a:t>
            </a:r>
            <a:r>
              <a:rPr lang="bg-BG" dirty="0" err="1"/>
              <a:t>platinoid</a:t>
            </a:r>
            <a:r>
              <a:rPr lang="bg-BG" dirty="0"/>
              <a:t> </a:t>
            </a:r>
            <a:r>
              <a:rPr lang="bg-BG" dirty="0" err="1"/>
              <a:t>oxoselenates</a:t>
            </a:r>
            <a:r>
              <a:rPr lang="bg-BG" dirty="0"/>
              <a:t>(IV,VI), (</a:t>
            </a:r>
            <a:r>
              <a:rPr lang="en-US" dirty="0" err="1"/>
              <a:t>подготв</a:t>
            </a:r>
            <a:r>
              <a:rPr lang="bg-BG" dirty="0"/>
              <a:t>я се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списание</a:t>
            </a:r>
            <a:r>
              <a:rPr lang="en-US" dirty="0"/>
              <a:t> с </a:t>
            </a:r>
            <a:r>
              <a:rPr lang="en-US" dirty="0" err="1"/>
              <a:t>импакт-фактор</a:t>
            </a:r>
            <a:r>
              <a:rPr lang="bg-BG" dirty="0"/>
              <a:t>).</a:t>
            </a:r>
            <a:endParaRPr lang="en-US" dirty="0"/>
          </a:p>
        </p:txBody>
      </p:sp>
      <p:grpSp>
        <p:nvGrpSpPr>
          <p:cNvPr id="461" name="Google Shape;461;p39"/>
          <p:cNvGrpSpPr/>
          <p:nvPr/>
        </p:nvGrpSpPr>
        <p:grpSpPr>
          <a:xfrm>
            <a:off x="7900809" y="67018"/>
            <a:ext cx="1046381" cy="1046931"/>
            <a:chOff x="7936546" y="806274"/>
            <a:chExt cx="1046381" cy="1046931"/>
          </a:xfrm>
        </p:grpSpPr>
        <p:grpSp>
          <p:nvGrpSpPr>
            <p:cNvPr id="462" name="Google Shape;462;p39"/>
            <p:cNvGrpSpPr/>
            <p:nvPr/>
          </p:nvGrpSpPr>
          <p:grpSpPr>
            <a:xfrm flipH="1">
              <a:off x="8525747" y="981239"/>
              <a:ext cx="457180" cy="457160"/>
              <a:chOff x="3215225" y="1328488"/>
              <a:chExt cx="1382463" cy="1382400"/>
            </a:xfrm>
          </p:grpSpPr>
          <p:pic>
            <p:nvPicPr>
              <p:cNvPr id="463" name="Google Shape;463;p39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4" name="Google Shape;464;p39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465" name="Google Shape;465;p39"/>
            <p:cNvGrpSpPr/>
            <p:nvPr/>
          </p:nvGrpSpPr>
          <p:grpSpPr>
            <a:xfrm flipH="1">
              <a:off x="8141371" y="1578936"/>
              <a:ext cx="274281" cy="274268"/>
              <a:chOff x="3215225" y="1328488"/>
              <a:chExt cx="1382463" cy="1382400"/>
            </a:xfrm>
          </p:grpSpPr>
          <p:pic>
            <p:nvPicPr>
              <p:cNvPr id="466" name="Google Shape;466;p39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7" name="Google Shape;467;p39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468" name="Google Shape;468;p39"/>
            <p:cNvCxnSpPr>
              <a:stCxn id="464" idx="5"/>
              <a:endCxn id="467" idx="1"/>
            </p:cNvCxnSpPr>
            <p:nvPr/>
          </p:nvCxnSpPr>
          <p:spPr>
            <a:xfrm flipH="1">
              <a:off x="8375496" y="1371449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469" name="Google Shape;469;p39"/>
            <p:cNvGrpSpPr/>
            <p:nvPr/>
          </p:nvGrpSpPr>
          <p:grpSpPr>
            <a:xfrm flipH="1">
              <a:off x="7936546" y="806274"/>
              <a:ext cx="274281" cy="274268"/>
              <a:chOff x="3215225" y="1328488"/>
              <a:chExt cx="1382463" cy="1382400"/>
            </a:xfrm>
          </p:grpSpPr>
          <p:pic>
            <p:nvPicPr>
              <p:cNvPr id="470" name="Google Shape;470;p39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1" name="Google Shape;471;p39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472" name="Google Shape;472;p39"/>
            <p:cNvCxnSpPr>
              <a:stCxn id="464" idx="7"/>
              <a:endCxn id="471" idx="2"/>
            </p:cNvCxnSpPr>
            <p:nvPr/>
          </p:nvCxnSpPr>
          <p:spPr>
            <a:xfrm rot="10800000">
              <a:off x="8210796" y="943488"/>
              <a:ext cx="381900" cy="104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39"/>
            <p:cNvCxnSpPr>
              <a:stCxn id="471" idx="4"/>
              <a:endCxn id="467" idx="7"/>
            </p:cNvCxnSpPr>
            <p:nvPr/>
          </p:nvCxnSpPr>
          <p:spPr>
            <a:xfrm>
              <a:off x="8073680" y="1080542"/>
              <a:ext cx="108000" cy="538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19" name="Google Shape;459;p39"/>
          <p:cNvSpPr txBox="1">
            <a:spLocks/>
          </p:cNvSpPr>
          <p:nvPr/>
        </p:nvSpPr>
        <p:spPr>
          <a:xfrm>
            <a:off x="2617534" y="3471356"/>
            <a:ext cx="4046958" cy="95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Брой цитати на изследователския състав, появили се в научната литература през отчетния период – </a:t>
            </a:r>
            <a:r>
              <a:rPr lang="ru-RU" b="1" dirty="0">
                <a:solidFill>
                  <a:srgbClr val="C00000"/>
                </a:solidFill>
              </a:rPr>
              <a:t>277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1"/>
          <p:cNvSpPr txBox="1">
            <a:spLocks noGrp="1"/>
          </p:cNvSpPr>
          <p:nvPr>
            <p:ph type="title"/>
          </p:nvPr>
        </p:nvSpPr>
        <p:spPr>
          <a:xfrm>
            <a:off x="419549" y="331645"/>
            <a:ext cx="849854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500" dirty="0"/>
              <a:t>Мерки за осигуряване на публичност на резултатите</a:t>
            </a:r>
            <a:endParaRPr sz="2500" dirty="0"/>
          </a:p>
        </p:txBody>
      </p:sp>
      <p:sp>
        <p:nvSpPr>
          <p:cNvPr id="506" name="Google Shape;506;p41"/>
          <p:cNvSpPr txBox="1">
            <a:spLocks noGrp="1"/>
          </p:cNvSpPr>
          <p:nvPr>
            <p:ph type="subTitle" idx="1"/>
          </p:nvPr>
        </p:nvSpPr>
        <p:spPr>
          <a:xfrm>
            <a:off x="793101" y="1972624"/>
            <a:ext cx="3711803" cy="1987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dirty="0"/>
              <a:t>Кр. Тодорова, В. Георгиева, С. Гениева, Хидротермален синтез на наноразмерни материали, съдържащи хидрогенселенити на платинови метали, Научна конференция с международно участие, Русенски университет “Ангел Кънчев”, Филиал – Разград, 09.11-10.11.2024. (Постер)</a:t>
            </a:r>
            <a:endParaRPr dirty="0"/>
          </a:p>
        </p:txBody>
      </p:sp>
      <p:sp>
        <p:nvSpPr>
          <p:cNvPr id="507" name="Google Shape;507;p41"/>
          <p:cNvSpPr txBox="1">
            <a:spLocks noGrp="1"/>
          </p:cNvSpPr>
          <p:nvPr>
            <p:ph type="subTitle" idx="2"/>
          </p:nvPr>
        </p:nvSpPr>
        <p:spPr>
          <a:xfrm>
            <a:off x="4891384" y="2966170"/>
            <a:ext cx="3924444" cy="1869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dirty="0" err="1"/>
              <a:t>Ivaylo</a:t>
            </a:r>
            <a:r>
              <a:rPr lang="en-US" dirty="0"/>
              <a:t> </a:t>
            </a:r>
            <a:r>
              <a:rPr lang="en-US" dirty="0" err="1"/>
              <a:t>Tankov</a:t>
            </a:r>
            <a:r>
              <a:rPr lang="en-US" dirty="0"/>
              <a:t>, </a:t>
            </a:r>
            <a:r>
              <a:rPr lang="en-US" dirty="0" err="1"/>
              <a:t>Lenia</a:t>
            </a:r>
            <a:r>
              <a:rPr lang="en-US" dirty="0"/>
              <a:t> </a:t>
            </a:r>
            <a:r>
              <a:rPr lang="en-US" dirty="0" err="1"/>
              <a:t>Gonsalvesh</a:t>
            </a:r>
            <a:r>
              <a:rPr lang="en-US" dirty="0"/>
              <a:t>, </a:t>
            </a:r>
            <a:r>
              <a:rPr lang="en-US" dirty="0" err="1"/>
              <a:t>Ganka</a:t>
            </a:r>
            <a:r>
              <a:rPr lang="en-US" dirty="0"/>
              <a:t> </a:t>
            </a:r>
            <a:r>
              <a:rPr lang="en-US" dirty="0" err="1"/>
              <a:t>Kolchakova</a:t>
            </a:r>
            <a:r>
              <a:rPr lang="en-US" dirty="0"/>
              <a:t>, </a:t>
            </a:r>
            <a:r>
              <a:rPr lang="en-US" dirty="0" err="1"/>
              <a:t>Zilya</a:t>
            </a:r>
            <a:r>
              <a:rPr lang="en-US" dirty="0"/>
              <a:t> Mustafa, Antonia </a:t>
            </a:r>
            <a:r>
              <a:rPr lang="en-US" dirty="0" err="1"/>
              <a:t>Ilieva</a:t>
            </a:r>
            <a:r>
              <a:rPr lang="en-US" dirty="0"/>
              <a:t>, </a:t>
            </a:r>
            <a:r>
              <a:rPr lang="en-US" dirty="0" err="1"/>
              <a:t>Yancho</a:t>
            </a:r>
            <a:r>
              <a:rPr lang="en-US" dirty="0"/>
              <a:t> </a:t>
            </a:r>
            <a:r>
              <a:rPr lang="en-US" dirty="0" err="1"/>
              <a:t>Hristov</a:t>
            </a:r>
            <a:r>
              <a:rPr lang="en-US" dirty="0"/>
              <a:t>, Catalytic properties of selenium and phosphorus ionic liquids </a:t>
            </a:r>
            <a:r>
              <a:rPr lang="en-US" dirty="0" err="1"/>
              <a:t>heterogenized</a:t>
            </a:r>
            <a:r>
              <a:rPr lang="en-US" dirty="0"/>
              <a:t> on algae-based biochar, 13</a:t>
            </a:r>
            <a:r>
              <a:rPr lang="en-US" baseline="30000" dirty="0"/>
              <a:t>th</a:t>
            </a:r>
            <a:r>
              <a:rPr lang="en-US" dirty="0"/>
              <a:t> International Symposium on Heterogeneous Catalysis, </a:t>
            </a:r>
            <a:r>
              <a:rPr lang="en-US" dirty="0" err="1"/>
              <a:t>Burgas</a:t>
            </a:r>
            <a:r>
              <a:rPr lang="en-US" dirty="0"/>
              <a:t>, 01.09.2024 – 05.09.2024. (Poster</a:t>
            </a:r>
            <a:r>
              <a:rPr lang="bg-BG" dirty="0"/>
              <a:t>)</a:t>
            </a:r>
            <a:endParaRPr dirty="0"/>
          </a:p>
        </p:txBody>
      </p:sp>
      <p:sp>
        <p:nvSpPr>
          <p:cNvPr id="508" name="Google Shape;508;p41"/>
          <p:cNvSpPr txBox="1">
            <a:spLocks noGrp="1"/>
          </p:cNvSpPr>
          <p:nvPr>
            <p:ph type="title" idx="3"/>
          </p:nvPr>
        </p:nvSpPr>
        <p:spPr>
          <a:xfrm>
            <a:off x="793064" y="1743508"/>
            <a:ext cx="3370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Конференция</a:t>
            </a:r>
            <a:endParaRPr dirty="0"/>
          </a:p>
        </p:txBody>
      </p:sp>
      <p:sp>
        <p:nvSpPr>
          <p:cNvPr id="509" name="Google Shape;509;p41"/>
          <p:cNvSpPr txBox="1">
            <a:spLocks noGrp="1"/>
          </p:cNvSpPr>
          <p:nvPr>
            <p:ph type="title" idx="4"/>
          </p:nvPr>
        </p:nvSpPr>
        <p:spPr>
          <a:xfrm>
            <a:off x="5168356" y="2572505"/>
            <a:ext cx="3370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Симпозиум</a:t>
            </a:r>
            <a:endParaRPr dirty="0"/>
          </a:p>
        </p:txBody>
      </p:sp>
      <p:grpSp>
        <p:nvGrpSpPr>
          <p:cNvPr id="510" name="Google Shape;510;p41"/>
          <p:cNvGrpSpPr/>
          <p:nvPr/>
        </p:nvGrpSpPr>
        <p:grpSpPr>
          <a:xfrm>
            <a:off x="1881264" y="825946"/>
            <a:ext cx="914400" cy="914400"/>
            <a:chOff x="2212300" y="1657350"/>
            <a:chExt cx="914400" cy="914400"/>
          </a:xfrm>
        </p:grpSpPr>
        <p:sp>
          <p:nvSpPr>
            <p:cNvPr id="511" name="Google Shape;511;p41"/>
            <p:cNvSpPr/>
            <p:nvPr/>
          </p:nvSpPr>
          <p:spPr>
            <a:xfrm>
              <a:off x="2498150" y="1657350"/>
              <a:ext cx="324300" cy="9144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2212300" y="1954500"/>
              <a:ext cx="914400" cy="3201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grpSp>
          <p:nvGrpSpPr>
            <p:cNvPr id="513" name="Google Shape;513;p41"/>
            <p:cNvGrpSpPr/>
            <p:nvPr/>
          </p:nvGrpSpPr>
          <p:grpSpPr>
            <a:xfrm>
              <a:off x="2450515" y="1714367"/>
              <a:ext cx="182900" cy="182892"/>
              <a:chOff x="3215225" y="1328488"/>
              <a:chExt cx="1382463" cy="1382400"/>
            </a:xfrm>
          </p:grpSpPr>
          <p:pic>
            <p:nvPicPr>
              <p:cNvPr id="514" name="Google Shape;514;p41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5" name="Google Shape;515;p41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516" name="Google Shape;516;p41"/>
            <p:cNvGrpSpPr/>
            <p:nvPr/>
          </p:nvGrpSpPr>
          <p:grpSpPr>
            <a:xfrm>
              <a:off x="2726865" y="2176642"/>
              <a:ext cx="182900" cy="182892"/>
              <a:chOff x="3215225" y="1328488"/>
              <a:chExt cx="1382463" cy="1382400"/>
            </a:xfrm>
          </p:grpSpPr>
          <p:pic>
            <p:nvPicPr>
              <p:cNvPr id="517" name="Google Shape;517;p41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8" name="Google Shape;518;p41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</p:grpSp>
      <p:grpSp>
        <p:nvGrpSpPr>
          <p:cNvPr id="519" name="Google Shape;519;p41"/>
          <p:cNvGrpSpPr/>
          <p:nvPr/>
        </p:nvGrpSpPr>
        <p:grpSpPr>
          <a:xfrm>
            <a:off x="6169727" y="1776365"/>
            <a:ext cx="1112089" cy="848685"/>
            <a:chOff x="5759690" y="1581150"/>
            <a:chExt cx="1112089" cy="848685"/>
          </a:xfrm>
        </p:grpSpPr>
        <p:grpSp>
          <p:nvGrpSpPr>
            <p:cNvPr id="520" name="Google Shape;520;p41"/>
            <p:cNvGrpSpPr/>
            <p:nvPr/>
          </p:nvGrpSpPr>
          <p:grpSpPr>
            <a:xfrm>
              <a:off x="5759690" y="1972692"/>
              <a:ext cx="182900" cy="182892"/>
              <a:chOff x="3215225" y="1328488"/>
              <a:chExt cx="1382463" cy="1382400"/>
            </a:xfrm>
          </p:grpSpPr>
          <p:pic>
            <p:nvPicPr>
              <p:cNvPr id="521" name="Google Shape;521;p41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2" name="Google Shape;522;p41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523" name="Google Shape;523;p41"/>
            <p:cNvGrpSpPr/>
            <p:nvPr/>
          </p:nvGrpSpPr>
          <p:grpSpPr>
            <a:xfrm>
              <a:off x="6597498" y="2155567"/>
              <a:ext cx="274281" cy="274268"/>
              <a:chOff x="3215225" y="1328488"/>
              <a:chExt cx="1382463" cy="1382400"/>
            </a:xfrm>
          </p:grpSpPr>
          <p:pic>
            <p:nvPicPr>
              <p:cNvPr id="524" name="Google Shape;524;p41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5" name="Google Shape;525;p41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526" name="Google Shape;526;p41"/>
            <p:cNvGrpSpPr/>
            <p:nvPr/>
          </p:nvGrpSpPr>
          <p:grpSpPr>
            <a:xfrm>
              <a:off x="6206640" y="1581150"/>
              <a:ext cx="365800" cy="365783"/>
              <a:chOff x="3215225" y="1328488"/>
              <a:chExt cx="1382463" cy="1382400"/>
            </a:xfrm>
          </p:grpSpPr>
          <p:pic>
            <p:nvPicPr>
              <p:cNvPr id="527" name="Google Shape;527;p41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8" name="Google Shape;528;p41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529" name="Google Shape;529;p41"/>
            <p:cNvCxnSpPr>
              <a:stCxn id="528" idx="2"/>
              <a:endCxn id="522" idx="7"/>
            </p:cNvCxnSpPr>
            <p:nvPr/>
          </p:nvCxnSpPr>
          <p:spPr>
            <a:xfrm flipH="1">
              <a:off x="5915657" y="1764042"/>
              <a:ext cx="291000" cy="2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41"/>
            <p:cNvCxnSpPr>
              <a:stCxn id="528" idx="5"/>
              <a:endCxn id="525" idx="1"/>
            </p:cNvCxnSpPr>
            <p:nvPr/>
          </p:nvCxnSpPr>
          <p:spPr>
            <a:xfrm>
              <a:off x="6518872" y="1893365"/>
              <a:ext cx="118800" cy="302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531" name="Google Shape;531;p41"/>
            <p:cNvGrpSpPr/>
            <p:nvPr/>
          </p:nvGrpSpPr>
          <p:grpSpPr>
            <a:xfrm>
              <a:off x="6065390" y="2167892"/>
              <a:ext cx="182900" cy="182892"/>
              <a:chOff x="3215225" y="1328488"/>
              <a:chExt cx="1382463" cy="1382400"/>
            </a:xfrm>
          </p:grpSpPr>
          <p:pic>
            <p:nvPicPr>
              <p:cNvPr id="532" name="Google Shape;532;p41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3" name="Google Shape;533;p41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534" name="Google Shape;534;p41"/>
            <p:cNvCxnSpPr>
              <a:stCxn id="522" idx="5"/>
              <a:endCxn id="533" idx="2"/>
            </p:cNvCxnSpPr>
            <p:nvPr/>
          </p:nvCxnSpPr>
          <p:spPr>
            <a:xfrm>
              <a:off x="5915806" y="2128800"/>
              <a:ext cx="149700" cy="130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41"/>
            <p:cNvCxnSpPr>
              <a:stCxn id="533" idx="0"/>
              <a:endCxn id="528" idx="3"/>
            </p:cNvCxnSpPr>
            <p:nvPr/>
          </p:nvCxnSpPr>
          <p:spPr>
            <a:xfrm rot="10800000" flipH="1">
              <a:off x="6156844" y="1893392"/>
              <a:ext cx="103500" cy="2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36" name="Google Shape;536;p41"/>
          <p:cNvGrpSpPr/>
          <p:nvPr/>
        </p:nvGrpSpPr>
        <p:grpSpPr>
          <a:xfrm rot="10800000" flipH="1">
            <a:off x="534071" y="4167514"/>
            <a:ext cx="841556" cy="871965"/>
            <a:chOff x="998421" y="80189"/>
            <a:chExt cx="841556" cy="871965"/>
          </a:xfrm>
        </p:grpSpPr>
        <p:grpSp>
          <p:nvGrpSpPr>
            <p:cNvPr id="537" name="Google Shape;537;p41"/>
            <p:cNvGrpSpPr/>
            <p:nvPr/>
          </p:nvGrpSpPr>
          <p:grpSpPr>
            <a:xfrm>
              <a:off x="998421" y="80189"/>
              <a:ext cx="457180" cy="457160"/>
              <a:chOff x="3215225" y="1328488"/>
              <a:chExt cx="1382463" cy="1382400"/>
            </a:xfrm>
          </p:grpSpPr>
          <p:pic>
            <p:nvPicPr>
              <p:cNvPr id="538" name="Google Shape;538;p41"/>
              <p:cNvPicPr preferRelativeResize="0"/>
              <p:nvPr/>
            </p:nvPicPr>
            <p:blipFill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9" name="Google Shape;539;p41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540" name="Google Shape;540;p41"/>
            <p:cNvGrpSpPr/>
            <p:nvPr/>
          </p:nvGrpSpPr>
          <p:grpSpPr>
            <a:xfrm>
              <a:off x="1565697" y="677886"/>
              <a:ext cx="274281" cy="274268"/>
              <a:chOff x="3215225" y="1328488"/>
              <a:chExt cx="1382463" cy="1382400"/>
            </a:xfrm>
          </p:grpSpPr>
          <p:pic>
            <p:nvPicPr>
              <p:cNvPr id="541" name="Google Shape;541;p41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2" name="Google Shape;542;p41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543" name="Google Shape;543;p41"/>
            <p:cNvCxnSpPr>
              <a:stCxn id="539" idx="5"/>
              <a:endCxn id="542" idx="1"/>
            </p:cNvCxnSpPr>
            <p:nvPr/>
          </p:nvCxnSpPr>
          <p:spPr>
            <a:xfrm>
              <a:off x="1388652" y="470399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7"/>
          <p:cNvSpPr txBox="1">
            <a:spLocks noGrp="1"/>
          </p:cNvSpPr>
          <p:nvPr>
            <p:ph type="title"/>
          </p:nvPr>
        </p:nvSpPr>
        <p:spPr>
          <a:xfrm>
            <a:off x="2288375" y="1200150"/>
            <a:ext cx="4786676" cy="2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БЛАГОДАРЯ </a:t>
            </a:r>
            <a:br>
              <a:rPr lang="bg-BG" dirty="0"/>
            </a:br>
            <a:r>
              <a:rPr lang="bg-BG" dirty="0"/>
              <a:t>ЗА </a:t>
            </a:r>
            <a:br>
              <a:rPr lang="bg-BG" dirty="0"/>
            </a:br>
            <a:r>
              <a:rPr lang="bg-BG" dirty="0"/>
              <a:t>ВНИМАНИЕТО!</a:t>
            </a:r>
            <a:endParaRPr dirty="0"/>
          </a:p>
        </p:txBody>
      </p:sp>
      <p:grpSp>
        <p:nvGrpSpPr>
          <p:cNvPr id="762" name="Google Shape;762;p47"/>
          <p:cNvGrpSpPr/>
          <p:nvPr/>
        </p:nvGrpSpPr>
        <p:grpSpPr>
          <a:xfrm flipH="1">
            <a:off x="39782" y="2303421"/>
            <a:ext cx="1925114" cy="2279415"/>
            <a:chOff x="7152929" y="2303421"/>
            <a:chExt cx="1925114" cy="2279415"/>
          </a:xfrm>
        </p:grpSpPr>
        <p:grpSp>
          <p:nvGrpSpPr>
            <p:cNvPr id="763" name="Google Shape;763;p47"/>
            <p:cNvGrpSpPr/>
            <p:nvPr/>
          </p:nvGrpSpPr>
          <p:grpSpPr>
            <a:xfrm>
              <a:off x="8163682" y="2303421"/>
              <a:ext cx="914361" cy="914458"/>
              <a:chOff x="3215225" y="1328488"/>
              <a:chExt cx="1382463" cy="1382400"/>
            </a:xfrm>
          </p:grpSpPr>
          <p:pic>
            <p:nvPicPr>
              <p:cNvPr id="764" name="Google Shape;764;p47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5" name="Google Shape;765;p47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766" name="Google Shape;766;p47"/>
            <p:cNvGrpSpPr/>
            <p:nvPr/>
          </p:nvGrpSpPr>
          <p:grpSpPr>
            <a:xfrm>
              <a:off x="7152929" y="2948632"/>
              <a:ext cx="640080" cy="640051"/>
              <a:chOff x="3215225" y="1328488"/>
              <a:chExt cx="1382463" cy="1382400"/>
            </a:xfrm>
          </p:grpSpPr>
          <p:pic>
            <p:nvPicPr>
              <p:cNvPr id="767" name="Google Shape;767;p47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8" name="Google Shape;768;p47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769" name="Google Shape;769;p47"/>
            <p:cNvGrpSpPr/>
            <p:nvPr/>
          </p:nvGrpSpPr>
          <p:grpSpPr>
            <a:xfrm>
              <a:off x="8163671" y="3668526"/>
              <a:ext cx="457180" cy="457160"/>
              <a:chOff x="3215225" y="1328488"/>
              <a:chExt cx="1382463" cy="1382400"/>
            </a:xfrm>
          </p:grpSpPr>
          <p:pic>
            <p:nvPicPr>
              <p:cNvPr id="770" name="Google Shape;770;p47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71" name="Google Shape;771;p47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772" name="Google Shape;772;p47"/>
            <p:cNvCxnSpPr>
              <a:stCxn id="765" idx="2"/>
              <a:endCxn id="768" idx="7"/>
            </p:cNvCxnSpPr>
            <p:nvPr/>
          </p:nvCxnSpPr>
          <p:spPr>
            <a:xfrm flipH="1">
              <a:off x="7699324" y="2760649"/>
              <a:ext cx="464400" cy="281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47"/>
            <p:cNvCxnSpPr>
              <a:stCxn id="768" idx="5"/>
              <a:endCxn id="771" idx="2"/>
            </p:cNvCxnSpPr>
            <p:nvPr/>
          </p:nvCxnSpPr>
          <p:spPr>
            <a:xfrm>
              <a:off x="7699276" y="3494950"/>
              <a:ext cx="464400" cy="40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774" name="Google Shape;774;p47"/>
            <p:cNvGrpSpPr/>
            <p:nvPr/>
          </p:nvGrpSpPr>
          <p:grpSpPr>
            <a:xfrm>
              <a:off x="7272171" y="4125676"/>
              <a:ext cx="457180" cy="457160"/>
              <a:chOff x="3215225" y="1328488"/>
              <a:chExt cx="1382463" cy="1382400"/>
            </a:xfrm>
          </p:grpSpPr>
          <p:pic>
            <p:nvPicPr>
              <p:cNvPr id="775" name="Google Shape;775;p47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76" name="Google Shape;776;p47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777" name="Google Shape;777;p47"/>
            <p:cNvCxnSpPr>
              <a:stCxn id="771" idx="0"/>
              <a:endCxn id="765" idx="4"/>
            </p:cNvCxnSpPr>
            <p:nvPr/>
          </p:nvCxnSpPr>
          <p:spPr>
            <a:xfrm rot="10800000" flipH="1">
              <a:off x="8392272" y="3217926"/>
              <a:ext cx="228600" cy="450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47"/>
            <p:cNvCxnSpPr>
              <a:stCxn id="771" idx="3"/>
              <a:endCxn id="776" idx="7"/>
            </p:cNvCxnSpPr>
            <p:nvPr/>
          </p:nvCxnSpPr>
          <p:spPr>
            <a:xfrm flipH="1">
              <a:off x="7662441" y="4058736"/>
              <a:ext cx="568200" cy="133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79" name="Google Shape;779;p47"/>
          <p:cNvGrpSpPr/>
          <p:nvPr/>
        </p:nvGrpSpPr>
        <p:grpSpPr>
          <a:xfrm flipH="1">
            <a:off x="6937974" y="38321"/>
            <a:ext cx="2140069" cy="2832965"/>
            <a:chOff x="39782" y="1235346"/>
            <a:chExt cx="2140069" cy="2832965"/>
          </a:xfrm>
        </p:grpSpPr>
        <p:grpSp>
          <p:nvGrpSpPr>
            <p:cNvPr id="780" name="Google Shape;780;p47"/>
            <p:cNvGrpSpPr/>
            <p:nvPr/>
          </p:nvGrpSpPr>
          <p:grpSpPr>
            <a:xfrm>
              <a:off x="39782" y="1235346"/>
              <a:ext cx="914361" cy="914458"/>
              <a:chOff x="3215225" y="1328488"/>
              <a:chExt cx="1382463" cy="1382400"/>
            </a:xfrm>
          </p:grpSpPr>
          <p:pic>
            <p:nvPicPr>
              <p:cNvPr id="781" name="Google Shape;781;p47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82" name="Google Shape;782;p47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783" name="Google Shape;783;p47"/>
            <p:cNvGrpSpPr/>
            <p:nvPr/>
          </p:nvGrpSpPr>
          <p:grpSpPr>
            <a:xfrm>
              <a:off x="1326929" y="2376382"/>
              <a:ext cx="640080" cy="640051"/>
              <a:chOff x="3215225" y="1328488"/>
              <a:chExt cx="1382463" cy="1382400"/>
            </a:xfrm>
          </p:grpSpPr>
          <p:pic>
            <p:nvPicPr>
              <p:cNvPr id="784" name="Google Shape;784;p47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85" name="Google Shape;785;p47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786" name="Google Shape;786;p47"/>
            <p:cNvGrpSpPr/>
            <p:nvPr/>
          </p:nvGrpSpPr>
          <p:grpSpPr>
            <a:xfrm>
              <a:off x="1722671" y="3611151"/>
              <a:ext cx="457180" cy="457160"/>
              <a:chOff x="3215225" y="1328488"/>
              <a:chExt cx="1382463" cy="1382400"/>
            </a:xfrm>
          </p:grpSpPr>
          <p:pic>
            <p:nvPicPr>
              <p:cNvPr id="787" name="Google Shape;787;p47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88" name="Google Shape;788;p47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789" name="Google Shape;789;p47"/>
            <p:cNvGrpSpPr/>
            <p:nvPr/>
          </p:nvGrpSpPr>
          <p:grpSpPr>
            <a:xfrm>
              <a:off x="719996" y="3581476"/>
              <a:ext cx="457180" cy="457160"/>
              <a:chOff x="3215225" y="1328488"/>
              <a:chExt cx="1382463" cy="1382400"/>
            </a:xfrm>
          </p:grpSpPr>
          <p:pic>
            <p:nvPicPr>
              <p:cNvPr id="790" name="Google Shape;790;p47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91" name="Google Shape;791;p47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792" name="Google Shape;792;p47"/>
            <p:cNvCxnSpPr>
              <a:stCxn id="788" idx="2"/>
              <a:endCxn id="791" idx="6"/>
            </p:cNvCxnSpPr>
            <p:nvPr/>
          </p:nvCxnSpPr>
          <p:spPr>
            <a:xfrm rot="10800000">
              <a:off x="1177292" y="3810031"/>
              <a:ext cx="545400" cy="2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47"/>
            <p:cNvCxnSpPr>
              <a:stCxn id="791" idx="7"/>
              <a:endCxn id="785" idx="4"/>
            </p:cNvCxnSpPr>
            <p:nvPr/>
          </p:nvCxnSpPr>
          <p:spPr>
            <a:xfrm rot="10800000" flipH="1">
              <a:off x="1110227" y="3016326"/>
              <a:ext cx="536700" cy="632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47"/>
            <p:cNvCxnSpPr>
              <a:stCxn id="785" idx="1"/>
              <a:endCxn id="782" idx="5"/>
            </p:cNvCxnSpPr>
            <p:nvPr/>
          </p:nvCxnSpPr>
          <p:spPr>
            <a:xfrm rot="10800000">
              <a:off x="820391" y="2015915"/>
              <a:ext cx="600300" cy="454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95" name="Google Shape;795;p47"/>
          <p:cNvGrpSpPr/>
          <p:nvPr/>
        </p:nvGrpSpPr>
        <p:grpSpPr>
          <a:xfrm>
            <a:off x="1039074" y="80189"/>
            <a:ext cx="841556" cy="871965"/>
            <a:chOff x="998421" y="80189"/>
            <a:chExt cx="841556" cy="871965"/>
          </a:xfrm>
        </p:grpSpPr>
        <p:grpSp>
          <p:nvGrpSpPr>
            <p:cNvPr id="796" name="Google Shape;796;p47"/>
            <p:cNvGrpSpPr/>
            <p:nvPr/>
          </p:nvGrpSpPr>
          <p:grpSpPr>
            <a:xfrm>
              <a:off x="998421" y="80189"/>
              <a:ext cx="457180" cy="457160"/>
              <a:chOff x="3215225" y="1328488"/>
              <a:chExt cx="1382463" cy="1382400"/>
            </a:xfrm>
          </p:grpSpPr>
          <p:pic>
            <p:nvPicPr>
              <p:cNvPr id="797" name="Google Shape;797;p47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98" name="Google Shape;798;p47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799" name="Google Shape;799;p47"/>
            <p:cNvGrpSpPr/>
            <p:nvPr/>
          </p:nvGrpSpPr>
          <p:grpSpPr>
            <a:xfrm>
              <a:off x="1565697" y="677886"/>
              <a:ext cx="274281" cy="274268"/>
              <a:chOff x="3215225" y="1328488"/>
              <a:chExt cx="1382463" cy="1382400"/>
            </a:xfrm>
          </p:grpSpPr>
          <p:pic>
            <p:nvPicPr>
              <p:cNvPr id="800" name="Google Shape;800;p47"/>
              <p:cNvPicPr preferRelativeResize="0"/>
              <p:nvPr/>
            </p:nvPicPr>
            <p:blipFill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01" name="Google Shape;801;p47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802" name="Google Shape;802;p47"/>
            <p:cNvCxnSpPr>
              <a:stCxn id="798" idx="5"/>
              <a:endCxn id="801" idx="1"/>
            </p:cNvCxnSpPr>
            <p:nvPr/>
          </p:nvCxnSpPr>
          <p:spPr>
            <a:xfrm>
              <a:off x="1388652" y="470399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03" name="Google Shape;803;p47"/>
          <p:cNvGrpSpPr/>
          <p:nvPr/>
        </p:nvGrpSpPr>
        <p:grpSpPr>
          <a:xfrm rot="10800000">
            <a:off x="6764799" y="4167514"/>
            <a:ext cx="841556" cy="871965"/>
            <a:chOff x="998421" y="80189"/>
            <a:chExt cx="841556" cy="871965"/>
          </a:xfrm>
        </p:grpSpPr>
        <p:grpSp>
          <p:nvGrpSpPr>
            <p:cNvPr id="804" name="Google Shape;804;p47"/>
            <p:cNvGrpSpPr/>
            <p:nvPr/>
          </p:nvGrpSpPr>
          <p:grpSpPr>
            <a:xfrm>
              <a:off x="998421" y="80189"/>
              <a:ext cx="457180" cy="457160"/>
              <a:chOff x="3215225" y="1328488"/>
              <a:chExt cx="1382463" cy="1382400"/>
            </a:xfrm>
          </p:grpSpPr>
          <p:pic>
            <p:nvPicPr>
              <p:cNvPr id="805" name="Google Shape;805;p47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06" name="Google Shape;806;p47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807" name="Google Shape;807;p47"/>
            <p:cNvGrpSpPr/>
            <p:nvPr/>
          </p:nvGrpSpPr>
          <p:grpSpPr>
            <a:xfrm>
              <a:off x="1565697" y="677886"/>
              <a:ext cx="274281" cy="274268"/>
              <a:chOff x="3215225" y="1328488"/>
              <a:chExt cx="1382463" cy="1382400"/>
            </a:xfrm>
          </p:grpSpPr>
          <p:pic>
            <p:nvPicPr>
              <p:cNvPr id="808" name="Google Shape;808;p47"/>
              <p:cNvPicPr preferRelativeResize="0"/>
              <p:nvPr/>
            </p:nvPicPr>
            <p:blipFill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09" name="Google Shape;809;p47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810" name="Google Shape;810;p47"/>
            <p:cNvCxnSpPr>
              <a:stCxn id="806" idx="5"/>
              <a:endCxn id="809" idx="1"/>
            </p:cNvCxnSpPr>
            <p:nvPr/>
          </p:nvCxnSpPr>
          <p:spPr>
            <a:xfrm>
              <a:off x="1388652" y="470399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54"/>
          <p:cNvSpPr txBox="1">
            <a:spLocks noGrp="1"/>
          </p:cNvSpPr>
          <p:nvPr>
            <p:ph type="title"/>
          </p:nvPr>
        </p:nvSpPr>
        <p:spPr>
          <a:xfrm>
            <a:off x="2132524" y="435180"/>
            <a:ext cx="61452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dirty="0"/>
              <a:t>Работен колектив: </a:t>
            </a:r>
            <a:endParaRPr dirty="0"/>
          </a:p>
        </p:txBody>
      </p:sp>
      <p:sp>
        <p:nvSpPr>
          <p:cNvPr id="1032" name="Google Shape;1032;p54"/>
          <p:cNvSpPr txBox="1">
            <a:spLocks noGrp="1"/>
          </p:cNvSpPr>
          <p:nvPr>
            <p:ph type="subTitle" idx="1"/>
          </p:nvPr>
        </p:nvSpPr>
        <p:spPr>
          <a:xfrm>
            <a:off x="3903500" y="1349580"/>
            <a:ext cx="490472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bg-BG" sz="2000" b="1" dirty="0"/>
              <a:t>1. доц. д-р </a:t>
            </a:r>
            <a:r>
              <a:rPr lang="bg-BG" sz="2000" b="1" dirty="0" err="1"/>
              <a:t>Веляна</a:t>
            </a:r>
            <a:r>
              <a:rPr lang="bg-BG" sz="2000" b="1" dirty="0"/>
              <a:t> Георгиева </a:t>
            </a:r>
          </a:p>
          <a:p>
            <a:pPr marL="0" lvl="0" indent="0" algn="just"/>
            <a:r>
              <a:rPr lang="bg-BG" sz="2000" b="1" dirty="0"/>
              <a:t>2. доц. д-р Ления-Незает </a:t>
            </a:r>
            <a:r>
              <a:rPr lang="bg-BG" sz="2000" b="1" dirty="0" err="1"/>
              <a:t>Гонсалвеш</a:t>
            </a:r>
            <a:endParaRPr lang="bg-BG" sz="2000" b="1" dirty="0"/>
          </a:p>
          <a:p>
            <a:pPr marL="0" lvl="0" indent="0" algn="just"/>
            <a:r>
              <a:rPr lang="bg-BG" sz="2000" b="1" dirty="0"/>
              <a:t>3. проф. д-р Румяна Янкова – Аврамова</a:t>
            </a:r>
          </a:p>
          <a:p>
            <a:pPr marL="0" lvl="0" indent="0" algn="just"/>
            <a:r>
              <a:rPr lang="bg-BG" sz="2000" b="1" dirty="0"/>
              <a:t>4. доц. д-р Ивайло Танков</a:t>
            </a:r>
          </a:p>
          <a:p>
            <a:pPr marL="0" lvl="0" indent="0" algn="just"/>
            <a:r>
              <a:rPr lang="bg-BG" sz="2000" b="1" dirty="0"/>
              <a:t>5. Кремена Тодорова – докторант</a:t>
            </a:r>
          </a:p>
          <a:p>
            <a:pPr marL="0" lvl="0" indent="0" algn="just"/>
            <a:r>
              <a:rPr lang="bg-BG" sz="2000" b="1" dirty="0"/>
              <a:t>6. инж. Георги Русев – докторант </a:t>
            </a:r>
          </a:p>
          <a:p>
            <a:pPr marL="0" lvl="0" indent="0" algn="just"/>
            <a:r>
              <a:rPr lang="bg-BG" sz="2000" b="1" dirty="0"/>
              <a:t>7. Цветелина Йотова – докторант</a:t>
            </a:r>
          </a:p>
          <a:p>
            <a:pPr marL="0" lvl="0" indent="0" algn="just"/>
            <a:r>
              <a:rPr lang="bg-BG" sz="2000" b="1" dirty="0"/>
              <a:t>8. хим. Соня Йорданова – млад учен</a:t>
            </a:r>
          </a:p>
          <a:p>
            <a:pPr marL="0" lvl="0" indent="0" algn="just"/>
            <a:r>
              <a:rPr lang="bg-BG" sz="2000" b="1" dirty="0"/>
              <a:t>9. Радостина Димитрова– магистър,</a:t>
            </a:r>
          </a:p>
          <a:p>
            <a:pPr marL="0" lvl="0" indent="0" algn="just"/>
            <a:r>
              <a:rPr lang="bg-BG" sz="2000" b="1" dirty="0"/>
              <a:t>спец. ИИТХХО, Фак. № ИТТХтп-69</a:t>
            </a:r>
          </a:p>
          <a:p>
            <a:pPr marL="0" lvl="0" indent="0" algn="just"/>
            <a:endParaRPr lang="bg-BG" sz="2000" b="1" dirty="0"/>
          </a:p>
        </p:txBody>
      </p:sp>
      <p:grpSp>
        <p:nvGrpSpPr>
          <p:cNvPr id="1034" name="Google Shape;1034;p54"/>
          <p:cNvGrpSpPr/>
          <p:nvPr/>
        </p:nvGrpSpPr>
        <p:grpSpPr>
          <a:xfrm rot="10800000">
            <a:off x="92182" y="-286"/>
            <a:ext cx="1925114" cy="2279415"/>
            <a:chOff x="7152929" y="2303421"/>
            <a:chExt cx="1925114" cy="2279415"/>
          </a:xfrm>
        </p:grpSpPr>
        <p:grpSp>
          <p:nvGrpSpPr>
            <p:cNvPr id="1035" name="Google Shape;1035;p54"/>
            <p:cNvGrpSpPr/>
            <p:nvPr/>
          </p:nvGrpSpPr>
          <p:grpSpPr>
            <a:xfrm>
              <a:off x="8163682" y="2303421"/>
              <a:ext cx="914361" cy="914458"/>
              <a:chOff x="3215225" y="1328488"/>
              <a:chExt cx="1382463" cy="1382400"/>
            </a:xfrm>
          </p:grpSpPr>
          <p:pic>
            <p:nvPicPr>
              <p:cNvPr id="1036" name="Google Shape;1036;p54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37" name="Google Shape;1037;p5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038" name="Google Shape;1038;p54"/>
            <p:cNvGrpSpPr/>
            <p:nvPr/>
          </p:nvGrpSpPr>
          <p:grpSpPr>
            <a:xfrm>
              <a:off x="7152929" y="2948632"/>
              <a:ext cx="640080" cy="640051"/>
              <a:chOff x="3215225" y="1328488"/>
              <a:chExt cx="1382463" cy="1382400"/>
            </a:xfrm>
          </p:grpSpPr>
          <p:pic>
            <p:nvPicPr>
              <p:cNvPr id="1039" name="Google Shape;1039;p54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0" name="Google Shape;1040;p5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041" name="Google Shape;1041;p54"/>
            <p:cNvGrpSpPr/>
            <p:nvPr/>
          </p:nvGrpSpPr>
          <p:grpSpPr>
            <a:xfrm>
              <a:off x="8163671" y="3668526"/>
              <a:ext cx="457180" cy="457160"/>
              <a:chOff x="3215225" y="1328488"/>
              <a:chExt cx="1382463" cy="1382400"/>
            </a:xfrm>
          </p:grpSpPr>
          <p:pic>
            <p:nvPicPr>
              <p:cNvPr id="1042" name="Google Shape;1042;p54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3" name="Google Shape;1043;p5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1044" name="Google Shape;1044;p54"/>
            <p:cNvCxnSpPr>
              <a:stCxn id="1037" idx="2"/>
              <a:endCxn id="1040" idx="7"/>
            </p:cNvCxnSpPr>
            <p:nvPr/>
          </p:nvCxnSpPr>
          <p:spPr>
            <a:xfrm flipH="1">
              <a:off x="7699324" y="2760649"/>
              <a:ext cx="464400" cy="281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54"/>
            <p:cNvCxnSpPr>
              <a:stCxn id="1040" idx="5"/>
              <a:endCxn id="1043" idx="2"/>
            </p:cNvCxnSpPr>
            <p:nvPr/>
          </p:nvCxnSpPr>
          <p:spPr>
            <a:xfrm>
              <a:off x="7699276" y="3494950"/>
              <a:ext cx="464400" cy="40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1046" name="Google Shape;1046;p54"/>
            <p:cNvGrpSpPr/>
            <p:nvPr/>
          </p:nvGrpSpPr>
          <p:grpSpPr>
            <a:xfrm>
              <a:off x="7272171" y="4125676"/>
              <a:ext cx="457180" cy="457160"/>
              <a:chOff x="3215225" y="1328488"/>
              <a:chExt cx="1382463" cy="1382400"/>
            </a:xfrm>
          </p:grpSpPr>
          <p:pic>
            <p:nvPicPr>
              <p:cNvPr id="1047" name="Google Shape;1047;p54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8" name="Google Shape;1048;p5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1049" name="Google Shape;1049;p54"/>
            <p:cNvCxnSpPr>
              <a:stCxn id="1043" idx="0"/>
              <a:endCxn id="1037" idx="4"/>
            </p:cNvCxnSpPr>
            <p:nvPr/>
          </p:nvCxnSpPr>
          <p:spPr>
            <a:xfrm rot="10800000" flipH="1">
              <a:off x="8392272" y="3217926"/>
              <a:ext cx="228600" cy="450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54"/>
            <p:cNvCxnSpPr>
              <a:stCxn id="1043" idx="3"/>
              <a:endCxn id="1048" idx="7"/>
            </p:cNvCxnSpPr>
            <p:nvPr/>
          </p:nvCxnSpPr>
          <p:spPr>
            <a:xfrm flipH="1">
              <a:off x="7662441" y="4058736"/>
              <a:ext cx="568200" cy="133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51" name="Google Shape;1051;p54"/>
          <p:cNvGrpSpPr/>
          <p:nvPr/>
        </p:nvGrpSpPr>
        <p:grpSpPr>
          <a:xfrm rot="-8999956" flipH="1">
            <a:off x="2537213" y="3559907"/>
            <a:ext cx="1580321" cy="1380086"/>
            <a:chOff x="2526946" y="3633888"/>
            <a:chExt cx="1580356" cy="1380116"/>
          </a:xfrm>
        </p:grpSpPr>
        <p:grpSp>
          <p:nvGrpSpPr>
            <p:cNvPr id="1052" name="Google Shape;1052;p54"/>
            <p:cNvGrpSpPr/>
            <p:nvPr/>
          </p:nvGrpSpPr>
          <p:grpSpPr>
            <a:xfrm>
              <a:off x="2526946" y="4142039"/>
              <a:ext cx="457180" cy="457160"/>
              <a:chOff x="3215225" y="1328488"/>
              <a:chExt cx="1382463" cy="1382400"/>
            </a:xfrm>
          </p:grpSpPr>
          <p:pic>
            <p:nvPicPr>
              <p:cNvPr id="1053" name="Google Shape;1053;p54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54" name="Google Shape;1054;p5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055" name="Google Shape;1055;p54"/>
            <p:cNvGrpSpPr/>
            <p:nvPr/>
          </p:nvGrpSpPr>
          <p:grpSpPr>
            <a:xfrm>
              <a:off x="3094222" y="4739736"/>
              <a:ext cx="274281" cy="274268"/>
              <a:chOff x="3215225" y="1328488"/>
              <a:chExt cx="1382463" cy="1382400"/>
            </a:xfrm>
          </p:grpSpPr>
          <p:pic>
            <p:nvPicPr>
              <p:cNvPr id="1056" name="Google Shape;1056;p54"/>
              <p:cNvPicPr preferRelativeResize="0"/>
              <p:nvPr/>
            </p:nvPicPr>
            <p:blipFill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57" name="Google Shape;1057;p5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1058" name="Google Shape;1058;p54"/>
            <p:cNvCxnSpPr>
              <a:stCxn id="1054" idx="5"/>
              <a:endCxn id="1057" idx="1"/>
            </p:cNvCxnSpPr>
            <p:nvPr/>
          </p:nvCxnSpPr>
          <p:spPr>
            <a:xfrm rot="1799449">
              <a:off x="2869884" y="4603198"/>
              <a:ext cx="312087" cy="10590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1059" name="Google Shape;1059;p54"/>
            <p:cNvGrpSpPr/>
            <p:nvPr/>
          </p:nvGrpSpPr>
          <p:grpSpPr>
            <a:xfrm>
              <a:off x="3833022" y="3833761"/>
              <a:ext cx="274281" cy="274268"/>
              <a:chOff x="3215225" y="1328488"/>
              <a:chExt cx="1382463" cy="1382400"/>
            </a:xfrm>
          </p:grpSpPr>
          <p:pic>
            <p:nvPicPr>
              <p:cNvPr id="1060" name="Google Shape;1060;p54"/>
              <p:cNvPicPr preferRelativeResize="0"/>
              <p:nvPr/>
            </p:nvPicPr>
            <p:blipFill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61" name="Google Shape;1061;p5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1062" name="Google Shape;1062;p54"/>
            <p:cNvCxnSpPr>
              <a:stCxn id="1054" idx="7"/>
              <a:endCxn id="1061" idx="2"/>
            </p:cNvCxnSpPr>
            <p:nvPr/>
          </p:nvCxnSpPr>
          <p:spPr>
            <a:xfrm rot="-8999369" flipH="1">
              <a:off x="3038034" y="3757988"/>
              <a:ext cx="674186" cy="66410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63" name="Google Shape;1063;p54"/>
          <p:cNvGrpSpPr/>
          <p:nvPr/>
        </p:nvGrpSpPr>
        <p:grpSpPr>
          <a:xfrm rot="10800000" flipH="1">
            <a:off x="8200787" y="20375"/>
            <a:ext cx="841556" cy="871965"/>
            <a:chOff x="998421" y="80189"/>
            <a:chExt cx="841556" cy="871965"/>
          </a:xfrm>
        </p:grpSpPr>
        <p:grpSp>
          <p:nvGrpSpPr>
            <p:cNvPr id="1064" name="Google Shape;1064;p54"/>
            <p:cNvGrpSpPr/>
            <p:nvPr/>
          </p:nvGrpSpPr>
          <p:grpSpPr>
            <a:xfrm>
              <a:off x="998421" y="80189"/>
              <a:ext cx="457180" cy="457160"/>
              <a:chOff x="3215225" y="1328488"/>
              <a:chExt cx="1382463" cy="1382400"/>
            </a:xfrm>
          </p:grpSpPr>
          <p:pic>
            <p:nvPicPr>
              <p:cNvPr id="1065" name="Google Shape;1065;p54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66" name="Google Shape;1066;p5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067" name="Google Shape;1067;p54"/>
            <p:cNvGrpSpPr/>
            <p:nvPr/>
          </p:nvGrpSpPr>
          <p:grpSpPr>
            <a:xfrm>
              <a:off x="1565697" y="677886"/>
              <a:ext cx="274281" cy="274268"/>
              <a:chOff x="3215225" y="1328488"/>
              <a:chExt cx="1382463" cy="1382400"/>
            </a:xfrm>
          </p:grpSpPr>
          <p:pic>
            <p:nvPicPr>
              <p:cNvPr id="1068" name="Google Shape;1068;p54"/>
              <p:cNvPicPr preferRelativeResize="0"/>
              <p:nvPr/>
            </p:nvPicPr>
            <p:blipFill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69" name="Google Shape;1069;p5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1070" name="Google Shape;1070;p54"/>
            <p:cNvCxnSpPr>
              <a:stCxn id="1066" idx="5"/>
              <a:endCxn id="1069" idx="1"/>
            </p:cNvCxnSpPr>
            <p:nvPr/>
          </p:nvCxnSpPr>
          <p:spPr>
            <a:xfrm>
              <a:off x="1388652" y="470399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54"/>
          <p:cNvSpPr txBox="1">
            <a:spLocks noGrp="1"/>
          </p:cNvSpPr>
          <p:nvPr>
            <p:ph type="title"/>
          </p:nvPr>
        </p:nvSpPr>
        <p:spPr>
          <a:xfrm>
            <a:off x="2132524" y="435180"/>
            <a:ext cx="61452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bg-BG" dirty="0"/>
              <a:t>Цел: </a:t>
            </a:r>
            <a:endParaRPr dirty="0"/>
          </a:p>
        </p:txBody>
      </p:sp>
      <p:sp>
        <p:nvSpPr>
          <p:cNvPr id="1032" name="Google Shape;1032;p54"/>
          <p:cNvSpPr txBox="1">
            <a:spLocks noGrp="1"/>
          </p:cNvSpPr>
          <p:nvPr>
            <p:ph type="subTitle" idx="1"/>
          </p:nvPr>
        </p:nvSpPr>
        <p:spPr>
          <a:xfrm>
            <a:off x="3716686" y="1349579"/>
            <a:ext cx="5091534" cy="2704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sz="2000" b="1" dirty="0"/>
              <a:t>Да се получат неизвестни до момента оксоселенати(IV,VI) и оксотелурати(IV,VI) на платинови метали, които да се охарактеризират посредством различ-ни физикохимични методи на анализ за изясняване на тяхната структура и свойства. </a:t>
            </a:r>
            <a:endParaRPr lang="bg-BG" sz="2000" b="1" dirty="0"/>
          </a:p>
        </p:txBody>
      </p:sp>
      <p:grpSp>
        <p:nvGrpSpPr>
          <p:cNvPr id="1034" name="Google Shape;1034;p54"/>
          <p:cNvGrpSpPr/>
          <p:nvPr/>
        </p:nvGrpSpPr>
        <p:grpSpPr>
          <a:xfrm rot="10800000">
            <a:off x="92182" y="-286"/>
            <a:ext cx="1925114" cy="2279415"/>
            <a:chOff x="7152929" y="2303421"/>
            <a:chExt cx="1925114" cy="2279415"/>
          </a:xfrm>
        </p:grpSpPr>
        <p:grpSp>
          <p:nvGrpSpPr>
            <p:cNvPr id="1035" name="Google Shape;1035;p54"/>
            <p:cNvGrpSpPr/>
            <p:nvPr/>
          </p:nvGrpSpPr>
          <p:grpSpPr>
            <a:xfrm>
              <a:off x="8163682" y="2303421"/>
              <a:ext cx="914361" cy="914458"/>
              <a:chOff x="3215225" y="1328488"/>
              <a:chExt cx="1382463" cy="1382400"/>
            </a:xfrm>
          </p:grpSpPr>
          <p:pic>
            <p:nvPicPr>
              <p:cNvPr id="1036" name="Google Shape;1036;p54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37" name="Google Shape;1037;p5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038" name="Google Shape;1038;p54"/>
            <p:cNvGrpSpPr/>
            <p:nvPr/>
          </p:nvGrpSpPr>
          <p:grpSpPr>
            <a:xfrm>
              <a:off x="7152929" y="2948632"/>
              <a:ext cx="640080" cy="640051"/>
              <a:chOff x="3215225" y="1328488"/>
              <a:chExt cx="1382463" cy="1382400"/>
            </a:xfrm>
          </p:grpSpPr>
          <p:pic>
            <p:nvPicPr>
              <p:cNvPr id="1039" name="Google Shape;1039;p54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0" name="Google Shape;1040;p5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041" name="Google Shape;1041;p54"/>
            <p:cNvGrpSpPr/>
            <p:nvPr/>
          </p:nvGrpSpPr>
          <p:grpSpPr>
            <a:xfrm>
              <a:off x="8163671" y="3668526"/>
              <a:ext cx="457180" cy="457160"/>
              <a:chOff x="3215225" y="1328488"/>
              <a:chExt cx="1382463" cy="1382400"/>
            </a:xfrm>
          </p:grpSpPr>
          <p:pic>
            <p:nvPicPr>
              <p:cNvPr id="1042" name="Google Shape;1042;p54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3" name="Google Shape;1043;p5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1044" name="Google Shape;1044;p54"/>
            <p:cNvCxnSpPr>
              <a:stCxn id="1037" idx="2"/>
              <a:endCxn id="1040" idx="7"/>
            </p:cNvCxnSpPr>
            <p:nvPr/>
          </p:nvCxnSpPr>
          <p:spPr>
            <a:xfrm flipH="1">
              <a:off x="7699324" y="2760649"/>
              <a:ext cx="464400" cy="281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54"/>
            <p:cNvCxnSpPr>
              <a:stCxn id="1040" idx="5"/>
              <a:endCxn id="1043" idx="2"/>
            </p:cNvCxnSpPr>
            <p:nvPr/>
          </p:nvCxnSpPr>
          <p:spPr>
            <a:xfrm>
              <a:off x="7699276" y="3494950"/>
              <a:ext cx="464400" cy="40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1046" name="Google Shape;1046;p54"/>
            <p:cNvGrpSpPr/>
            <p:nvPr/>
          </p:nvGrpSpPr>
          <p:grpSpPr>
            <a:xfrm>
              <a:off x="7272171" y="4125676"/>
              <a:ext cx="457180" cy="457160"/>
              <a:chOff x="3215225" y="1328488"/>
              <a:chExt cx="1382463" cy="1382400"/>
            </a:xfrm>
          </p:grpSpPr>
          <p:pic>
            <p:nvPicPr>
              <p:cNvPr id="1047" name="Google Shape;1047;p54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8" name="Google Shape;1048;p5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1049" name="Google Shape;1049;p54"/>
            <p:cNvCxnSpPr>
              <a:stCxn id="1043" idx="0"/>
              <a:endCxn id="1037" idx="4"/>
            </p:cNvCxnSpPr>
            <p:nvPr/>
          </p:nvCxnSpPr>
          <p:spPr>
            <a:xfrm rot="10800000" flipH="1">
              <a:off x="8392272" y="3217926"/>
              <a:ext cx="228600" cy="450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54"/>
            <p:cNvCxnSpPr>
              <a:stCxn id="1043" idx="3"/>
              <a:endCxn id="1048" idx="7"/>
            </p:cNvCxnSpPr>
            <p:nvPr/>
          </p:nvCxnSpPr>
          <p:spPr>
            <a:xfrm flipH="1">
              <a:off x="7662441" y="4058736"/>
              <a:ext cx="568200" cy="133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51" name="Google Shape;1051;p54"/>
          <p:cNvGrpSpPr/>
          <p:nvPr/>
        </p:nvGrpSpPr>
        <p:grpSpPr>
          <a:xfrm rot="-8999956" flipH="1">
            <a:off x="2537213" y="3559907"/>
            <a:ext cx="1580321" cy="1380086"/>
            <a:chOff x="2526946" y="3633888"/>
            <a:chExt cx="1580356" cy="1380116"/>
          </a:xfrm>
        </p:grpSpPr>
        <p:grpSp>
          <p:nvGrpSpPr>
            <p:cNvPr id="1052" name="Google Shape;1052;p54"/>
            <p:cNvGrpSpPr/>
            <p:nvPr/>
          </p:nvGrpSpPr>
          <p:grpSpPr>
            <a:xfrm>
              <a:off x="2526946" y="4142039"/>
              <a:ext cx="457180" cy="457160"/>
              <a:chOff x="3215225" y="1328488"/>
              <a:chExt cx="1382463" cy="1382400"/>
            </a:xfrm>
          </p:grpSpPr>
          <p:pic>
            <p:nvPicPr>
              <p:cNvPr id="1053" name="Google Shape;1053;p54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54" name="Google Shape;1054;p5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055" name="Google Shape;1055;p54"/>
            <p:cNvGrpSpPr/>
            <p:nvPr/>
          </p:nvGrpSpPr>
          <p:grpSpPr>
            <a:xfrm>
              <a:off x="3094222" y="4739736"/>
              <a:ext cx="274281" cy="274268"/>
              <a:chOff x="3215225" y="1328488"/>
              <a:chExt cx="1382463" cy="1382400"/>
            </a:xfrm>
          </p:grpSpPr>
          <p:pic>
            <p:nvPicPr>
              <p:cNvPr id="1056" name="Google Shape;1056;p54"/>
              <p:cNvPicPr preferRelativeResize="0"/>
              <p:nvPr/>
            </p:nvPicPr>
            <p:blipFill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57" name="Google Shape;1057;p5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1058" name="Google Shape;1058;p54"/>
            <p:cNvCxnSpPr>
              <a:stCxn id="1054" idx="5"/>
              <a:endCxn id="1057" idx="1"/>
            </p:cNvCxnSpPr>
            <p:nvPr/>
          </p:nvCxnSpPr>
          <p:spPr>
            <a:xfrm rot="1799449">
              <a:off x="2869884" y="4603198"/>
              <a:ext cx="312087" cy="10590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1059" name="Google Shape;1059;p54"/>
            <p:cNvGrpSpPr/>
            <p:nvPr/>
          </p:nvGrpSpPr>
          <p:grpSpPr>
            <a:xfrm>
              <a:off x="3833022" y="3833761"/>
              <a:ext cx="274281" cy="274268"/>
              <a:chOff x="3215225" y="1328488"/>
              <a:chExt cx="1382463" cy="1382400"/>
            </a:xfrm>
          </p:grpSpPr>
          <p:pic>
            <p:nvPicPr>
              <p:cNvPr id="1060" name="Google Shape;1060;p54"/>
              <p:cNvPicPr preferRelativeResize="0"/>
              <p:nvPr/>
            </p:nvPicPr>
            <p:blipFill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61" name="Google Shape;1061;p5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1062" name="Google Shape;1062;p54"/>
            <p:cNvCxnSpPr>
              <a:stCxn id="1054" idx="7"/>
              <a:endCxn id="1061" idx="2"/>
            </p:cNvCxnSpPr>
            <p:nvPr/>
          </p:nvCxnSpPr>
          <p:spPr>
            <a:xfrm rot="-8999369" flipH="1">
              <a:off x="3038034" y="3757988"/>
              <a:ext cx="674186" cy="66410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63" name="Google Shape;1063;p54"/>
          <p:cNvGrpSpPr/>
          <p:nvPr/>
        </p:nvGrpSpPr>
        <p:grpSpPr>
          <a:xfrm rot="10800000" flipH="1">
            <a:off x="8200787" y="20375"/>
            <a:ext cx="841556" cy="871965"/>
            <a:chOff x="998421" y="80189"/>
            <a:chExt cx="841556" cy="871965"/>
          </a:xfrm>
        </p:grpSpPr>
        <p:grpSp>
          <p:nvGrpSpPr>
            <p:cNvPr id="1064" name="Google Shape;1064;p54"/>
            <p:cNvGrpSpPr/>
            <p:nvPr/>
          </p:nvGrpSpPr>
          <p:grpSpPr>
            <a:xfrm>
              <a:off x="998421" y="80189"/>
              <a:ext cx="457180" cy="457160"/>
              <a:chOff x="3215225" y="1328488"/>
              <a:chExt cx="1382463" cy="1382400"/>
            </a:xfrm>
          </p:grpSpPr>
          <p:pic>
            <p:nvPicPr>
              <p:cNvPr id="1065" name="Google Shape;1065;p54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66" name="Google Shape;1066;p5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1067" name="Google Shape;1067;p54"/>
            <p:cNvGrpSpPr/>
            <p:nvPr/>
          </p:nvGrpSpPr>
          <p:grpSpPr>
            <a:xfrm>
              <a:off x="1565697" y="677886"/>
              <a:ext cx="274281" cy="274268"/>
              <a:chOff x="3215225" y="1328488"/>
              <a:chExt cx="1382463" cy="1382400"/>
            </a:xfrm>
          </p:grpSpPr>
          <p:pic>
            <p:nvPicPr>
              <p:cNvPr id="1068" name="Google Shape;1068;p54"/>
              <p:cNvPicPr preferRelativeResize="0"/>
              <p:nvPr/>
            </p:nvPicPr>
            <p:blipFill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69" name="Google Shape;1069;p54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1070" name="Google Shape;1070;p54"/>
            <p:cNvCxnSpPr>
              <a:stCxn id="1066" idx="5"/>
              <a:endCxn id="1069" idx="1"/>
            </p:cNvCxnSpPr>
            <p:nvPr/>
          </p:nvCxnSpPr>
          <p:spPr>
            <a:xfrm>
              <a:off x="1388652" y="470399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99489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 txBox="1">
            <a:spLocks noGrp="1"/>
          </p:cNvSpPr>
          <p:nvPr>
            <p:ph type="title"/>
          </p:nvPr>
        </p:nvSpPr>
        <p:spPr>
          <a:xfrm>
            <a:off x="488248" y="1198956"/>
            <a:ext cx="288787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sz="2000" dirty="0"/>
              <a:t>Литературна справка </a:t>
            </a:r>
            <a:endParaRPr sz="2000" dirty="0"/>
          </a:p>
        </p:txBody>
      </p:sp>
      <p:sp>
        <p:nvSpPr>
          <p:cNvPr id="294" name="Google Shape;294;p36"/>
          <p:cNvSpPr txBox="1">
            <a:spLocks noGrp="1"/>
          </p:cNvSpPr>
          <p:nvPr>
            <p:ph type="title" idx="2"/>
          </p:nvPr>
        </p:nvSpPr>
        <p:spPr>
          <a:xfrm>
            <a:off x="559206" y="866675"/>
            <a:ext cx="778723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95" name="Google Shape;295;p36"/>
          <p:cNvSpPr txBox="1">
            <a:spLocks noGrp="1"/>
          </p:cNvSpPr>
          <p:nvPr>
            <p:ph type="subTitle" idx="1"/>
          </p:nvPr>
        </p:nvSpPr>
        <p:spPr>
          <a:xfrm>
            <a:off x="394512" y="1571654"/>
            <a:ext cx="3447026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dirty="0"/>
              <a:t> относно получаването и синтеза на оксоселенати(IV, VI) и оксотелурати(IV,VI) на платинови метали</a:t>
            </a:r>
            <a:endParaRPr dirty="0"/>
          </a:p>
        </p:txBody>
      </p:sp>
      <p:sp>
        <p:nvSpPr>
          <p:cNvPr id="296" name="Google Shape;296;p36"/>
          <p:cNvSpPr txBox="1">
            <a:spLocks noGrp="1"/>
          </p:cNvSpPr>
          <p:nvPr>
            <p:ph type="title" idx="3"/>
          </p:nvPr>
        </p:nvSpPr>
        <p:spPr>
          <a:xfrm>
            <a:off x="5227279" y="1410511"/>
            <a:ext cx="3529445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bg-BG" sz="2000" dirty="0"/>
              <a:t>Методика за </a:t>
            </a:r>
            <a:r>
              <a:rPr lang="bg-BG" sz="2000" dirty="0" err="1"/>
              <a:t>твърдофазен</a:t>
            </a:r>
            <a:r>
              <a:rPr lang="bg-BG" sz="2000" dirty="0"/>
              <a:t> </a:t>
            </a:r>
            <a:br>
              <a:rPr lang="bg-BG" sz="2000" dirty="0"/>
            </a:br>
            <a:r>
              <a:rPr lang="bg-BG" sz="2000" dirty="0"/>
              <a:t>синтез </a:t>
            </a:r>
            <a:endParaRPr sz="2000" dirty="0"/>
          </a:p>
        </p:txBody>
      </p:sp>
      <p:sp>
        <p:nvSpPr>
          <p:cNvPr id="297" name="Google Shape;297;p36"/>
          <p:cNvSpPr txBox="1">
            <a:spLocks noGrp="1"/>
          </p:cNvSpPr>
          <p:nvPr>
            <p:ph type="title" idx="4"/>
          </p:nvPr>
        </p:nvSpPr>
        <p:spPr>
          <a:xfrm>
            <a:off x="5147183" y="845398"/>
            <a:ext cx="827186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98" name="Google Shape;298;p36"/>
          <p:cNvSpPr txBox="1">
            <a:spLocks noGrp="1"/>
          </p:cNvSpPr>
          <p:nvPr>
            <p:ph type="subTitle" idx="5"/>
          </p:nvPr>
        </p:nvSpPr>
        <p:spPr>
          <a:xfrm>
            <a:off x="5227280" y="1594024"/>
            <a:ext cx="360954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dirty="0"/>
              <a:t> Разработена е методика за получаване на селенити, селенати, телурити и телурати на платиновите метали</a:t>
            </a:r>
            <a:endParaRPr dirty="0"/>
          </a:p>
        </p:txBody>
      </p:sp>
      <p:sp>
        <p:nvSpPr>
          <p:cNvPr id="299" name="Google Shape;299;p36"/>
          <p:cNvSpPr txBox="1">
            <a:spLocks noGrp="1"/>
          </p:cNvSpPr>
          <p:nvPr>
            <p:ph type="title" idx="6"/>
          </p:nvPr>
        </p:nvSpPr>
        <p:spPr>
          <a:xfrm>
            <a:off x="1615335" y="2924789"/>
            <a:ext cx="3061837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sz="2000" dirty="0"/>
              <a:t>Хидротермален синтез </a:t>
            </a:r>
            <a:endParaRPr sz="2000" dirty="0"/>
          </a:p>
        </p:txBody>
      </p:sp>
      <p:sp>
        <p:nvSpPr>
          <p:cNvPr id="300" name="Google Shape;300;p36"/>
          <p:cNvSpPr txBox="1">
            <a:spLocks noGrp="1"/>
          </p:cNvSpPr>
          <p:nvPr>
            <p:ph type="title" idx="7"/>
          </p:nvPr>
        </p:nvSpPr>
        <p:spPr>
          <a:xfrm>
            <a:off x="1568875" y="2633820"/>
            <a:ext cx="1098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01" name="Google Shape;301;p36"/>
          <p:cNvSpPr txBox="1">
            <a:spLocks noGrp="1"/>
          </p:cNvSpPr>
          <p:nvPr>
            <p:ph type="subTitle" idx="8"/>
          </p:nvPr>
        </p:nvSpPr>
        <p:spPr>
          <a:xfrm>
            <a:off x="1696263" y="3143360"/>
            <a:ext cx="2082893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ru-RU" sz="1600" dirty="0"/>
              <a:t>PtCl</a:t>
            </a:r>
            <a:r>
              <a:rPr lang="ru-RU" sz="1600" baseline="-25000" dirty="0"/>
              <a:t>4</a:t>
            </a:r>
            <a:r>
              <a:rPr lang="ru-RU" sz="1600" dirty="0"/>
              <a:t> +</a:t>
            </a:r>
            <a:r>
              <a:rPr lang="en-US" sz="1600" dirty="0"/>
              <a:t>NaHSeO</a:t>
            </a:r>
            <a:r>
              <a:rPr lang="en-US" sz="1600" baseline="-25000" dirty="0"/>
              <a:t>3</a:t>
            </a:r>
            <a:r>
              <a:rPr lang="en-US" sz="1600" dirty="0"/>
              <a:t>;</a:t>
            </a:r>
          </a:p>
          <a:p>
            <a:pPr marL="0" indent="0" algn="ctr"/>
            <a:r>
              <a:rPr lang="ru-RU" sz="1600" dirty="0"/>
              <a:t> PdCl</a:t>
            </a:r>
            <a:r>
              <a:rPr lang="ru-RU" sz="1600" baseline="-25000" dirty="0"/>
              <a:t>2</a:t>
            </a:r>
            <a:r>
              <a:rPr lang="ru-RU" sz="1600" dirty="0"/>
              <a:t>+</a:t>
            </a:r>
            <a:r>
              <a:rPr lang="en-US" sz="1600" dirty="0"/>
              <a:t>NaHSeO</a:t>
            </a:r>
            <a:r>
              <a:rPr lang="en-US" sz="1600" baseline="-25000" dirty="0"/>
              <a:t>3</a:t>
            </a:r>
            <a:r>
              <a:rPr lang="en-US" sz="1600" dirty="0"/>
              <a:t>;</a:t>
            </a:r>
          </a:p>
          <a:p>
            <a:pPr marL="0" indent="0" algn="ctr"/>
            <a:r>
              <a:rPr lang="ru-RU" sz="1600" dirty="0"/>
              <a:t>RhCl</a:t>
            </a:r>
            <a:r>
              <a:rPr lang="ru-RU" sz="1600" baseline="-25000" dirty="0"/>
              <a:t>3</a:t>
            </a:r>
            <a:r>
              <a:rPr lang="ru-RU" sz="1600" dirty="0"/>
              <a:t>+</a:t>
            </a:r>
            <a:r>
              <a:rPr lang="en-US" sz="1600" dirty="0"/>
              <a:t>NaHSeO</a:t>
            </a:r>
            <a:r>
              <a:rPr lang="en-US" sz="1600" baseline="-25000" dirty="0"/>
              <a:t>3</a:t>
            </a:r>
            <a:r>
              <a:rPr lang="en-US" sz="1600" dirty="0"/>
              <a:t>;</a:t>
            </a:r>
          </a:p>
          <a:p>
            <a:pPr marL="0" lvl="0" indent="0" algn="ctr"/>
            <a:endParaRPr sz="1600" dirty="0"/>
          </a:p>
        </p:txBody>
      </p:sp>
      <p:sp>
        <p:nvSpPr>
          <p:cNvPr id="302" name="Google Shape;302;p36"/>
          <p:cNvSpPr txBox="1">
            <a:spLocks noGrp="1"/>
          </p:cNvSpPr>
          <p:nvPr>
            <p:ph type="title" idx="9"/>
          </p:nvPr>
        </p:nvSpPr>
        <p:spPr>
          <a:xfrm>
            <a:off x="5974369" y="3189110"/>
            <a:ext cx="2392284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sz="2000" dirty="0"/>
              <a:t>Физикохимично </a:t>
            </a:r>
            <a:br>
              <a:rPr lang="bg-BG" sz="2000" dirty="0"/>
            </a:br>
            <a:r>
              <a:rPr lang="bg-BG" sz="2000" dirty="0"/>
              <a:t>характеризиране</a:t>
            </a:r>
            <a:endParaRPr sz="2000" dirty="0"/>
          </a:p>
        </p:txBody>
      </p:sp>
      <p:sp>
        <p:nvSpPr>
          <p:cNvPr id="303" name="Google Shape;303;p36"/>
          <p:cNvSpPr txBox="1">
            <a:spLocks noGrp="1"/>
          </p:cNvSpPr>
          <p:nvPr>
            <p:ph type="title" idx="13"/>
          </p:nvPr>
        </p:nvSpPr>
        <p:spPr>
          <a:xfrm>
            <a:off x="5919926" y="2641506"/>
            <a:ext cx="1098300" cy="5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04" name="Google Shape;304;p36"/>
          <p:cNvSpPr txBox="1">
            <a:spLocks noGrp="1"/>
          </p:cNvSpPr>
          <p:nvPr>
            <p:ph type="subTitle" idx="14"/>
          </p:nvPr>
        </p:nvSpPr>
        <p:spPr>
          <a:xfrm>
            <a:off x="6297222" y="3370051"/>
            <a:ext cx="1847477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bg-BG" sz="1600" dirty="0"/>
              <a:t>FT-IR</a:t>
            </a:r>
            <a:r>
              <a:rPr lang="en-US" sz="1600" dirty="0"/>
              <a:t>, </a:t>
            </a:r>
            <a:r>
              <a:rPr lang="bg-BG" sz="1600" dirty="0"/>
              <a:t>XRD, </a:t>
            </a:r>
            <a:r>
              <a:rPr lang="en-US" sz="1600" dirty="0"/>
              <a:t>UV-vis</a:t>
            </a:r>
            <a:endParaRPr sz="1600" dirty="0"/>
          </a:p>
        </p:txBody>
      </p:sp>
      <p:sp>
        <p:nvSpPr>
          <p:cNvPr id="305" name="Google Shape;305;p36"/>
          <p:cNvSpPr txBox="1">
            <a:spLocks noGrp="1"/>
          </p:cNvSpPr>
          <p:nvPr>
            <p:ph type="title" idx="15"/>
          </p:nvPr>
        </p:nvSpPr>
        <p:spPr>
          <a:xfrm>
            <a:off x="348784" y="22121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dirty="0"/>
              <a:t>Решени задачи:</a:t>
            </a:r>
            <a:endParaRPr dirty="0"/>
          </a:p>
        </p:txBody>
      </p:sp>
      <p:grpSp>
        <p:nvGrpSpPr>
          <p:cNvPr id="306" name="Google Shape;306;p36"/>
          <p:cNvGrpSpPr/>
          <p:nvPr/>
        </p:nvGrpSpPr>
        <p:grpSpPr>
          <a:xfrm flipH="1">
            <a:off x="7785471" y="104014"/>
            <a:ext cx="841556" cy="871965"/>
            <a:chOff x="998421" y="80189"/>
            <a:chExt cx="841556" cy="871965"/>
          </a:xfrm>
        </p:grpSpPr>
        <p:grpSp>
          <p:nvGrpSpPr>
            <p:cNvPr id="307" name="Google Shape;307;p36"/>
            <p:cNvGrpSpPr/>
            <p:nvPr/>
          </p:nvGrpSpPr>
          <p:grpSpPr>
            <a:xfrm>
              <a:off x="998421" y="80189"/>
              <a:ext cx="457180" cy="457160"/>
              <a:chOff x="3215225" y="1328488"/>
              <a:chExt cx="1382463" cy="1382400"/>
            </a:xfrm>
          </p:grpSpPr>
          <p:pic>
            <p:nvPicPr>
              <p:cNvPr id="308" name="Google Shape;308;p36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9" name="Google Shape;309;p36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310" name="Google Shape;310;p36"/>
            <p:cNvGrpSpPr/>
            <p:nvPr/>
          </p:nvGrpSpPr>
          <p:grpSpPr>
            <a:xfrm>
              <a:off x="1565697" y="677886"/>
              <a:ext cx="274281" cy="274268"/>
              <a:chOff x="3215225" y="1328488"/>
              <a:chExt cx="1382463" cy="1382400"/>
            </a:xfrm>
          </p:grpSpPr>
          <p:pic>
            <p:nvPicPr>
              <p:cNvPr id="311" name="Google Shape;311;p36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2" name="Google Shape;312;p36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313" name="Google Shape;313;p36"/>
            <p:cNvCxnSpPr>
              <a:stCxn id="309" idx="5"/>
              <a:endCxn id="312" idx="1"/>
            </p:cNvCxnSpPr>
            <p:nvPr/>
          </p:nvCxnSpPr>
          <p:spPr>
            <a:xfrm>
              <a:off x="1388652" y="470399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4" name="Google Shape;314;p36"/>
          <p:cNvGrpSpPr/>
          <p:nvPr/>
        </p:nvGrpSpPr>
        <p:grpSpPr>
          <a:xfrm>
            <a:off x="233672" y="3090111"/>
            <a:ext cx="1409106" cy="1928097"/>
            <a:chOff x="233672" y="3090111"/>
            <a:chExt cx="1409106" cy="1928097"/>
          </a:xfrm>
        </p:grpSpPr>
        <p:grpSp>
          <p:nvGrpSpPr>
            <p:cNvPr id="315" name="Google Shape;315;p36"/>
            <p:cNvGrpSpPr/>
            <p:nvPr/>
          </p:nvGrpSpPr>
          <p:grpSpPr>
            <a:xfrm>
              <a:off x="702204" y="4378157"/>
              <a:ext cx="640080" cy="640051"/>
              <a:chOff x="3215225" y="1328488"/>
              <a:chExt cx="1382463" cy="1382400"/>
            </a:xfrm>
          </p:grpSpPr>
          <p:pic>
            <p:nvPicPr>
              <p:cNvPr id="316" name="Google Shape;316;p36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7" name="Google Shape;317;p36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318" name="Google Shape;318;p36"/>
            <p:cNvGrpSpPr/>
            <p:nvPr/>
          </p:nvGrpSpPr>
          <p:grpSpPr>
            <a:xfrm>
              <a:off x="1368497" y="3295261"/>
              <a:ext cx="274281" cy="274268"/>
              <a:chOff x="3215225" y="1328488"/>
              <a:chExt cx="1382463" cy="1382400"/>
            </a:xfrm>
          </p:grpSpPr>
          <p:pic>
            <p:nvPicPr>
              <p:cNvPr id="319" name="Google Shape;319;p36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0" name="Google Shape;320;p36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321" name="Google Shape;321;p36"/>
            <p:cNvGrpSpPr/>
            <p:nvPr/>
          </p:nvGrpSpPr>
          <p:grpSpPr>
            <a:xfrm>
              <a:off x="720009" y="3644401"/>
              <a:ext cx="457180" cy="457160"/>
              <a:chOff x="3215225" y="1328488"/>
              <a:chExt cx="1382463" cy="1382400"/>
            </a:xfrm>
          </p:grpSpPr>
          <p:pic>
            <p:nvPicPr>
              <p:cNvPr id="322" name="Google Shape;322;p36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3" name="Google Shape;323;p36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324" name="Google Shape;324;p36"/>
            <p:cNvCxnSpPr>
              <a:stCxn id="317" idx="0"/>
              <a:endCxn id="323" idx="4"/>
            </p:cNvCxnSpPr>
            <p:nvPr/>
          </p:nvCxnSpPr>
          <p:spPr>
            <a:xfrm rot="10800000">
              <a:off x="948758" y="4101557"/>
              <a:ext cx="73500" cy="27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36"/>
            <p:cNvCxnSpPr>
              <a:stCxn id="323" idx="7"/>
              <a:endCxn id="320" idx="3"/>
            </p:cNvCxnSpPr>
            <p:nvPr/>
          </p:nvCxnSpPr>
          <p:spPr>
            <a:xfrm rot="10800000" flipH="1">
              <a:off x="1110240" y="3529251"/>
              <a:ext cx="298500" cy="182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326" name="Google Shape;326;p36"/>
            <p:cNvGrpSpPr/>
            <p:nvPr/>
          </p:nvGrpSpPr>
          <p:grpSpPr>
            <a:xfrm>
              <a:off x="233672" y="3090111"/>
              <a:ext cx="274281" cy="274268"/>
              <a:chOff x="3215225" y="1328488"/>
              <a:chExt cx="1382463" cy="1382400"/>
            </a:xfrm>
          </p:grpSpPr>
          <p:pic>
            <p:nvPicPr>
              <p:cNvPr id="327" name="Google Shape;327;p36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8" name="Google Shape;328;p36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329" name="Google Shape;329;p36"/>
            <p:cNvCxnSpPr>
              <a:stCxn id="323" idx="1"/>
              <a:endCxn id="328" idx="5"/>
            </p:cNvCxnSpPr>
            <p:nvPr/>
          </p:nvCxnSpPr>
          <p:spPr>
            <a:xfrm rot="10800000">
              <a:off x="467779" y="3324351"/>
              <a:ext cx="319200" cy="38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40" name="Google Shape;303;p36"/>
          <p:cNvSpPr txBox="1">
            <a:spLocks/>
          </p:cNvSpPr>
          <p:nvPr/>
        </p:nvSpPr>
        <p:spPr>
          <a:xfrm>
            <a:off x="4215453" y="3775343"/>
            <a:ext cx="1078059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ek Devanagari"/>
              <a:buNone/>
              <a:defRPr sz="4000" b="1" i="0" u="none" strike="noStrike" cap="none">
                <a:solidFill>
                  <a:schemeClr val="lt2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ek Devanagari"/>
              <a:buNone/>
              <a:defRPr sz="30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ek Devanagari"/>
              <a:buNone/>
              <a:defRPr sz="30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ek Devanagari"/>
              <a:buNone/>
              <a:defRPr sz="30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ek Devanagari"/>
              <a:buNone/>
              <a:defRPr sz="30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ek Devanagari"/>
              <a:buNone/>
              <a:defRPr sz="30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ek Devanagari"/>
              <a:buNone/>
              <a:defRPr sz="30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ek Devanagari"/>
              <a:buNone/>
              <a:defRPr sz="30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ek Devanagari"/>
              <a:buNone/>
              <a:defRPr sz="30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9pPr>
          </a:lstStyle>
          <a:p>
            <a:r>
              <a:rPr lang="en" dirty="0"/>
              <a:t>0</a:t>
            </a:r>
            <a:r>
              <a:rPr lang="bg-BG" dirty="0"/>
              <a:t>5</a:t>
            </a:r>
            <a:endParaRPr lang="en" dirty="0"/>
          </a:p>
        </p:txBody>
      </p:sp>
      <p:sp>
        <p:nvSpPr>
          <p:cNvPr id="41" name="Google Shape;299;p36"/>
          <p:cNvSpPr txBox="1">
            <a:spLocks/>
          </p:cNvSpPr>
          <p:nvPr/>
        </p:nvSpPr>
        <p:spPr>
          <a:xfrm>
            <a:off x="4264449" y="4039341"/>
            <a:ext cx="30618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ek Devanagari"/>
              <a:buNone/>
              <a:defRPr sz="22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ek Devanagari"/>
              <a:buNone/>
              <a:defRPr sz="24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ek Devanagari"/>
              <a:buNone/>
              <a:defRPr sz="24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ek Devanagari"/>
              <a:buNone/>
              <a:defRPr sz="24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ek Devanagari"/>
              <a:buNone/>
              <a:defRPr sz="24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ek Devanagari"/>
              <a:buNone/>
              <a:defRPr sz="24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ek Devanagari"/>
              <a:buNone/>
              <a:defRPr sz="24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ek Devanagari"/>
              <a:buNone/>
              <a:defRPr sz="24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ek Devanagari"/>
              <a:buNone/>
              <a:defRPr sz="2400" b="1" i="0" u="none" strike="noStrike" cap="none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9pPr>
          </a:lstStyle>
          <a:p>
            <a:r>
              <a:rPr lang="bg-BG" sz="2000" dirty="0"/>
              <a:t>Каталитични свойства</a:t>
            </a:r>
          </a:p>
        </p:txBody>
      </p:sp>
      <p:sp>
        <p:nvSpPr>
          <p:cNvPr id="42" name="Google Shape;295;p36"/>
          <p:cNvSpPr txBox="1">
            <a:spLocks/>
          </p:cNvSpPr>
          <p:nvPr/>
        </p:nvSpPr>
        <p:spPr>
          <a:xfrm>
            <a:off x="4329287" y="4267941"/>
            <a:ext cx="3850905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 algn="just"/>
            <a:r>
              <a:rPr lang="ru-RU" dirty="0"/>
              <a:t> на селенсъдържащи йонни течности, нанесени върху биовъглен от водорасли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0"/>
          <p:cNvSpPr txBox="1">
            <a:spLocks noGrp="1"/>
          </p:cNvSpPr>
          <p:nvPr>
            <p:ph type="title"/>
          </p:nvPr>
        </p:nvSpPr>
        <p:spPr>
          <a:xfrm>
            <a:off x="507293" y="1035488"/>
            <a:ext cx="41148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bg-BG" dirty="0"/>
              <a:t>Хидротермален синтез </a:t>
            </a:r>
            <a:endParaRPr dirty="0"/>
          </a:p>
        </p:txBody>
      </p:sp>
      <p:sp>
        <p:nvSpPr>
          <p:cNvPr id="479" name="Google Shape;479;p40"/>
          <p:cNvSpPr txBox="1">
            <a:spLocks noGrp="1"/>
          </p:cNvSpPr>
          <p:nvPr>
            <p:ph type="body" idx="1"/>
          </p:nvPr>
        </p:nvSpPr>
        <p:spPr>
          <a:xfrm>
            <a:off x="666213" y="1294125"/>
            <a:ext cx="2184564" cy="8845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273D40"/>
              </a:buClr>
              <a:buSzPts val="600"/>
              <a:buNone/>
            </a:pPr>
            <a:r>
              <a:rPr lang="ru-RU" sz="1600" dirty="0">
                <a:solidFill>
                  <a:schemeClr val="dk1"/>
                </a:solidFill>
              </a:rPr>
              <a:t>при 200°C</a:t>
            </a:r>
            <a:endParaRPr lang="en-US" sz="1600" dirty="0">
              <a:solidFill>
                <a:schemeClr val="dk1"/>
              </a:solidFill>
            </a:endParaRPr>
          </a:p>
          <a:p>
            <a:pPr marL="0" lvl="0" indent="0">
              <a:buClr>
                <a:srgbClr val="273D40"/>
              </a:buClr>
              <a:buSzPts val="600"/>
              <a:buNone/>
            </a:pPr>
            <a:r>
              <a:rPr lang="ru-RU" sz="1600" dirty="0">
                <a:solidFill>
                  <a:schemeClr val="dk1"/>
                </a:solidFill>
              </a:rPr>
              <a:t> за 100 часа </a:t>
            </a:r>
            <a:endParaRPr lang="en-US" sz="1600" dirty="0">
              <a:solidFill>
                <a:schemeClr val="dk1"/>
              </a:solidFill>
            </a:endParaRPr>
          </a:p>
          <a:p>
            <a:pPr marL="0" lvl="0" indent="0">
              <a:buClr>
                <a:srgbClr val="273D40"/>
              </a:buClr>
              <a:buSzPts val="600"/>
              <a:buNone/>
            </a:pPr>
            <a:r>
              <a:rPr lang="ru-RU" sz="1600" dirty="0">
                <a:solidFill>
                  <a:schemeClr val="dk1"/>
                </a:solidFill>
              </a:rPr>
              <a:t>в 50 ml автоклави </a:t>
            </a:r>
            <a:endParaRPr sz="1600" dirty="0">
              <a:solidFill>
                <a:schemeClr val="dk1"/>
              </a:solidFill>
            </a:endParaRPr>
          </a:p>
        </p:txBody>
      </p:sp>
      <p:grpSp>
        <p:nvGrpSpPr>
          <p:cNvPr id="481" name="Google Shape;481;p40"/>
          <p:cNvGrpSpPr/>
          <p:nvPr/>
        </p:nvGrpSpPr>
        <p:grpSpPr>
          <a:xfrm>
            <a:off x="4452816" y="-41798"/>
            <a:ext cx="1247887" cy="1044414"/>
            <a:chOff x="4209747" y="95786"/>
            <a:chExt cx="1726398" cy="1254219"/>
          </a:xfrm>
        </p:grpSpPr>
        <p:grpSp>
          <p:nvGrpSpPr>
            <p:cNvPr id="482" name="Google Shape;482;p40"/>
            <p:cNvGrpSpPr/>
            <p:nvPr/>
          </p:nvGrpSpPr>
          <p:grpSpPr>
            <a:xfrm rot="10800000">
              <a:off x="5296065" y="95786"/>
              <a:ext cx="640080" cy="640051"/>
              <a:chOff x="3215225" y="1328488"/>
              <a:chExt cx="1382463" cy="1382400"/>
            </a:xfrm>
          </p:grpSpPr>
          <p:pic>
            <p:nvPicPr>
              <p:cNvPr id="483" name="Google Shape;483;p40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4" name="Google Shape;484;p40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485" name="Google Shape;485;p40"/>
            <p:cNvGrpSpPr/>
            <p:nvPr/>
          </p:nvGrpSpPr>
          <p:grpSpPr>
            <a:xfrm rot="10800000">
              <a:off x="4209747" y="520915"/>
              <a:ext cx="274281" cy="274268"/>
              <a:chOff x="3215225" y="1328488"/>
              <a:chExt cx="1382463" cy="1382400"/>
            </a:xfrm>
          </p:grpSpPr>
          <p:pic>
            <p:nvPicPr>
              <p:cNvPr id="486" name="Google Shape;486;p40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7" name="Google Shape;487;p40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488" name="Google Shape;488;p40"/>
            <p:cNvGrpSpPr/>
            <p:nvPr/>
          </p:nvGrpSpPr>
          <p:grpSpPr>
            <a:xfrm rot="10800000">
              <a:off x="4686885" y="892846"/>
              <a:ext cx="457180" cy="457160"/>
              <a:chOff x="3215225" y="1328488"/>
              <a:chExt cx="1382463" cy="1382400"/>
            </a:xfrm>
          </p:grpSpPr>
          <p:pic>
            <p:nvPicPr>
              <p:cNvPr id="489" name="Google Shape;489;p40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0" name="Google Shape;490;p40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491" name="Google Shape;491;p40"/>
            <p:cNvCxnSpPr>
              <a:stCxn id="484" idx="7"/>
              <a:endCxn id="490" idx="3"/>
            </p:cNvCxnSpPr>
            <p:nvPr/>
          </p:nvCxnSpPr>
          <p:spPr>
            <a:xfrm flipH="1">
              <a:off x="5077198" y="642104"/>
              <a:ext cx="312600" cy="317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40"/>
            <p:cNvCxnSpPr>
              <a:stCxn id="490" idx="5"/>
              <a:endCxn id="487" idx="1"/>
            </p:cNvCxnSpPr>
            <p:nvPr/>
          </p:nvCxnSpPr>
          <p:spPr>
            <a:xfrm rot="10800000">
              <a:off x="4443934" y="754895"/>
              <a:ext cx="309900" cy="204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3" name="Google Shape;493;p40"/>
          <p:cNvGrpSpPr/>
          <p:nvPr/>
        </p:nvGrpSpPr>
        <p:grpSpPr>
          <a:xfrm rot="10800000" flipH="1">
            <a:off x="8022744" y="540347"/>
            <a:ext cx="841556" cy="871965"/>
            <a:chOff x="998421" y="80189"/>
            <a:chExt cx="841556" cy="871965"/>
          </a:xfrm>
        </p:grpSpPr>
        <p:grpSp>
          <p:nvGrpSpPr>
            <p:cNvPr id="494" name="Google Shape;494;p40"/>
            <p:cNvGrpSpPr/>
            <p:nvPr/>
          </p:nvGrpSpPr>
          <p:grpSpPr>
            <a:xfrm>
              <a:off x="998421" y="80189"/>
              <a:ext cx="457180" cy="457160"/>
              <a:chOff x="3215225" y="1328488"/>
              <a:chExt cx="1382463" cy="1382400"/>
            </a:xfrm>
          </p:grpSpPr>
          <p:pic>
            <p:nvPicPr>
              <p:cNvPr id="495" name="Google Shape;495;p40"/>
              <p:cNvPicPr preferRelativeResize="0"/>
              <p:nvPr/>
            </p:nvPicPr>
            <p:blipFill>
              <a:blip r:embed="rId6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6" name="Google Shape;496;p40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497" name="Google Shape;497;p40"/>
            <p:cNvGrpSpPr/>
            <p:nvPr/>
          </p:nvGrpSpPr>
          <p:grpSpPr>
            <a:xfrm>
              <a:off x="1565697" y="677886"/>
              <a:ext cx="274281" cy="274268"/>
              <a:chOff x="3215225" y="1328488"/>
              <a:chExt cx="1382463" cy="1382400"/>
            </a:xfrm>
          </p:grpSpPr>
          <p:pic>
            <p:nvPicPr>
              <p:cNvPr id="498" name="Google Shape;498;p40"/>
              <p:cNvPicPr preferRelativeResize="0"/>
              <p:nvPr/>
            </p:nvPicPr>
            <p:blipFill>
              <a:blip r:embed="rId7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9" name="Google Shape;499;p40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500" name="Google Shape;500;p40"/>
            <p:cNvCxnSpPr>
              <a:stCxn id="496" idx="5"/>
              <a:endCxn id="499" idx="1"/>
            </p:cNvCxnSpPr>
            <p:nvPr/>
          </p:nvCxnSpPr>
          <p:spPr>
            <a:xfrm>
              <a:off x="1388652" y="470399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pic>
        <p:nvPicPr>
          <p:cNvPr id="26" name="Picture 25" descr="Pt-solid phase"/>
          <p:cNvPicPr/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79" y="2283435"/>
            <a:ext cx="288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1048576" y="4441389"/>
            <a:ext cx="2280249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PtCl</a:t>
            </a:r>
            <a:r>
              <a:rPr lang="ru-RU" sz="2000" b="1" baseline="-25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</a:t>
            </a:r>
            <a:r>
              <a:rPr 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NaHSeO</a:t>
            </a:r>
            <a:r>
              <a:rPr lang="en-US" sz="2000" b="1" baseline="-25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909" y="2283435"/>
            <a:ext cx="79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PtNP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0305" y="2302437"/>
            <a:ext cx="2880000" cy="25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/>
          <p:cNvPicPr/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0846" y="2304951"/>
            <a:ext cx="2696397" cy="25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2722" y="4403270"/>
            <a:ext cx="2766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ru-RU" sz="2000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PdCl</a:t>
            </a:r>
            <a:r>
              <a:rPr lang="ru-RU" sz="2000" b="1" baseline="-250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2</a:t>
            </a:r>
            <a:r>
              <a:rPr lang="ru-RU" sz="2000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+</a:t>
            </a:r>
            <a:r>
              <a:rPr lang="en-US" sz="2000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NaHSeO</a:t>
            </a:r>
            <a:r>
              <a:rPr lang="en-US" sz="2000" b="1" baseline="-250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3</a:t>
            </a:r>
            <a:endParaRPr lang="en-US" sz="20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9185" y="4427241"/>
            <a:ext cx="2209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RhCl</a:t>
            </a:r>
            <a:r>
              <a:rPr lang="ru-RU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NaHSeO</a:t>
            </a:r>
            <a:r>
              <a:rPr lang="en-US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8825" y="2283435"/>
            <a:ext cx="9978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 err="1">
                <a:solidFill>
                  <a:schemeClr val="tx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PdNP</a:t>
            </a:r>
            <a:endParaRPr lang="en-US" sz="1600" b="1" dirty="0">
              <a:solidFill>
                <a:schemeClr val="tx1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605" y="2252059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RhNP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6"/>
          <p:cNvSpPr txBox="1">
            <a:spLocks noGrp="1"/>
          </p:cNvSpPr>
          <p:nvPr>
            <p:ph type="title"/>
          </p:nvPr>
        </p:nvSpPr>
        <p:spPr>
          <a:xfrm>
            <a:off x="854371" y="4183175"/>
            <a:ext cx="7576330" cy="8041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/>
            <a:r>
              <a:rPr lang="bg-BG" sz="2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– </a:t>
            </a:r>
            <a:r>
              <a:rPr lang="en-US" sz="215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NaHSeO</a:t>
            </a:r>
            <a:r>
              <a:rPr lang="bg-BG" sz="2150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bg-BG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bg-BG" sz="215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– </a:t>
            </a:r>
            <a:r>
              <a:rPr lang="en-US" sz="2150" dirty="0" err="1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PtCl</a:t>
            </a:r>
            <a:r>
              <a:rPr lang="bg-BG" sz="2150" baseline="-2500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bg-BG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bg-BG" sz="215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– </a:t>
            </a:r>
            <a:r>
              <a:rPr lang="en-US" sz="215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PtNP</a:t>
            </a:r>
            <a:r>
              <a:rPr lang="bg-BG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bg-BG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 – </a:t>
            </a:r>
            <a:r>
              <a:rPr lang="en-US" sz="2150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PdCl</a:t>
            </a:r>
            <a:r>
              <a:rPr lang="bg-BG" sz="2150" baseline="-250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bg-BG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bg-BG" sz="215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 – </a:t>
            </a:r>
            <a:r>
              <a:rPr lang="en-US" sz="215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PdNP</a:t>
            </a:r>
            <a:r>
              <a:rPr lang="bg-BG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r>
              <a:rPr lang="en-US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en-US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bg-BG" sz="2150" dirty="0">
                <a:solidFill>
                  <a:srgbClr val="FF7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 – </a:t>
            </a:r>
            <a:r>
              <a:rPr lang="en-US" sz="2150" dirty="0">
                <a:solidFill>
                  <a:srgbClr val="FF7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RhCl</a:t>
            </a:r>
            <a:r>
              <a:rPr lang="en-US" sz="2150" baseline="-25000" dirty="0">
                <a:solidFill>
                  <a:srgbClr val="FF7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en-US" sz="2150" dirty="0">
                <a:solidFill>
                  <a:srgbClr val="FF7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х3Н</a:t>
            </a:r>
            <a:r>
              <a:rPr lang="en-US" sz="2150" baseline="-25000" dirty="0">
                <a:solidFill>
                  <a:srgbClr val="FF7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150" dirty="0">
                <a:solidFill>
                  <a:srgbClr val="FF7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r>
              <a:rPr lang="bg-BG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bg-BG" sz="2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 – </a:t>
            </a:r>
            <a:r>
              <a:rPr lang="en-US" sz="2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RhNP</a:t>
            </a:r>
            <a:endParaRPr lang="en-US" sz="2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20" name="Google Shape;720;p46"/>
          <p:cNvSpPr txBox="1">
            <a:spLocks noGrp="1"/>
          </p:cNvSpPr>
          <p:nvPr>
            <p:ph type="title" idx="8"/>
          </p:nvPr>
        </p:nvSpPr>
        <p:spPr>
          <a:xfrm>
            <a:off x="854372" y="189607"/>
            <a:ext cx="5865918" cy="680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/>
              <a:t>FT-IR -</a:t>
            </a:r>
            <a:r>
              <a:rPr lang="en" sz="2800" dirty="0"/>
              <a:t> spectroscopy</a:t>
            </a:r>
            <a:endParaRPr sz="2800" dirty="0"/>
          </a:p>
        </p:txBody>
      </p:sp>
      <p:grpSp>
        <p:nvGrpSpPr>
          <p:cNvPr id="749" name="Google Shape;749;p46"/>
          <p:cNvGrpSpPr/>
          <p:nvPr/>
        </p:nvGrpSpPr>
        <p:grpSpPr>
          <a:xfrm rot="10800000">
            <a:off x="8390166" y="4332427"/>
            <a:ext cx="670683" cy="718000"/>
            <a:chOff x="998421" y="80189"/>
            <a:chExt cx="841556" cy="871965"/>
          </a:xfrm>
        </p:grpSpPr>
        <p:grpSp>
          <p:nvGrpSpPr>
            <p:cNvPr id="750" name="Google Shape;750;p46"/>
            <p:cNvGrpSpPr/>
            <p:nvPr/>
          </p:nvGrpSpPr>
          <p:grpSpPr>
            <a:xfrm>
              <a:off x="998421" y="80189"/>
              <a:ext cx="457180" cy="457160"/>
              <a:chOff x="3215225" y="1328488"/>
              <a:chExt cx="1382463" cy="1382400"/>
            </a:xfrm>
          </p:grpSpPr>
          <p:pic>
            <p:nvPicPr>
              <p:cNvPr id="751" name="Google Shape;751;p46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2" name="Google Shape;752;p46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753" name="Google Shape;753;p46"/>
            <p:cNvGrpSpPr/>
            <p:nvPr/>
          </p:nvGrpSpPr>
          <p:grpSpPr>
            <a:xfrm>
              <a:off x="1565697" y="677886"/>
              <a:ext cx="274281" cy="274268"/>
              <a:chOff x="3215225" y="1328488"/>
              <a:chExt cx="1382463" cy="1382400"/>
            </a:xfrm>
          </p:grpSpPr>
          <p:pic>
            <p:nvPicPr>
              <p:cNvPr id="754" name="Google Shape;754;p46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5" name="Google Shape;755;p46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756" name="Google Shape;756;p46"/>
            <p:cNvCxnSpPr>
              <a:stCxn id="752" idx="5"/>
              <a:endCxn id="755" idx="1"/>
            </p:cNvCxnSpPr>
            <p:nvPr/>
          </p:nvCxnSpPr>
          <p:spPr>
            <a:xfrm>
              <a:off x="1388652" y="470399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pic>
        <p:nvPicPr>
          <p:cNvPr id="55" name="Picture 54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69" y="450612"/>
            <a:ext cx="8306728" cy="3978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6"/>
          <p:cNvSpPr txBox="1">
            <a:spLocks noGrp="1"/>
          </p:cNvSpPr>
          <p:nvPr>
            <p:ph type="title"/>
          </p:nvPr>
        </p:nvSpPr>
        <p:spPr>
          <a:xfrm>
            <a:off x="3581783" y="4039071"/>
            <a:ext cx="2425688" cy="7376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bg-BG" sz="2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– </a:t>
            </a:r>
            <a:r>
              <a:rPr lang="en-US" sz="215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NaHSeO</a:t>
            </a:r>
            <a:r>
              <a:rPr lang="bg-BG" sz="2150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bg-BG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br>
              <a:rPr lang="en-US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bg-BG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en-US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bg-BG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</a:t>
            </a:r>
            <a:r>
              <a:rPr lang="en-US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150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PdCl</a:t>
            </a:r>
            <a:r>
              <a:rPr lang="bg-BG" sz="2150" baseline="-250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150" baseline="-250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bg-BG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</a:t>
            </a:r>
            <a:r>
              <a:rPr lang="en-US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150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bg-BG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</a:t>
            </a:r>
            <a:r>
              <a:rPr lang="bg-BG" sz="2150" baseline="-250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bg-BG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r>
              <a:rPr lang="bg-BG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br>
              <a:rPr lang="en-US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bg-BG" sz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en-US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bg-BG" sz="215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 – </a:t>
            </a:r>
            <a:r>
              <a:rPr lang="en-US" sz="215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PdNP</a:t>
            </a:r>
            <a:endParaRPr lang="en-US" sz="2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20" name="Google Shape;720;p46"/>
          <p:cNvSpPr txBox="1">
            <a:spLocks noGrp="1"/>
          </p:cNvSpPr>
          <p:nvPr>
            <p:ph type="title" idx="8"/>
          </p:nvPr>
        </p:nvSpPr>
        <p:spPr>
          <a:xfrm>
            <a:off x="800582" y="372493"/>
            <a:ext cx="5865918" cy="680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/>
              <a:t>UV- vis –</a:t>
            </a:r>
            <a:r>
              <a:rPr lang="en" sz="2800" dirty="0"/>
              <a:t> spectroscopy</a:t>
            </a:r>
            <a:endParaRPr sz="2800" dirty="0"/>
          </a:p>
        </p:txBody>
      </p:sp>
      <p:grpSp>
        <p:nvGrpSpPr>
          <p:cNvPr id="749" name="Google Shape;749;p46"/>
          <p:cNvGrpSpPr/>
          <p:nvPr/>
        </p:nvGrpSpPr>
        <p:grpSpPr>
          <a:xfrm rot="10800000">
            <a:off x="8390166" y="4332427"/>
            <a:ext cx="670683" cy="718000"/>
            <a:chOff x="998421" y="80189"/>
            <a:chExt cx="841556" cy="871965"/>
          </a:xfrm>
        </p:grpSpPr>
        <p:grpSp>
          <p:nvGrpSpPr>
            <p:cNvPr id="750" name="Google Shape;750;p46"/>
            <p:cNvGrpSpPr/>
            <p:nvPr/>
          </p:nvGrpSpPr>
          <p:grpSpPr>
            <a:xfrm>
              <a:off x="998421" y="80189"/>
              <a:ext cx="457180" cy="457160"/>
              <a:chOff x="3215225" y="1328488"/>
              <a:chExt cx="1382463" cy="1382400"/>
            </a:xfrm>
          </p:grpSpPr>
          <p:pic>
            <p:nvPicPr>
              <p:cNvPr id="751" name="Google Shape;751;p46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2" name="Google Shape;752;p46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753" name="Google Shape;753;p46"/>
            <p:cNvGrpSpPr/>
            <p:nvPr/>
          </p:nvGrpSpPr>
          <p:grpSpPr>
            <a:xfrm>
              <a:off x="1565697" y="677886"/>
              <a:ext cx="274281" cy="274268"/>
              <a:chOff x="3215225" y="1328488"/>
              <a:chExt cx="1382463" cy="1382400"/>
            </a:xfrm>
          </p:grpSpPr>
          <p:pic>
            <p:nvPicPr>
              <p:cNvPr id="754" name="Google Shape;754;p46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5" name="Google Shape;755;p46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756" name="Google Shape;756;p46"/>
            <p:cNvCxnSpPr>
              <a:stCxn id="752" idx="5"/>
              <a:endCxn id="755" idx="1"/>
            </p:cNvCxnSpPr>
            <p:nvPr/>
          </p:nvCxnSpPr>
          <p:spPr>
            <a:xfrm>
              <a:off x="1388652" y="470399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pic>
        <p:nvPicPr>
          <p:cNvPr id="13" name="Picture 12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24"/>
          <a:stretch/>
        </p:blipFill>
        <p:spPr bwMode="auto">
          <a:xfrm>
            <a:off x="389260" y="821572"/>
            <a:ext cx="2988000" cy="28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23"/>
          <a:stretch/>
        </p:blipFill>
        <p:spPr bwMode="auto">
          <a:xfrm>
            <a:off x="3170599" y="817804"/>
            <a:ext cx="2988000" cy="28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2"/>
          <a:stretch/>
        </p:blipFill>
        <p:spPr bwMode="auto">
          <a:xfrm>
            <a:off x="5817583" y="808950"/>
            <a:ext cx="2988000" cy="28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Google Shape;712;p46"/>
          <p:cNvSpPr txBox="1">
            <a:spLocks noGrp="1"/>
          </p:cNvSpPr>
          <p:nvPr>
            <p:ph type="title"/>
          </p:nvPr>
        </p:nvSpPr>
        <p:spPr>
          <a:xfrm>
            <a:off x="827656" y="3697804"/>
            <a:ext cx="2364759" cy="10789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bg-BG" sz="2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– </a:t>
            </a:r>
            <a:r>
              <a:rPr lang="en-US" sz="215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NaHSeO</a:t>
            </a:r>
            <a:r>
              <a:rPr lang="bg-BG" sz="2150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bg-BG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br>
              <a:rPr lang="en-US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bg-BG" sz="215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– </a:t>
            </a:r>
            <a:r>
              <a:rPr lang="en-US" sz="2150" dirty="0" err="1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PtCl</a:t>
            </a:r>
            <a:r>
              <a:rPr lang="bg-BG" sz="2150" baseline="-2500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bg-BG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15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en-US" sz="215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150" i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bg-BG" sz="215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bg-BG" sz="2150" baseline="-2500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bg-BG" sz="215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bg-BG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br>
              <a:rPr lang="en-US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bg-BG" sz="215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– </a:t>
            </a:r>
            <a:r>
              <a:rPr lang="en-US" sz="215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PtNP</a:t>
            </a:r>
            <a:endParaRPr lang="en-US" sz="2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Google Shape;712;p46"/>
          <p:cNvSpPr txBox="1">
            <a:spLocks noGrp="1"/>
          </p:cNvSpPr>
          <p:nvPr>
            <p:ph type="title"/>
          </p:nvPr>
        </p:nvSpPr>
        <p:spPr>
          <a:xfrm>
            <a:off x="6342005" y="3872746"/>
            <a:ext cx="2294620" cy="8596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bg-BG" sz="2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– </a:t>
            </a:r>
            <a:r>
              <a:rPr lang="en-US" sz="215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NaHSeO</a:t>
            </a:r>
            <a:r>
              <a:rPr lang="bg-BG" sz="2150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bg-BG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br>
              <a:rPr lang="en-US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bg-BG" sz="2150" dirty="0">
                <a:solidFill>
                  <a:srgbClr val="FF7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 – </a:t>
            </a:r>
            <a:r>
              <a:rPr lang="en-US" sz="2150" dirty="0">
                <a:solidFill>
                  <a:srgbClr val="FF7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RhCl</a:t>
            </a:r>
            <a:r>
              <a:rPr lang="en-US" sz="2150" baseline="-25000" dirty="0">
                <a:solidFill>
                  <a:srgbClr val="FF7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en-US" sz="2150" dirty="0">
                <a:solidFill>
                  <a:srgbClr val="FF7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х3Н</a:t>
            </a:r>
            <a:r>
              <a:rPr lang="en-US" sz="2150" baseline="-25000" dirty="0">
                <a:solidFill>
                  <a:srgbClr val="FF7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150" dirty="0">
                <a:solidFill>
                  <a:srgbClr val="FF7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r>
              <a:rPr lang="bg-BG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bg-BG" sz="2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 – </a:t>
            </a:r>
            <a:r>
              <a:rPr lang="en-US" sz="2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RhNP</a:t>
            </a:r>
            <a:endParaRPr lang="en-US" sz="2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713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6"/>
          <p:cNvSpPr txBox="1">
            <a:spLocks noGrp="1"/>
          </p:cNvSpPr>
          <p:nvPr>
            <p:ph type="title"/>
          </p:nvPr>
        </p:nvSpPr>
        <p:spPr>
          <a:xfrm>
            <a:off x="3581783" y="4125135"/>
            <a:ext cx="2425688" cy="7376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bg-BG" sz="2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– </a:t>
            </a:r>
            <a:r>
              <a:rPr lang="en-US" sz="215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NaHSeO</a:t>
            </a:r>
            <a:r>
              <a:rPr lang="bg-BG" sz="2150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bg-BG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br>
              <a:rPr lang="en-US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bg-BG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en-US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bg-BG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</a:t>
            </a:r>
            <a:r>
              <a:rPr lang="en-US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150" dirty="0" err="1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PdCl</a:t>
            </a:r>
            <a:r>
              <a:rPr lang="bg-BG" sz="2150" baseline="-250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150" baseline="-250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bg-BG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</a:t>
            </a:r>
            <a:r>
              <a:rPr lang="en-US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150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bg-BG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</a:t>
            </a:r>
            <a:r>
              <a:rPr lang="bg-BG" sz="2150" baseline="-250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bg-BG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r>
              <a:rPr lang="bg-BG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br>
              <a:rPr lang="en-US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bg-BG" sz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en-US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bg-BG" sz="215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 – </a:t>
            </a:r>
            <a:r>
              <a:rPr lang="en-US" sz="215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PdNP</a:t>
            </a:r>
            <a:endParaRPr lang="en-US" sz="2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20" name="Google Shape;720;p46"/>
          <p:cNvSpPr txBox="1">
            <a:spLocks noGrp="1"/>
          </p:cNvSpPr>
          <p:nvPr>
            <p:ph type="title" idx="8"/>
          </p:nvPr>
        </p:nvSpPr>
        <p:spPr>
          <a:xfrm>
            <a:off x="800582" y="372493"/>
            <a:ext cx="5865918" cy="680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/>
              <a:t>X–ray diffraction</a:t>
            </a:r>
            <a:endParaRPr sz="2800" dirty="0"/>
          </a:p>
        </p:txBody>
      </p:sp>
      <p:grpSp>
        <p:nvGrpSpPr>
          <p:cNvPr id="749" name="Google Shape;749;p46"/>
          <p:cNvGrpSpPr/>
          <p:nvPr/>
        </p:nvGrpSpPr>
        <p:grpSpPr>
          <a:xfrm rot="10800000">
            <a:off x="8390166" y="4332427"/>
            <a:ext cx="670683" cy="718000"/>
            <a:chOff x="998421" y="80189"/>
            <a:chExt cx="841556" cy="871965"/>
          </a:xfrm>
        </p:grpSpPr>
        <p:grpSp>
          <p:nvGrpSpPr>
            <p:cNvPr id="750" name="Google Shape;750;p46"/>
            <p:cNvGrpSpPr/>
            <p:nvPr/>
          </p:nvGrpSpPr>
          <p:grpSpPr>
            <a:xfrm>
              <a:off x="998421" y="80189"/>
              <a:ext cx="457180" cy="457160"/>
              <a:chOff x="3215225" y="1328488"/>
              <a:chExt cx="1382463" cy="1382400"/>
            </a:xfrm>
          </p:grpSpPr>
          <p:pic>
            <p:nvPicPr>
              <p:cNvPr id="751" name="Google Shape;751;p46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2" name="Google Shape;752;p46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753" name="Google Shape;753;p46"/>
            <p:cNvGrpSpPr/>
            <p:nvPr/>
          </p:nvGrpSpPr>
          <p:grpSpPr>
            <a:xfrm>
              <a:off x="1565697" y="677886"/>
              <a:ext cx="274281" cy="274268"/>
              <a:chOff x="3215225" y="1328488"/>
              <a:chExt cx="1382463" cy="1382400"/>
            </a:xfrm>
          </p:grpSpPr>
          <p:pic>
            <p:nvPicPr>
              <p:cNvPr id="754" name="Google Shape;754;p46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5" name="Google Shape;755;p46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756" name="Google Shape;756;p46"/>
            <p:cNvCxnSpPr>
              <a:stCxn id="752" idx="5"/>
              <a:endCxn id="755" idx="1"/>
            </p:cNvCxnSpPr>
            <p:nvPr/>
          </p:nvCxnSpPr>
          <p:spPr>
            <a:xfrm>
              <a:off x="1388652" y="470399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16" name="Google Shape;712;p46"/>
          <p:cNvSpPr txBox="1">
            <a:spLocks noGrp="1"/>
          </p:cNvSpPr>
          <p:nvPr>
            <p:ph type="title"/>
          </p:nvPr>
        </p:nvSpPr>
        <p:spPr>
          <a:xfrm>
            <a:off x="720076" y="3751594"/>
            <a:ext cx="2364759" cy="10789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bg-BG" sz="2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– </a:t>
            </a:r>
            <a:r>
              <a:rPr lang="en-US" sz="215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NaHSeO</a:t>
            </a:r>
            <a:r>
              <a:rPr lang="bg-BG" sz="2150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bg-BG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br>
              <a:rPr lang="en-US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bg-BG" sz="215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– </a:t>
            </a:r>
            <a:r>
              <a:rPr lang="en-US" sz="2150" dirty="0" err="1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PtCl</a:t>
            </a:r>
            <a:r>
              <a:rPr lang="bg-BG" sz="2150" baseline="-2500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bg-BG" sz="215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15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en-US" sz="215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150" i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bg-BG" sz="215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bg-BG" sz="2150" baseline="-2500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bg-BG" sz="215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bg-BG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br>
              <a:rPr lang="en-US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bg-BG" sz="215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– </a:t>
            </a:r>
            <a:r>
              <a:rPr lang="en-US" sz="215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PtNP</a:t>
            </a:r>
            <a:endParaRPr lang="en-US" sz="2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Google Shape;712;p46"/>
          <p:cNvSpPr txBox="1">
            <a:spLocks noGrp="1"/>
          </p:cNvSpPr>
          <p:nvPr>
            <p:ph type="title"/>
          </p:nvPr>
        </p:nvSpPr>
        <p:spPr>
          <a:xfrm>
            <a:off x="6342005" y="3980326"/>
            <a:ext cx="2294620" cy="8596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bg-BG" sz="2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– </a:t>
            </a:r>
            <a:r>
              <a:rPr lang="en-US" sz="215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NaHSeO</a:t>
            </a:r>
            <a:r>
              <a:rPr lang="bg-BG" sz="2150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bg-BG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br>
              <a:rPr lang="en-US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bg-BG" sz="2150" dirty="0">
                <a:solidFill>
                  <a:srgbClr val="FF7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 – </a:t>
            </a:r>
            <a:r>
              <a:rPr lang="en-US" sz="2150" dirty="0">
                <a:solidFill>
                  <a:srgbClr val="FF7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RhCl</a:t>
            </a:r>
            <a:r>
              <a:rPr lang="en-US" sz="2150" baseline="-25000" dirty="0">
                <a:solidFill>
                  <a:srgbClr val="FF7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en-US" sz="2150" dirty="0">
                <a:solidFill>
                  <a:srgbClr val="FF7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х3Н</a:t>
            </a:r>
            <a:r>
              <a:rPr lang="en-US" sz="2150" baseline="-25000" dirty="0">
                <a:solidFill>
                  <a:srgbClr val="FF7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150" dirty="0">
                <a:solidFill>
                  <a:srgbClr val="FF7D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</a:t>
            </a:r>
            <a:r>
              <a:rPr lang="bg-BG" sz="2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bg-BG" sz="2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 – </a:t>
            </a:r>
            <a:r>
              <a:rPr lang="en-US" sz="2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RhNP</a:t>
            </a:r>
            <a:endParaRPr lang="en-US" sz="2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87" t="3266" r="3513"/>
          <a:stretch/>
        </p:blipFill>
        <p:spPr bwMode="auto">
          <a:xfrm>
            <a:off x="338495" y="960240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7" t="3271" r="3346"/>
          <a:stretch/>
        </p:blipFill>
        <p:spPr bwMode="auto">
          <a:xfrm>
            <a:off x="3130487" y="960240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8222" y="961336"/>
            <a:ext cx="2844000" cy="28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oogle Shape;461;p39"/>
          <p:cNvGrpSpPr/>
          <p:nvPr/>
        </p:nvGrpSpPr>
        <p:grpSpPr>
          <a:xfrm>
            <a:off x="7971417" y="0"/>
            <a:ext cx="1089416" cy="999246"/>
            <a:chOff x="7936546" y="806274"/>
            <a:chExt cx="1046381" cy="1046931"/>
          </a:xfrm>
        </p:grpSpPr>
        <p:grpSp>
          <p:nvGrpSpPr>
            <p:cNvPr id="22" name="Google Shape;462;p39"/>
            <p:cNvGrpSpPr/>
            <p:nvPr/>
          </p:nvGrpSpPr>
          <p:grpSpPr>
            <a:xfrm flipH="1">
              <a:off x="8525747" y="981239"/>
              <a:ext cx="457180" cy="457160"/>
              <a:chOff x="3215225" y="1328488"/>
              <a:chExt cx="1382463" cy="1382400"/>
            </a:xfrm>
          </p:grpSpPr>
          <p:pic>
            <p:nvPicPr>
              <p:cNvPr id="32" name="Google Shape;463;p39"/>
              <p:cNvPicPr preferRelativeResize="0"/>
              <p:nvPr/>
            </p:nvPicPr>
            <p:blipFill>
              <a:blip r:embed="rId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" name="Google Shape;464;p39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23" name="Google Shape;465;p39"/>
            <p:cNvGrpSpPr/>
            <p:nvPr/>
          </p:nvGrpSpPr>
          <p:grpSpPr>
            <a:xfrm flipH="1">
              <a:off x="8141371" y="1578936"/>
              <a:ext cx="274281" cy="274268"/>
              <a:chOff x="3215225" y="1328488"/>
              <a:chExt cx="1382463" cy="1382400"/>
            </a:xfrm>
          </p:grpSpPr>
          <p:pic>
            <p:nvPicPr>
              <p:cNvPr id="30" name="Google Shape;466;p39"/>
              <p:cNvPicPr preferRelativeResize="0"/>
              <p:nvPr/>
            </p:nvPicPr>
            <p:blipFill>
              <a:blip r:embed="rId9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" name="Google Shape;467;p39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24" name="Google Shape;468;p39"/>
            <p:cNvCxnSpPr>
              <a:stCxn id="33" idx="5"/>
              <a:endCxn id="31" idx="1"/>
            </p:cNvCxnSpPr>
            <p:nvPr/>
          </p:nvCxnSpPr>
          <p:spPr>
            <a:xfrm flipH="1">
              <a:off x="8375496" y="1371449"/>
              <a:ext cx="217200" cy="247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469;p39"/>
            <p:cNvGrpSpPr/>
            <p:nvPr/>
          </p:nvGrpSpPr>
          <p:grpSpPr>
            <a:xfrm flipH="1">
              <a:off x="7936546" y="806274"/>
              <a:ext cx="274281" cy="274268"/>
              <a:chOff x="3215225" y="1328488"/>
              <a:chExt cx="1382463" cy="1382400"/>
            </a:xfrm>
          </p:grpSpPr>
          <p:pic>
            <p:nvPicPr>
              <p:cNvPr id="28" name="Google Shape;470;p39"/>
              <p:cNvPicPr preferRelativeResize="0"/>
              <p:nvPr/>
            </p:nvPicPr>
            <p:blipFill>
              <a:blip r:embed="rId9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" name="Google Shape;471;p39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26" name="Google Shape;472;p39"/>
            <p:cNvCxnSpPr>
              <a:stCxn id="33" idx="7"/>
              <a:endCxn id="29" idx="2"/>
            </p:cNvCxnSpPr>
            <p:nvPr/>
          </p:nvCxnSpPr>
          <p:spPr>
            <a:xfrm rot="10800000">
              <a:off x="8210796" y="943488"/>
              <a:ext cx="381900" cy="104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473;p39"/>
            <p:cNvCxnSpPr>
              <a:stCxn id="29" idx="4"/>
              <a:endCxn id="31" idx="7"/>
            </p:cNvCxnSpPr>
            <p:nvPr/>
          </p:nvCxnSpPr>
          <p:spPr>
            <a:xfrm>
              <a:off x="8073680" y="1080542"/>
              <a:ext cx="108000" cy="538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01229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title"/>
          </p:nvPr>
        </p:nvSpPr>
        <p:spPr>
          <a:xfrm>
            <a:off x="4374625" y="235417"/>
            <a:ext cx="4457397" cy="3682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sz="2400" dirty="0">
                <a:solidFill>
                  <a:srgbClr val="C00000"/>
                </a:solidFill>
              </a:rPr>
              <a:t>Общо Финансиране: </a:t>
            </a:r>
            <a:r>
              <a:rPr lang="en-US" sz="2400" dirty="0">
                <a:solidFill>
                  <a:srgbClr val="C00000"/>
                </a:solidFill>
              </a:rPr>
              <a:t>72</a:t>
            </a:r>
            <a:r>
              <a:rPr lang="bg-BG" sz="2400" dirty="0">
                <a:solidFill>
                  <a:srgbClr val="C00000"/>
                </a:solidFill>
              </a:rPr>
              <a:t>00 лв.</a:t>
            </a:r>
          </a:p>
        </p:txBody>
      </p:sp>
      <p:sp>
        <p:nvSpPr>
          <p:cNvPr id="274" name="Google Shape;274;p35"/>
          <p:cNvSpPr txBox="1"/>
          <p:nvPr/>
        </p:nvSpPr>
        <p:spPr>
          <a:xfrm>
            <a:off x="451822" y="301288"/>
            <a:ext cx="6762136" cy="451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lvl="0"/>
            <a:r>
              <a:rPr lang="ru-RU" sz="2100" b="1" kern="200" dirty="0">
                <a:solidFill>
                  <a:schemeClr val="bg2">
                    <a:lumMod val="75000"/>
                  </a:schemeClr>
                </a:solidFill>
                <a:latin typeface="Assistant"/>
                <a:ea typeface="Assistant"/>
                <a:cs typeface="Assistant"/>
                <a:sym typeface="Assistant"/>
              </a:rPr>
              <a:t>Разходване на средствата:</a:t>
            </a:r>
            <a:endParaRPr lang="ru-RU" sz="2100" kern="200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lvl="0"/>
            <a:r>
              <a:rPr lang="ru-RU" sz="2100" b="1" kern="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Други материали и активи </a:t>
            </a:r>
            <a:r>
              <a:rPr lang="ru-RU" sz="2100" kern="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                       </a:t>
            </a:r>
            <a:r>
              <a:rPr lang="en-US" sz="2100" b="1" kern="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/>
                <a:ea typeface="Assistant"/>
                <a:cs typeface="Assistant"/>
                <a:sym typeface="Assistant"/>
              </a:rPr>
              <a:t>3156.72</a:t>
            </a:r>
            <a:r>
              <a:rPr lang="bg-BG" sz="2100" b="1" kern="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ru-RU" sz="2100" b="1" kern="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/>
                <a:ea typeface="Assistant"/>
                <a:cs typeface="Assistant"/>
                <a:sym typeface="Assistant"/>
              </a:rPr>
              <a:t> лв.</a:t>
            </a:r>
          </a:p>
          <a:p>
            <a:pPr lvl="0"/>
            <a:r>
              <a:rPr lang="ru-RU" sz="2100" kern="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– </a:t>
            </a:r>
            <a:r>
              <a:rPr lang="bg-BG" sz="2100" kern="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Кварцова тръба за тръбна пещ</a:t>
            </a:r>
            <a:endParaRPr lang="ru-RU" sz="2100" kern="200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lvl="0"/>
            <a:r>
              <a:rPr lang="ru-RU" sz="2100" kern="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– Реактиви</a:t>
            </a:r>
          </a:p>
          <a:p>
            <a:pPr lvl="0"/>
            <a:r>
              <a:rPr lang="ru-RU" sz="2100" kern="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–Стълария</a:t>
            </a:r>
          </a:p>
          <a:p>
            <a:pPr lvl="0"/>
            <a:r>
              <a:rPr lang="ru-RU" sz="2100" kern="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–Материали</a:t>
            </a:r>
          </a:p>
          <a:p>
            <a:pPr lvl="0"/>
            <a:r>
              <a:rPr lang="ru-RU" sz="2100" b="1" kern="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Външни </a:t>
            </a:r>
            <a:r>
              <a:rPr lang="ru-RU" sz="2100" b="1" kern="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/>
                <a:ea typeface="Assistant"/>
                <a:cs typeface="Assistant"/>
                <a:sym typeface="Assistant"/>
              </a:rPr>
              <a:t>услуги                                                   2056.00 лв.</a:t>
            </a:r>
          </a:p>
          <a:p>
            <a:pPr lvl="0"/>
            <a:r>
              <a:rPr lang="ru-RU" sz="2100" kern="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/>
                <a:ea typeface="Assistant"/>
                <a:cs typeface="Assistant"/>
                <a:sym typeface="Assistant"/>
              </a:rPr>
              <a:t>–Анализи</a:t>
            </a:r>
          </a:p>
          <a:p>
            <a:pPr lvl="0"/>
            <a:r>
              <a:rPr lang="ru-RU" sz="2100" kern="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/>
                <a:ea typeface="Assistant"/>
                <a:cs typeface="Assistant"/>
                <a:sym typeface="Assistant"/>
              </a:rPr>
              <a:t>–Копирни услуги -постер</a:t>
            </a:r>
          </a:p>
          <a:p>
            <a:pPr lvl="0"/>
            <a:r>
              <a:rPr lang="ru-RU" sz="2100" b="1" kern="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Командировки   </a:t>
            </a:r>
            <a:r>
              <a:rPr lang="ru-RU" sz="2100" b="1" kern="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/>
                <a:ea typeface="Assistant"/>
                <a:cs typeface="Assistant"/>
                <a:sym typeface="Assistant"/>
              </a:rPr>
              <a:t>                                                    229.39 лв</a:t>
            </a:r>
            <a:r>
              <a:rPr lang="ru-RU" sz="2100" kern="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/>
                <a:ea typeface="Assistant"/>
                <a:cs typeface="Assistant"/>
                <a:sym typeface="Assistant"/>
              </a:rPr>
              <a:t>. </a:t>
            </a:r>
          </a:p>
          <a:p>
            <a:pPr lvl="0"/>
            <a:r>
              <a:rPr lang="ru-RU" sz="2100" b="1" kern="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Такси правоучастия конференции        </a:t>
            </a:r>
            <a:r>
              <a:rPr lang="ru-RU" sz="2100" b="1" kern="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/>
                <a:ea typeface="Assistant"/>
                <a:cs typeface="Assistant"/>
                <a:sym typeface="Assistant"/>
              </a:rPr>
              <a:t>640.00 лв. </a:t>
            </a:r>
          </a:p>
          <a:p>
            <a:pPr lvl="0"/>
            <a:r>
              <a:rPr lang="ru-RU" sz="2100" b="1" kern="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Изплащане на възнаграждения                    </a:t>
            </a:r>
            <a:r>
              <a:rPr lang="ru-RU" sz="2100" b="1" kern="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/>
                <a:ea typeface="Assistant"/>
                <a:cs typeface="Assistant"/>
                <a:sym typeface="Assistant"/>
              </a:rPr>
              <a:t>0.00 лв.</a:t>
            </a:r>
          </a:p>
          <a:p>
            <a:pPr lvl="0"/>
            <a:r>
              <a:rPr lang="ru-RU" sz="2100" b="1" kern="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Рецензенти </a:t>
            </a:r>
            <a:r>
              <a:rPr lang="ru-RU" sz="2100" b="1" kern="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/>
                <a:ea typeface="Assistant"/>
                <a:cs typeface="Assistant"/>
                <a:sym typeface="Assistant"/>
              </a:rPr>
              <a:t>                                                 </a:t>
            </a:r>
            <a:r>
              <a:rPr lang="en-US" sz="2100" b="1" kern="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/>
                <a:ea typeface="Assistant"/>
                <a:cs typeface="Assistant"/>
                <a:sym typeface="Assistant"/>
              </a:rPr>
              <a:t>        </a:t>
            </a:r>
            <a:r>
              <a:rPr lang="bg-BG" sz="2100" b="1" kern="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/>
                <a:ea typeface="Assistant"/>
                <a:cs typeface="Assistant"/>
                <a:sym typeface="Assistant"/>
              </a:rPr>
              <a:t>      </a:t>
            </a:r>
            <a:r>
              <a:rPr lang="ru-RU" sz="2100" b="1" kern="2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/>
                <a:ea typeface="Assistant"/>
                <a:cs typeface="Assistant"/>
                <a:sym typeface="Assistant"/>
              </a:rPr>
              <a:t> 65.00 лв. </a:t>
            </a:r>
          </a:p>
          <a:p>
            <a:pPr lvl="0"/>
            <a:r>
              <a:rPr lang="ru-RU" sz="2100" b="1" kern="200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Административно обслужване                 </a:t>
            </a:r>
            <a:r>
              <a:rPr lang="ru-RU" sz="21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/>
                <a:ea typeface="Assistant"/>
                <a:cs typeface="Assistant"/>
                <a:sym typeface="Assistant"/>
              </a:rPr>
              <a:t>720.00 лв</a:t>
            </a:r>
            <a:r>
              <a:rPr lang="ru-RU" sz="2100" b="1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</a:p>
        </p:txBody>
      </p:sp>
      <p:grpSp>
        <p:nvGrpSpPr>
          <p:cNvPr id="277" name="Google Shape;277;p35"/>
          <p:cNvGrpSpPr/>
          <p:nvPr/>
        </p:nvGrpSpPr>
        <p:grpSpPr>
          <a:xfrm>
            <a:off x="7456572" y="3343632"/>
            <a:ext cx="1122737" cy="1379654"/>
            <a:chOff x="7132372" y="25482"/>
            <a:chExt cx="1122737" cy="1379654"/>
          </a:xfrm>
        </p:grpSpPr>
        <p:grpSp>
          <p:nvGrpSpPr>
            <p:cNvPr id="278" name="Google Shape;278;p35"/>
            <p:cNvGrpSpPr/>
            <p:nvPr/>
          </p:nvGrpSpPr>
          <p:grpSpPr>
            <a:xfrm>
              <a:off x="7615029" y="25482"/>
              <a:ext cx="640080" cy="640051"/>
              <a:chOff x="3215225" y="1328488"/>
              <a:chExt cx="1382463" cy="1382400"/>
            </a:xfrm>
          </p:grpSpPr>
          <p:pic>
            <p:nvPicPr>
              <p:cNvPr id="279" name="Google Shape;279;p35"/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0" name="Google Shape;280;p35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281" name="Google Shape;281;p35"/>
            <p:cNvGrpSpPr/>
            <p:nvPr/>
          </p:nvGrpSpPr>
          <p:grpSpPr>
            <a:xfrm>
              <a:off x="7132372" y="711336"/>
              <a:ext cx="274281" cy="274268"/>
              <a:chOff x="3215225" y="1328488"/>
              <a:chExt cx="1382463" cy="1382400"/>
            </a:xfrm>
          </p:grpSpPr>
          <p:pic>
            <p:nvPicPr>
              <p:cNvPr id="282" name="Google Shape;282;p35"/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3" name="Google Shape;283;p35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grpSp>
          <p:nvGrpSpPr>
            <p:cNvPr id="284" name="Google Shape;284;p35"/>
            <p:cNvGrpSpPr/>
            <p:nvPr/>
          </p:nvGrpSpPr>
          <p:grpSpPr>
            <a:xfrm>
              <a:off x="7649246" y="947976"/>
              <a:ext cx="457180" cy="457160"/>
              <a:chOff x="3215225" y="1328488"/>
              <a:chExt cx="1382463" cy="1382400"/>
            </a:xfrm>
          </p:grpSpPr>
          <p:pic>
            <p:nvPicPr>
              <p:cNvPr id="285" name="Google Shape;285;p35"/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15225" y="1330050"/>
                <a:ext cx="1382275" cy="1379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6" name="Google Shape;286;p35"/>
              <p:cNvSpPr/>
              <p:nvPr/>
            </p:nvSpPr>
            <p:spPr>
              <a:xfrm>
                <a:off x="3215288" y="1328488"/>
                <a:ext cx="1382400" cy="1382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sistant"/>
                  <a:ea typeface="Assistant"/>
                  <a:cs typeface="Assistant"/>
                  <a:sym typeface="Assistant"/>
                </a:endParaRPr>
              </a:p>
            </p:txBody>
          </p:sp>
        </p:grpSp>
        <p:cxnSp>
          <p:nvCxnSpPr>
            <p:cNvPr id="287" name="Google Shape;287;p35"/>
            <p:cNvCxnSpPr>
              <a:stCxn id="286" idx="0"/>
              <a:endCxn id="280" idx="4"/>
            </p:cNvCxnSpPr>
            <p:nvPr/>
          </p:nvCxnSpPr>
          <p:spPr>
            <a:xfrm rot="10800000" flipH="1">
              <a:off x="7877847" y="665676"/>
              <a:ext cx="57300" cy="28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35"/>
            <p:cNvCxnSpPr>
              <a:stCxn id="280" idx="3"/>
              <a:endCxn id="283" idx="7"/>
            </p:cNvCxnSpPr>
            <p:nvPr/>
          </p:nvCxnSpPr>
          <p:spPr>
            <a:xfrm flipH="1">
              <a:off x="7366491" y="571800"/>
              <a:ext cx="342300" cy="17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Atomic Structure and Bonding - Science - 11th Grade by Slidesgo">
  <a:themeElements>
    <a:clrScheme name="Simple Light">
      <a:dk1>
        <a:srgbClr val="083744"/>
      </a:dk1>
      <a:lt1>
        <a:srgbClr val="FFFFFF"/>
      </a:lt1>
      <a:dk2>
        <a:srgbClr val="84C9DD"/>
      </a:dk2>
      <a:lt2>
        <a:srgbClr val="426BA5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749</Words>
  <Application>Microsoft Office PowerPoint</Application>
  <PresentationFormat>On-screen Show (16:9)</PresentationFormat>
  <Paragraphs>82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Anek Devanagari</vt:lpstr>
      <vt:lpstr>Times New Roman</vt:lpstr>
      <vt:lpstr>Open Sans</vt:lpstr>
      <vt:lpstr>Wingdings</vt:lpstr>
      <vt:lpstr>Assistant</vt:lpstr>
      <vt:lpstr>Arial</vt:lpstr>
      <vt:lpstr>Atomic Structure and Bonding - Science - 11th Grade by Slidesgo</vt:lpstr>
      <vt:lpstr>        “ СИНТЕЗ И ФИЗИКОХИМИЧНО ОХАРАКТЕРИЗИРАНЕ НА ОКСОСЕЛЕНАТИ(IV,VI) И ОКСОТЕЛУРАТИ(IV,VI) НА ПЛАТИНОВИ МЕТАЛИ”</vt:lpstr>
      <vt:lpstr>Работен колектив: </vt:lpstr>
      <vt:lpstr>Цел: </vt:lpstr>
      <vt:lpstr>Литературна справка </vt:lpstr>
      <vt:lpstr>Хидротермален синтез </vt:lpstr>
      <vt:lpstr>1 – NaHSeO3, 2 – PtCl4, 3 – PtNP, 4 – PdCl2, 5 – PdNP,  6 – RhCl3х3Н2О, 7 – RhNP</vt:lpstr>
      <vt:lpstr>1 – NaHSeO3, 4 – PdCl2 х nН2О,   5 – PdNP</vt:lpstr>
      <vt:lpstr>1 – NaHSeO3, 4 – PdCl2 х nН2О,   5 – PdNP</vt:lpstr>
      <vt:lpstr>Общо Финансиране: 7200 лв.</vt:lpstr>
      <vt:lpstr>Научни резултати</vt:lpstr>
      <vt:lpstr>Мерки за осигуряване на публичност на резултатите</vt:lpstr>
      <vt:lpstr>БЛАГОДАРЯ  ЗА 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Structure and Bonding - Science</dc:title>
  <dc:creator>Admin</dc:creator>
  <cp:lastModifiedBy>Iliana Ishmerieva</cp:lastModifiedBy>
  <cp:revision>33</cp:revision>
  <dcterms:modified xsi:type="dcterms:W3CDTF">2025-04-23T06:47:41Z</dcterms:modified>
</cp:coreProperties>
</file>