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87" r:id="rId3"/>
    <p:sldId id="266" r:id="rId4"/>
    <p:sldId id="257" r:id="rId5"/>
    <p:sldId id="280" r:id="rId6"/>
    <p:sldId id="258" r:id="rId7"/>
    <p:sldId id="272" r:id="rId8"/>
    <p:sldId id="288" r:id="rId9"/>
    <p:sldId id="282" r:id="rId10"/>
    <p:sldId id="283" r:id="rId11"/>
    <p:sldId id="284" r:id="rId12"/>
    <p:sldId id="286" r:id="rId13"/>
    <p:sldId id="291" r:id="rId14"/>
    <p:sldId id="275" r:id="rId15"/>
    <p:sldId id="269" r:id="rId16"/>
  </p:sldIdLst>
  <p:sldSz cx="12192000" cy="6858000"/>
  <p:notesSz cx="6858000" cy="99472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32D"/>
    <a:srgbClr val="FDED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9981" autoAdjust="0"/>
  </p:normalViewPr>
  <p:slideViewPr>
    <p:cSldViewPr snapToGrid="0">
      <p:cViewPr varScale="1">
        <p:scale>
          <a:sx n="116" d="100"/>
          <a:sy n="116" d="100"/>
        </p:scale>
        <p:origin x="336" y="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notesViewPr>
    <p:cSldViewPr snapToGrid="0">
      <p:cViewPr varScale="1">
        <p:scale>
          <a:sx n="78" d="100"/>
          <a:sy n="78" d="100"/>
        </p:scale>
        <p:origin x="396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fa (%)</a:t>
            </a:r>
            <a:endParaRPr lang="bg-BG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bg-BG"/>
        </a:p>
      </c:txPr>
    </c:title>
    <c:autoTitleDeleted val="0"/>
    <c:plotArea>
      <c:layout>
        <c:manualLayout>
          <c:layoutTarget val="inner"/>
          <c:xMode val="edge"/>
          <c:yMode val="edge"/>
          <c:x val="9.1016809367666568E-2"/>
          <c:y val="0.10541907630568188"/>
          <c:w val="0.84926418344349652"/>
          <c:h val="0.7316276708553597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Лист1!$A$1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bg-BG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Лист1!$F$1</c:f>
              <c:numCache>
                <c:formatCode>General</c:formatCode>
                <c:ptCount val="1"/>
                <c:pt idx="0">
                  <c:v>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968-4BC1-8D1E-2815285E31FC}"/>
            </c:ext>
          </c:extLst>
        </c:ser>
        <c:ser>
          <c:idx val="1"/>
          <c:order val="1"/>
          <c:tx>
            <c:strRef>
              <c:f>Лист1!$A$2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bg-BG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Лист1!$F$2</c:f>
              <c:numCache>
                <c:formatCode>General</c:formatCode>
                <c:ptCount val="1"/>
                <c:pt idx="0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968-4BC1-8D1E-2815285E31FC}"/>
            </c:ext>
          </c:extLst>
        </c:ser>
        <c:ser>
          <c:idx val="2"/>
          <c:order val="2"/>
          <c:tx>
            <c:strRef>
              <c:f>Лист1!$A$3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bg-BG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Лист1!$F$3</c:f>
              <c:numCache>
                <c:formatCode>General</c:formatCode>
                <c:ptCount val="1"/>
                <c:pt idx="0">
                  <c:v>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968-4BC1-8D1E-2815285E31FC}"/>
            </c:ext>
          </c:extLst>
        </c:ser>
        <c:ser>
          <c:idx val="3"/>
          <c:order val="3"/>
          <c:tx>
            <c:strRef>
              <c:f>Лист1!$A$4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bg-BG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Лист1!$F$4</c:f>
              <c:numCache>
                <c:formatCode>General</c:formatCode>
                <c:ptCount val="1"/>
                <c:pt idx="0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968-4BC1-8D1E-2815285E31F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68"/>
        <c:axId val="187115855"/>
        <c:axId val="187116335"/>
      </c:barChart>
      <c:catAx>
        <c:axId val="187115855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87116335"/>
        <c:crosses val="autoZero"/>
        <c:auto val="1"/>
        <c:lblAlgn val="ctr"/>
        <c:lblOffset val="100"/>
        <c:noMultiLvlLbl val="0"/>
      </c:catAx>
      <c:valAx>
        <c:axId val="18711633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bg-BG"/>
          </a:p>
        </c:txPr>
        <c:crossAx val="187115855"/>
        <c:crosses val="autoZero"/>
        <c:crossBetween val="between"/>
      </c:valAx>
      <c:spPr>
        <a:noFill/>
        <a:ln w="3175"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  <a:effectLst/>
      </c:spPr>
    </c:plotArea>
    <c:legend>
      <c:legendPos val="b"/>
      <c:layout>
        <c:manualLayout>
          <c:xMode val="edge"/>
          <c:yMode val="edge"/>
          <c:x val="0"/>
          <c:y val="0.91478858974326549"/>
          <c:w val="0.99263210709115879"/>
          <c:h val="6.380306116915995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bg-BG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solidFill>
        <a:schemeClr val="tx2">
          <a:lumMod val="40000"/>
          <a:lumOff val="60000"/>
        </a:schemeClr>
      </a:solidFill>
    </a:ln>
    <a:effectLst>
      <a:outerShdw blurRad="50800" dist="38100" algn="l" rotWithShape="0">
        <a:prstClr val="black">
          <a:alpha val="40000"/>
        </a:prstClr>
      </a:outerShdw>
    </a:effectLst>
  </c:spPr>
  <c:txPr>
    <a:bodyPr/>
    <a:lstStyle/>
    <a:p>
      <a:pPr>
        <a:defRPr/>
      </a:pPr>
      <a:endParaRPr lang="bg-BG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234288-21C5-431B-9DF4-8287407F5528}" type="datetimeFigureOut">
              <a:rPr lang="bg-BG" smtClean="0"/>
              <a:pPr/>
              <a:t>23.4.2025 г.</a:t>
            </a:fld>
            <a:endParaRPr lang="bg-B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87126"/>
            <a:ext cx="5486400" cy="39167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024175-A652-4856-BAFA-92BD5875F4D4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277019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024175-A652-4856-BAFA-92BD5875F4D4}" type="slidenum">
              <a:rPr lang="bg-BG" smtClean="0"/>
              <a:pPr/>
              <a:t>1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6670534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024175-A652-4856-BAFA-92BD5875F4D4}" type="slidenum">
              <a:rPr lang="bg-BG" smtClean="0"/>
              <a:pPr/>
              <a:t>15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5120705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024175-A652-4856-BAFA-92BD5875F4D4}" type="slidenum">
              <a:rPr lang="bg-BG" smtClean="0"/>
              <a:pPr/>
              <a:t>2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1096356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bg-BG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Асфалтените представляват тъмнокафяви до черни ронливи твърди вещества, които нямат определена точка на топене и обикновено се пенят и набъбват при нагряване. Те се дефинират като най-тежкия компонент на нефтените флуиди, който е неразтворим в нормални </a:t>
            </a:r>
            <a:r>
              <a:rPr lang="bg-BG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алкани</a:t>
            </a:r>
            <a:r>
              <a:rPr lang="bg-BG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(n-</a:t>
            </a:r>
            <a:r>
              <a:rPr lang="bg-BG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пентан</a:t>
            </a:r>
            <a:r>
              <a:rPr lang="bg-BG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n-</a:t>
            </a:r>
            <a:r>
              <a:rPr lang="bg-BG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хептан</a:t>
            </a:r>
            <a:r>
              <a:rPr lang="bg-BG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но разтворим в ароматни разтворители (бензен, </a:t>
            </a:r>
            <a:r>
              <a:rPr lang="bg-BG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толуен</a:t>
            </a:r>
            <a:r>
              <a:rPr lang="bg-BG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bg-BG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ксилен</a:t>
            </a:r>
            <a:r>
              <a:rPr lang="bg-BG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 Тази фракция представлява сложна смес от макромолекули, съдържащи ароматни и </a:t>
            </a:r>
            <a:r>
              <a:rPr lang="bg-BG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нафтенови</a:t>
            </a:r>
            <a:r>
              <a:rPr lang="bg-BG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ядра, </a:t>
            </a:r>
            <a:r>
              <a:rPr lang="bg-BG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алифатни</a:t>
            </a:r>
            <a:r>
              <a:rPr lang="bg-BG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вериги и хетероатоми </a:t>
            </a:r>
            <a:r>
              <a:rPr lang="bg-BG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(кислород, азот, сяра, метали).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bg-BG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Макар </a:t>
            </a:r>
            <a:r>
              <a:rPr lang="bg-BG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елементният</a:t>
            </a:r>
            <a:r>
              <a:rPr lang="bg-BG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състав на асфалтените да е известен, тези макромолекули нямат дефинирана структура. През годините са предложени редица структурни модели на асфалтеновите молекули, като едни от най-популярните са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</a:t>
            </a:r>
            <a:r>
              <a:rPr lang="bg-BG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рхипелаг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</a:t>
            </a:r>
            <a:r>
              <a:rPr lang="bg-BG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вият, континенталният и моделите на </a:t>
            </a:r>
            <a:r>
              <a:rPr lang="bg-BG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Yen-Mullins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024175-A652-4856-BAFA-92BD5875F4D4}" type="slidenum">
              <a:rPr lang="bg-BG" smtClean="0"/>
              <a:pPr/>
              <a:t>3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0475448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Склонността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асфалтените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самоасоциират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утаяват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впоследствие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отлагат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върху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технологичното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оборудване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води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затруднения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bg-BG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добива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транспортирането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преработката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суров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нефт</a:t>
            </a:r>
            <a:r>
              <a:rPr lang="bg-BG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Освен това водят и до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замърсяване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корозия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технологично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оборудване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помпи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топлообменници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или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сепаратори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дезактивиране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катализатoрите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образуване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кокс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образуване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стабилизиране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емулсии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bg-BG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Проблемите, свързани с </a:t>
            </a:r>
            <a:r>
              <a:rPr lang="bg-BG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отлаганeто</a:t>
            </a:r>
            <a:r>
              <a:rPr lang="bg-BG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 асфалтени са едни от най-пагубните, тъй като се генерират значителни производствени и икономически загуби в нефтената индустрия. Разходите, свързани с почистването на отлаганията върху производственото оборудване и загубите, причинени поради прекъсване на работа при добив или преработване на нефт могат да надхвърлят милиони щатски долари.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024175-A652-4856-BAFA-92BD5875F4D4}" type="slidenum">
              <a:rPr lang="bg-BG" smtClean="0"/>
              <a:pPr/>
              <a:t>4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5823969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bg-BG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 </a:t>
            </a:r>
            <a:r>
              <a:rPr lang="bg-BG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управление на отлагането на асфалтените се прилагат различни методи, които могат да се разделят в две категории: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ru-RU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bg-BG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методи за отстраняване на вече отложени асфалтени и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</a:t>
            </a:r>
            <a:r>
              <a:rPr lang="ru-RU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bg-BG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методи, предотвратяващи отлагането на асфалтените, чрез добавяне на химични адитиви. Към първата група се отнасят механични, термични, биологични, химични методи и такива</a:t>
            </a:r>
            <a:r>
              <a:rPr lang="bg-BG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bg-BG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използващи външно силово поле. Третирането на отложените асфалтени по горепосочените методи е временно, предвид факта, че асфалтените могат да се утаят отново в резултат на промени в температурата, налягането и състава на суровия нефт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6695" algn="just">
              <a:lnSpc>
                <a:spcPct val="115000"/>
              </a:lnSpc>
              <a:spcAft>
                <a:spcPts val="800"/>
              </a:spcAft>
            </a:pPr>
            <a:r>
              <a:rPr lang="bg-BG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Една от обещаващите стратегии за намаляване образуването на отлагания от асфалтени е обработката на нефта с химични адитиви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bg-BG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Според начина си на действие химичните адитиви се разделят на </a:t>
            </a:r>
            <a:r>
              <a:rPr lang="bg-BG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дисперсанти</a:t>
            </a:r>
            <a:r>
              <a:rPr lang="bg-BG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инхибитори и могат да се използват за контролиране на отлагането на асфалтените. В публикуваните по темата изследвания двата термина инхибитор и дисперсант не се разграничават строго и много често дори се използват взаимнозаменяемо.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bg-BG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024175-A652-4856-BAFA-92BD5875F4D4}" type="slidenum">
              <a:rPr lang="bg-BG" smtClean="0"/>
              <a:pPr/>
              <a:t>5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2034606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024175-A652-4856-BAFA-92BD5875F4D4}" type="slidenum">
              <a:rPr lang="bg-BG" smtClean="0"/>
              <a:pPr/>
              <a:t>6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6882180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024175-A652-4856-BAFA-92BD5875F4D4}" type="slidenum">
              <a:rPr lang="bg-BG" smtClean="0"/>
              <a:pPr/>
              <a:t>7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5707379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024175-A652-4856-BAFA-92BD5875F4D4}" type="slidenum">
              <a:rPr lang="bg-BG" smtClean="0"/>
              <a:pPr/>
              <a:t>8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757562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024175-A652-4856-BAFA-92BD5875F4D4}" type="slidenum">
              <a:rPr lang="bg-BG" smtClean="0"/>
              <a:pPr/>
              <a:t>14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8049578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98F3C-2BAC-4122-BDFA-3D62E9CB2BC6}" type="datetimeFigureOut">
              <a:rPr lang="bg-BG" smtClean="0"/>
              <a:pPr/>
              <a:t>23.4.2025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6B49E-4B5C-49C3-B937-7E4032F08E52}" type="slidenum">
              <a:rPr lang="bg-BG" smtClean="0"/>
              <a:pPr/>
              <a:t>‹#›</a:t>
            </a:fld>
            <a:endParaRPr lang="bg-BG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03F5416-2999-4F6C-B70B-E36326625E0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5941" y="304791"/>
            <a:ext cx="707197" cy="524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034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98F3C-2BAC-4122-BDFA-3D62E9CB2BC6}" type="datetimeFigureOut">
              <a:rPr lang="bg-BG" smtClean="0"/>
              <a:pPr/>
              <a:t>23.4.2025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6B49E-4B5C-49C3-B937-7E4032F08E52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478224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98F3C-2BAC-4122-BDFA-3D62E9CB2BC6}" type="datetimeFigureOut">
              <a:rPr lang="bg-BG" smtClean="0"/>
              <a:pPr/>
              <a:t>23.4.2025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6B49E-4B5C-49C3-B937-7E4032F08E52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273734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98F3C-2BAC-4122-BDFA-3D62E9CB2BC6}" type="datetimeFigureOut">
              <a:rPr lang="bg-BG" smtClean="0"/>
              <a:pPr/>
              <a:t>23.4.2025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6B49E-4B5C-49C3-B937-7E4032F08E52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118635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98F3C-2BAC-4122-BDFA-3D62E9CB2BC6}" type="datetimeFigureOut">
              <a:rPr lang="bg-BG" smtClean="0"/>
              <a:pPr/>
              <a:t>23.4.2025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6B49E-4B5C-49C3-B937-7E4032F08E52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227736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98F3C-2BAC-4122-BDFA-3D62E9CB2BC6}" type="datetimeFigureOut">
              <a:rPr lang="bg-BG" smtClean="0"/>
              <a:pPr/>
              <a:t>23.4.2025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6B49E-4B5C-49C3-B937-7E4032F08E52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8174340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98F3C-2BAC-4122-BDFA-3D62E9CB2BC6}" type="datetimeFigureOut">
              <a:rPr lang="bg-BG" smtClean="0"/>
              <a:pPr/>
              <a:t>23.4.2025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6B49E-4B5C-49C3-B937-7E4032F08E52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1383387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98F3C-2BAC-4122-BDFA-3D62E9CB2BC6}" type="datetimeFigureOut">
              <a:rPr lang="bg-BG" smtClean="0"/>
              <a:pPr/>
              <a:t>23.4.2025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6B49E-4B5C-49C3-B937-7E4032F08E52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96340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98F3C-2BAC-4122-BDFA-3D62E9CB2BC6}" type="datetimeFigureOut">
              <a:rPr lang="bg-BG" smtClean="0"/>
              <a:pPr/>
              <a:t>23.4.2025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6B49E-4B5C-49C3-B937-7E4032F08E52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122464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98F3C-2BAC-4122-BDFA-3D62E9CB2BC6}" type="datetimeFigureOut">
              <a:rPr lang="bg-BG" smtClean="0"/>
              <a:pPr/>
              <a:t>23.4.2025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6B49E-4B5C-49C3-B937-7E4032F08E52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903248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98F3C-2BAC-4122-BDFA-3D62E9CB2BC6}" type="datetimeFigureOut">
              <a:rPr lang="bg-BG" smtClean="0"/>
              <a:pPr/>
              <a:t>23.4.2025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6B49E-4B5C-49C3-B937-7E4032F08E52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25144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98F3C-2BAC-4122-BDFA-3D62E9CB2BC6}" type="datetimeFigureOut">
              <a:rPr lang="bg-BG" smtClean="0"/>
              <a:pPr/>
              <a:t>23.4.2025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6B49E-4B5C-49C3-B937-7E4032F08E52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019942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98F3C-2BAC-4122-BDFA-3D62E9CB2BC6}" type="datetimeFigureOut">
              <a:rPr lang="bg-BG" smtClean="0"/>
              <a:pPr/>
              <a:t>23.4.2025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6B49E-4B5C-49C3-B937-7E4032F08E52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985432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98F3C-2BAC-4122-BDFA-3D62E9CB2BC6}" type="datetimeFigureOut">
              <a:rPr lang="bg-BG" smtClean="0"/>
              <a:pPr/>
              <a:t>23.4.2025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6B49E-4B5C-49C3-B937-7E4032F08E52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556353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98F3C-2BAC-4122-BDFA-3D62E9CB2BC6}" type="datetimeFigureOut">
              <a:rPr lang="bg-BG" smtClean="0"/>
              <a:pPr/>
              <a:t>23.4.2025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6B49E-4B5C-49C3-B937-7E4032F08E52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451163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98F3C-2BAC-4122-BDFA-3D62E9CB2BC6}" type="datetimeFigureOut">
              <a:rPr lang="bg-BG" smtClean="0"/>
              <a:pPr/>
              <a:t>23.4.2025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6B49E-4B5C-49C3-B937-7E4032F08E52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904771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88826" cy="6866467"/>
            <a:chOff x="0" y="-8467"/>
            <a:chExt cx="12188826" cy="6866467"/>
          </a:xfrm>
        </p:grpSpPr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98F3C-2BAC-4122-BDFA-3D62E9CB2BC6}" type="datetimeFigureOut">
              <a:rPr lang="bg-BG" smtClean="0"/>
              <a:pPr/>
              <a:t>23.4.2025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4E6B49E-4B5C-49C3-B937-7E4032F08E52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004283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chart" Target="../charts/chart1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238331-AD9B-4ADF-9FB0-0AF478BF48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49080" y="3498579"/>
            <a:ext cx="8137501" cy="1353729"/>
          </a:xfrm>
        </p:spPr>
        <p:txBody>
          <a:bodyPr/>
          <a:lstStyle/>
          <a:p>
            <a:pPr algn="ctr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ИЗСЛЕДВАНЕ ПРОЦЕСА НА ИНХИБИРАНЕ НА УТАЯВАНЕТО НА АСФАЛТЕНИ В НЕФТЕНИ ФЛУИДИ ЧРЕЗ ХИМИЧНИ АДИТИВИ</a:t>
            </a:r>
            <a:endParaRPr lang="en-US" sz="2800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17FFDFE-5D06-4346-8F0A-CFB31862F2DD}"/>
              </a:ext>
            </a:extLst>
          </p:cNvPr>
          <p:cNvSpPr/>
          <p:nvPr/>
        </p:nvSpPr>
        <p:spPr>
          <a:xfrm>
            <a:off x="1282860" y="209756"/>
            <a:ext cx="82037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УНИВЕРСИТЕТ „ПРОФ. Д-Р АСЕН ЗЛАТАРОВ”, ГР. БУРГАС</a:t>
            </a:r>
          </a:p>
          <a:p>
            <a:pPr algn="ctr"/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ФАКУЛТЕТ ПО ПРИРОДНИ НАУКИ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E9E6091-F17F-4642-B50E-3597E21F9274}"/>
              </a:ext>
            </a:extLst>
          </p:cNvPr>
          <p:cNvSpPr/>
          <p:nvPr/>
        </p:nvSpPr>
        <p:spPr>
          <a:xfrm>
            <a:off x="3876382" y="1614483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bg-BG" dirty="0">
              <a:latin typeface="Trebuchet MS" panose="020B0603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B9E3F99-476D-4A70-ABF9-C167587929A3}"/>
              </a:ext>
            </a:extLst>
          </p:cNvPr>
          <p:cNvSpPr txBox="1"/>
          <p:nvPr/>
        </p:nvSpPr>
        <p:spPr>
          <a:xfrm>
            <a:off x="1315970" y="1635251"/>
            <a:ext cx="81375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g-BG" sz="32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 Т Ч Е Т</a:t>
            </a:r>
            <a:endParaRPr lang="en-US" sz="3200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bg-BG" sz="24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 финансиран научноизследователски проект на тема:</a:t>
            </a: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D8C47FF-021B-4F12-9086-9573A175503E}"/>
              </a:ext>
            </a:extLst>
          </p:cNvPr>
          <p:cNvSpPr txBox="1"/>
          <p:nvPr/>
        </p:nvSpPr>
        <p:spPr>
          <a:xfrm>
            <a:off x="1282860" y="5761530"/>
            <a:ext cx="81375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g-BG" sz="20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 тема </a:t>
            </a:r>
            <a:r>
              <a:rPr lang="bg-BG" sz="20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НИХ 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502</a:t>
            </a:r>
            <a:r>
              <a:rPr lang="bg-BG" sz="20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/202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endParaRPr lang="en-US" sz="2000" dirty="0">
              <a:solidFill>
                <a:schemeClr val="accent2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bg-BG" sz="20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bg-BG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първи</a:t>
            </a:r>
            <a:r>
              <a:rPr lang="bg-BG" sz="20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преходен етап)</a:t>
            </a:r>
            <a:endParaRPr lang="en-US" sz="2000" dirty="0">
              <a:solidFill>
                <a:schemeClr val="accent2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94802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C2DD7099-BBBA-826E-FBC9-49C01FED8B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263" y="683037"/>
            <a:ext cx="8596668" cy="646331"/>
          </a:xfrm>
          <a:noFill/>
        </p:spPr>
        <p:txBody>
          <a:bodyPr wrap="square">
            <a:spAutoFit/>
          </a:bodyPr>
          <a:lstStyle/>
          <a:p>
            <a:r>
              <a:rPr lang="bg-BG" b="1" dirty="0">
                <a:solidFill>
                  <a:schemeClr val="accent2">
                    <a:lumMod val="75000"/>
                  </a:schemeClr>
                </a:solidFill>
              </a:rPr>
              <a:t>Екстрахираните асфалтени са анализирани чрез </a:t>
            </a:r>
            <a:r>
              <a:rPr lang="bg-BG" b="1" dirty="0" err="1">
                <a:solidFill>
                  <a:schemeClr val="accent2">
                    <a:lumMod val="75000"/>
                  </a:schemeClr>
                </a:solidFill>
              </a:rPr>
              <a:t>рентгенофазов</a:t>
            </a:r>
            <a:r>
              <a:rPr lang="bg-BG" b="1" dirty="0">
                <a:solidFill>
                  <a:schemeClr val="accent2">
                    <a:lumMod val="75000"/>
                  </a:schemeClr>
                </a:solidFill>
              </a:rPr>
              <a:t> анализ (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XRD)</a:t>
            </a:r>
            <a:r>
              <a:rPr lang="bg-BG" b="1" dirty="0">
                <a:solidFill>
                  <a:schemeClr val="accent2">
                    <a:lumMod val="75000"/>
                  </a:schemeClr>
                </a:solidFill>
              </a:rPr>
              <a:t>. 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Текстово поле 16">
                <a:extLst>
                  <a:ext uri="{FF2B5EF4-FFF2-40B4-BE49-F238E27FC236}">
                    <a16:creationId xmlns:a16="http://schemas.microsoft.com/office/drawing/2014/main" id="{E35B2F4D-9683-3C10-F179-447197877785}"/>
                  </a:ext>
                </a:extLst>
              </p:cNvPr>
              <p:cNvSpPr txBox="1"/>
              <p:nvPr/>
            </p:nvSpPr>
            <p:spPr>
              <a:xfrm>
                <a:off x="362063" y="5211579"/>
                <a:ext cx="3098800" cy="10413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400"/>
                  </a:lnSpc>
                  <a:spcAft>
                    <a:spcPts val="600"/>
                  </a:spcAft>
                </a:pPr>
                <a:r>
                  <a:rPr lang="bg-BG" sz="1400" dirty="0">
                    <a:solidFill>
                      <a:schemeClr val="accent2">
                        <a:lumMod val="75000"/>
                      </a:schemeClr>
                    </a:solidFill>
                  </a:rPr>
                  <a:t>1</a:t>
                </a:r>
                <a:r>
                  <a:rPr lang="bg-BG" sz="1400" b="0" dirty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bg-BG" sz="1400" b="0" i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bg-BG" sz="1400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bg-BG" sz="1400" dirty="0">
                    <a:solidFill>
                      <a:schemeClr val="accent2">
                        <a:lumMod val="75000"/>
                      </a:schemeClr>
                    </a:solidFill>
                  </a:rPr>
                  <a:t>асфалтени от Нефт 1;</a:t>
                </a:r>
              </a:p>
              <a:p>
                <a:pPr>
                  <a:lnSpc>
                    <a:spcPts val="1400"/>
                  </a:lnSpc>
                  <a:spcAft>
                    <a:spcPts val="600"/>
                  </a:spcAft>
                </a:pPr>
                <a:r>
                  <a:rPr lang="bg-BG" sz="1400" dirty="0">
                    <a:solidFill>
                      <a:schemeClr val="accent2">
                        <a:lumMod val="75000"/>
                      </a:schemeClr>
                    </a:solidFill>
                  </a:rPr>
                  <a:t>2</a:t>
                </a:r>
                <a:r>
                  <a:rPr lang="bg-BG" sz="1400" b="0" dirty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bg-BG" sz="1400" b="0" i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bg-BG" sz="1400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bg-BG" sz="1400" dirty="0">
                    <a:solidFill>
                      <a:schemeClr val="accent2">
                        <a:lumMod val="75000"/>
                      </a:schemeClr>
                    </a:solidFill>
                  </a:rPr>
                  <a:t>асфалтени от Нефт 2;</a:t>
                </a:r>
              </a:p>
              <a:p>
                <a:pPr>
                  <a:lnSpc>
                    <a:spcPts val="1400"/>
                  </a:lnSpc>
                  <a:spcAft>
                    <a:spcPts val="600"/>
                  </a:spcAft>
                </a:pPr>
                <a:r>
                  <a:rPr lang="bg-BG" sz="1400" dirty="0">
                    <a:solidFill>
                      <a:schemeClr val="accent2">
                        <a:lumMod val="75000"/>
                      </a:schemeClr>
                    </a:solidFill>
                  </a:rPr>
                  <a:t>3</a:t>
                </a:r>
                <a:r>
                  <a:rPr lang="bg-BG" sz="1400" b="0" dirty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bg-BG" sz="1400" b="0" i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bg-BG" sz="1400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bg-BG" sz="1400" dirty="0">
                    <a:solidFill>
                      <a:schemeClr val="accent2">
                        <a:lumMod val="75000"/>
                      </a:schemeClr>
                    </a:solidFill>
                  </a:rPr>
                  <a:t>асфалтени от Нефт 3;</a:t>
                </a:r>
              </a:p>
              <a:p>
                <a:pPr>
                  <a:lnSpc>
                    <a:spcPts val="1400"/>
                  </a:lnSpc>
                  <a:spcAft>
                    <a:spcPts val="600"/>
                  </a:spcAft>
                </a:pPr>
                <a:r>
                  <a:rPr lang="bg-BG" sz="1400" dirty="0">
                    <a:solidFill>
                      <a:schemeClr val="accent2">
                        <a:lumMod val="75000"/>
                      </a:schemeClr>
                    </a:solidFill>
                  </a:rPr>
                  <a:t>4</a:t>
                </a:r>
                <a:r>
                  <a:rPr lang="bg-BG" sz="1400" b="0" dirty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bg-BG" sz="1400" b="0" i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bg-BG" sz="1400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bg-BG" sz="1400" dirty="0">
                    <a:solidFill>
                      <a:schemeClr val="accent2">
                        <a:lumMod val="75000"/>
                      </a:schemeClr>
                    </a:solidFill>
                  </a:rPr>
                  <a:t>асфалтени от АО.</a:t>
                </a:r>
                <a:endParaRPr lang="en-US" sz="1400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7" name="Текстово поле 16">
                <a:extLst>
                  <a:ext uri="{FF2B5EF4-FFF2-40B4-BE49-F238E27FC236}">
                    <a16:creationId xmlns:a16="http://schemas.microsoft.com/office/drawing/2014/main" id="{E35B2F4D-9683-3C10-F179-4471978777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063" y="5211579"/>
                <a:ext cx="3098800" cy="1041311"/>
              </a:xfrm>
              <a:prstGeom prst="rect">
                <a:avLst/>
              </a:prstGeom>
              <a:blipFill>
                <a:blip r:embed="rId2"/>
                <a:stretch>
                  <a:fillRect l="-589" t="-5263" b="-40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Заглавие 1">
            <a:extLst>
              <a:ext uri="{FF2B5EF4-FFF2-40B4-BE49-F238E27FC236}">
                <a16:creationId xmlns:a16="http://schemas.microsoft.com/office/drawing/2014/main" id="{4069F0AD-E305-481E-8DDE-6A4485DE5F55}"/>
              </a:ext>
            </a:extLst>
          </p:cNvPr>
          <p:cNvSpPr txBox="1">
            <a:spLocks/>
          </p:cNvSpPr>
          <p:nvPr/>
        </p:nvSpPr>
        <p:spPr>
          <a:xfrm>
            <a:off x="0" y="36706"/>
            <a:ext cx="12192000" cy="64633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bg-BG" sz="2800" b="1" u="sng" dirty="0">
                <a:solidFill>
                  <a:srgbClr val="D34817"/>
                </a:solidFill>
                <a:latin typeface="Trebuchet MS"/>
              </a:rPr>
              <a:t>Охарактеризиране на асфалтените:</a:t>
            </a:r>
            <a:endParaRPr lang="en-US" sz="2800" b="1" u="sng" dirty="0">
              <a:solidFill>
                <a:srgbClr val="D34817"/>
              </a:solidFill>
              <a:latin typeface="Trebuchet M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Текстово поле 20">
                <a:extLst>
                  <a:ext uri="{FF2B5EF4-FFF2-40B4-BE49-F238E27FC236}">
                    <a16:creationId xmlns:a16="http://schemas.microsoft.com/office/drawing/2014/main" id="{1C4FF874-BEA4-A4A1-120B-18A8FDAC55CE}"/>
                  </a:ext>
                </a:extLst>
              </p:cNvPr>
              <p:cNvSpPr txBox="1"/>
              <p:nvPr/>
            </p:nvSpPr>
            <p:spPr>
              <a:xfrm>
                <a:off x="4421708" y="5222030"/>
                <a:ext cx="2494786" cy="5999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002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002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l-GR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sub>
                          </m:sSub>
                        </m:den>
                      </m:f>
                      <m:r>
                        <a:rPr lang="bg-BG" i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bg-BG" b="0" i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100,%</m:t>
                      </m:r>
                    </m:oMath>
                  </m:oMathPara>
                </a14:m>
                <a:endParaRPr lang="en-US" i="1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1" name="Текстово поле 20">
                <a:extLst>
                  <a:ext uri="{FF2B5EF4-FFF2-40B4-BE49-F238E27FC236}">
                    <a16:creationId xmlns:a16="http://schemas.microsoft.com/office/drawing/2014/main" id="{1C4FF874-BEA4-A4A1-120B-18A8FDAC55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1708" y="5222030"/>
                <a:ext cx="2494786" cy="59997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Текстово поле 21">
                <a:extLst>
                  <a:ext uri="{FF2B5EF4-FFF2-40B4-BE49-F238E27FC236}">
                    <a16:creationId xmlns:a16="http://schemas.microsoft.com/office/drawing/2014/main" id="{12A42A18-AB66-CE41-E61B-53A62ECC36F1}"/>
                  </a:ext>
                </a:extLst>
              </p:cNvPr>
              <p:cNvSpPr txBox="1"/>
              <p:nvPr/>
            </p:nvSpPr>
            <p:spPr>
              <a:xfrm>
                <a:off x="7360235" y="5201941"/>
                <a:ext cx="3098799" cy="20677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>
                  <a:spcAft>
                    <a:spcPts val="6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600" b="0" i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f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600" b="0" i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a</m:t>
                        </m:r>
                      </m:sub>
                    </m:sSub>
                    <m:r>
                      <a:rPr lang="bg-BG" sz="1600" b="0" i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1600" dirty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:r>
                  <a:rPr lang="bg-BG" sz="1600" dirty="0">
                    <a:solidFill>
                      <a:schemeClr val="accent1">
                        <a:lumMod val="50000"/>
                      </a:schemeClr>
                    </a:solidFill>
                  </a:rPr>
                  <a:t>индекс на ароматност</a:t>
                </a:r>
              </a:p>
              <a:p>
                <a:pPr algn="r">
                  <a:spcAft>
                    <a:spcPts val="6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bg-BG" sz="1600" b="0" i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А</m:t>
                        </m:r>
                      </m:e>
                      <m:sub>
                        <m:r>
                          <a:rPr lang="bg-BG" sz="1600" b="0" i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002</m:t>
                        </m:r>
                      </m:sub>
                    </m:sSub>
                    <m:r>
                      <a:rPr lang="bg-BG" sz="160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bg-BG" sz="1600" dirty="0">
                    <a:solidFill>
                      <a:schemeClr val="accent1">
                        <a:lumMod val="50000"/>
                      </a:schemeClr>
                    </a:solidFill>
                  </a:rPr>
                  <a:t> площ на пика (002)</a:t>
                </a:r>
              </a:p>
              <a:p>
                <a:pPr algn="r">
                  <a:spcAft>
                    <a:spcPts val="6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bg-BG" sz="16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bg-BG" sz="1600" b="0" i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А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sz="1600" b="0" i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γ</m:t>
                        </m:r>
                      </m:sub>
                    </m:sSub>
                  </m:oMath>
                </a14:m>
                <a:r>
                  <a:rPr lang="bg-BG" sz="1600" dirty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bg-BG" sz="160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bg-BG" sz="16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bg-BG" sz="1600" dirty="0">
                    <a:solidFill>
                      <a:schemeClr val="accent1">
                        <a:lumMod val="50000"/>
                      </a:schemeClr>
                    </a:solidFill>
                  </a:rPr>
                  <a:t>площ на пика (</a:t>
                </a:r>
                <a:r>
                  <a:rPr lang="el-GR" sz="1600" dirty="0">
                    <a:solidFill>
                      <a:schemeClr val="accent1">
                        <a:lumMod val="50000"/>
                      </a:schemeClr>
                    </a:solidFill>
                  </a:rPr>
                  <a:t>γ</a:t>
                </a:r>
                <a:r>
                  <a:rPr lang="bg-BG" sz="1600" dirty="0">
                    <a:solidFill>
                      <a:schemeClr val="accent1">
                        <a:lumMod val="50000"/>
                      </a:schemeClr>
                    </a:solidFill>
                  </a:rPr>
                  <a:t>)</a:t>
                </a:r>
              </a:p>
              <a:p>
                <a:pPr algn="r"/>
                <a:endParaRPr lang="bg-BG" sz="1600" i="1" dirty="0">
                  <a:latin typeface="Cambria Math" panose="02040503050406030204" pitchFamily="18" charset="0"/>
                </a:endParaRPr>
              </a:p>
              <a:p>
                <a:pPr algn="r"/>
                <a:endParaRPr lang="bg-BG" sz="1600" dirty="0"/>
              </a:p>
              <a:p>
                <a:pPr algn="r"/>
                <a:endParaRPr lang="bg-BG" sz="1600" dirty="0"/>
              </a:p>
              <a:p>
                <a:pPr algn="r"/>
                <a:endParaRPr lang="en-US" sz="1600" dirty="0"/>
              </a:p>
            </p:txBody>
          </p:sp>
        </mc:Choice>
        <mc:Fallback xmlns="">
          <p:sp>
            <p:nvSpPr>
              <p:cNvPr id="22" name="Текстово поле 21">
                <a:extLst>
                  <a:ext uri="{FF2B5EF4-FFF2-40B4-BE49-F238E27FC236}">
                    <a16:creationId xmlns:a16="http://schemas.microsoft.com/office/drawing/2014/main" id="{12A42A18-AB66-CE41-E61B-53A62ECC36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0235" y="5201941"/>
                <a:ext cx="3098799" cy="2067746"/>
              </a:xfrm>
              <a:prstGeom prst="rect">
                <a:avLst/>
              </a:prstGeom>
              <a:blipFill>
                <a:blip r:embed="rId4"/>
                <a:stretch>
                  <a:fillRect t="-1176" r="-9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3" name="Диаграма 32">
            <a:extLst>
              <a:ext uri="{FF2B5EF4-FFF2-40B4-BE49-F238E27FC236}">
                <a16:creationId xmlns:a16="http://schemas.microsoft.com/office/drawing/2014/main" id="{765C1AC9-4D78-6A96-B189-2406B186260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03114942"/>
              </p:ext>
            </p:extLst>
          </p:nvPr>
        </p:nvGraphicFramePr>
        <p:xfrm>
          <a:off x="6210145" y="1565224"/>
          <a:ext cx="3764865" cy="32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6" name="Group 5">
            <a:extLst>
              <a:ext uri="{FF2B5EF4-FFF2-40B4-BE49-F238E27FC236}">
                <a16:creationId xmlns:a16="http://schemas.microsoft.com/office/drawing/2014/main" id="{03B3878D-195F-42AC-BDCF-36FF0BD16ECC}"/>
              </a:ext>
            </a:extLst>
          </p:cNvPr>
          <p:cNvGrpSpPr/>
          <p:nvPr/>
        </p:nvGrpSpPr>
        <p:grpSpPr>
          <a:xfrm>
            <a:off x="362063" y="1577924"/>
            <a:ext cx="5307038" cy="3240000"/>
            <a:chOff x="362063" y="1342068"/>
            <a:chExt cx="5307038" cy="3240000"/>
          </a:xfrm>
        </p:grpSpPr>
        <p:pic>
          <p:nvPicPr>
            <p:cNvPr id="24" name="Картина 15">
              <a:extLst>
                <a:ext uri="{FF2B5EF4-FFF2-40B4-BE49-F238E27FC236}">
                  <a16:creationId xmlns:a16="http://schemas.microsoft.com/office/drawing/2014/main" id="{CCA12167-9697-4D36-8058-CB46AC5F9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2063" y="1342068"/>
              <a:ext cx="5307038" cy="32400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cxnSp>
          <p:nvCxnSpPr>
            <p:cNvPr id="25" name="Право съединение 11">
              <a:extLst>
                <a:ext uri="{FF2B5EF4-FFF2-40B4-BE49-F238E27FC236}">
                  <a16:creationId xmlns:a16="http://schemas.microsoft.com/office/drawing/2014/main" id="{BA457B81-4D75-4842-B13E-10FB73FA25C1}"/>
                </a:ext>
              </a:extLst>
            </p:cNvPr>
            <p:cNvCxnSpPr>
              <a:cxnSpLocks/>
            </p:cNvCxnSpPr>
            <p:nvPr/>
          </p:nvCxnSpPr>
          <p:spPr>
            <a:xfrm>
              <a:off x="1973437" y="1902744"/>
              <a:ext cx="0" cy="1563921"/>
            </a:xfrm>
            <a:prstGeom prst="line">
              <a:avLst/>
            </a:prstGeom>
            <a:ln w="952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26" name="Право съединение 13">
              <a:extLst>
                <a:ext uri="{FF2B5EF4-FFF2-40B4-BE49-F238E27FC236}">
                  <a16:creationId xmlns:a16="http://schemas.microsoft.com/office/drawing/2014/main" id="{27A9E49A-E719-49DA-8E7A-C2CBF33AD93F}"/>
                </a:ext>
              </a:extLst>
            </p:cNvPr>
            <p:cNvCxnSpPr/>
            <p:nvPr/>
          </p:nvCxnSpPr>
          <p:spPr>
            <a:xfrm>
              <a:off x="3014270" y="2353258"/>
              <a:ext cx="0" cy="1528530"/>
            </a:xfrm>
            <a:prstGeom prst="line">
              <a:avLst/>
            </a:prstGeom>
            <a:ln w="952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27" name="Текстово поле 14">
              <a:extLst>
                <a:ext uri="{FF2B5EF4-FFF2-40B4-BE49-F238E27FC236}">
                  <a16:creationId xmlns:a16="http://schemas.microsoft.com/office/drawing/2014/main" id="{19AF950F-4C61-41B3-AE11-C836E83703DE}"/>
                </a:ext>
              </a:extLst>
            </p:cNvPr>
            <p:cNvSpPr txBox="1"/>
            <p:nvPr/>
          </p:nvSpPr>
          <p:spPr>
            <a:xfrm>
              <a:off x="1430184" y="1778334"/>
              <a:ext cx="257932" cy="2801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400" dirty="0">
                  <a:solidFill>
                    <a:schemeClr val="tx2">
                      <a:lumMod val="75000"/>
                    </a:schemeClr>
                  </a:solidFill>
                </a:rPr>
                <a:t>γ</a:t>
              </a:r>
              <a:endParaRPr lang="en-US" sz="14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8" name="Текстово поле 17">
              <a:extLst>
                <a:ext uri="{FF2B5EF4-FFF2-40B4-BE49-F238E27FC236}">
                  <a16:creationId xmlns:a16="http://schemas.microsoft.com/office/drawing/2014/main" id="{B2C8953B-F1A5-404A-821F-60ED5A99D189}"/>
                </a:ext>
              </a:extLst>
            </p:cNvPr>
            <p:cNvSpPr txBox="1"/>
            <p:nvPr/>
          </p:nvSpPr>
          <p:spPr>
            <a:xfrm>
              <a:off x="2022087" y="1778334"/>
              <a:ext cx="612972" cy="2801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g-BG" sz="1400" dirty="0">
                  <a:solidFill>
                    <a:schemeClr val="tx2">
                      <a:lumMod val="75000"/>
                    </a:schemeClr>
                  </a:solidFill>
                </a:rPr>
                <a:t>002</a:t>
              </a:r>
              <a:endParaRPr lang="en-US" sz="14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9" name="Текстово поле 18">
              <a:extLst>
                <a:ext uri="{FF2B5EF4-FFF2-40B4-BE49-F238E27FC236}">
                  <a16:creationId xmlns:a16="http://schemas.microsoft.com/office/drawing/2014/main" id="{65323064-0CCF-4599-A5DD-7279D6C3C145}"/>
                </a:ext>
              </a:extLst>
            </p:cNvPr>
            <p:cNvSpPr txBox="1"/>
            <p:nvPr/>
          </p:nvSpPr>
          <p:spPr>
            <a:xfrm>
              <a:off x="3014270" y="2249004"/>
              <a:ext cx="480919" cy="2801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g-BG" sz="1400" dirty="0">
                  <a:solidFill>
                    <a:schemeClr val="tx2">
                      <a:lumMod val="75000"/>
                    </a:schemeClr>
                  </a:solidFill>
                </a:rPr>
                <a:t>10</a:t>
              </a:r>
              <a:endParaRPr lang="en-US" sz="14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cxnSp>
          <p:nvCxnSpPr>
            <p:cNvPr id="20" name="Право съединение 11">
              <a:extLst>
                <a:ext uri="{FF2B5EF4-FFF2-40B4-BE49-F238E27FC236}">
                  <a16:creationId xmlns:a16="http://schemas.microsoft.com/office/drawing/2014/main" id="{8E9B428C-348F-49AB-9779-BFF5F58B79E3}"/>
                </a:ext>
              </a:extLst>
            </p:cNvPr>
            <p:cNvCxnSpPr>
              <a:cxnSpLocks/>
            </p:cNvCxnSpPr>
            <p:nvPr/>
          </p:nvCxnSpPr>
          <p:spPr>
            <a:xfrm>
              <a:off x="1432392" y="1889387"/>
              <a:ext cx="0" cy="1587642"/>
            </a:xfrm>
            <a:prstGeom prst="line">
              <a:avLst/>
            </a:prstGeom>
            <a:ln w="952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977069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Контейнер за съдържание 4">
            <a:extLst>
              <a:ext uri="{FF2B5EF4-FFF2-40B4-BE49-F238E27FC236}">
                <a16:creationId xmlns:a16="http://schemas.microsoft.com/office/drawing/2014/main" id="{EB415005-3759-91D2-C33D-FDCE728CA19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538216"/>
              </p:ext>
            </p:extLst>
          </p:nvPr>
        </p:nvGraphicFramePr>
        <p:xfrm>
          <a:off x="899651" y="1880942"/>
          <a:ext cx="8051089" cy="364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7729">
                  <a:extLst>
                    <a:ext uri="{9D8B030D-6E8A-4147-A177-3AD203B41FA5}">
                      <a16:colId xmlns:a16="http://schemas.microsoft.com/office/drawing/2014/main" val="3974831107"/>
                    </a:ext>
                  </a:extLst>
                </a:gridCol>
                <a:gridCol w="1148999">
                  <a:extLst>
                    <a:ext uri="{9D8B030D-6E8A-4147-A177-3AD203B41FA5}">
                      <a16:colId xmlns:a16="http://schemas.microsoft.com/office/drawing/2014/main" val="313145039"/>
                    </a:ext>
                  </a:extLst>
                </a:gridCol>
                <a:gridCol w="1508022">
                  <a:extLst>
                    <a:ext uri="{9D8B030D-6E8A-4147-A177-3AD203B41FA5}">
                      <a16:colId xmlns:a16="http://schemas.microsoft.com/office/drawing/2014/main" val="1033948268"/>
                    </a:ext>
                  </a:extLst>
                </a:gridCol>
                <a:gridCol w="1408317">
                  <a:extLst>
                    <a:ext uri="{9D8B030D-6E8A-4147-A177-3AD203B41FA5}">
                      <a16:colId xmlns:a16="http://schemas.microsoft.com/office/drawing/2014/main" val="3948625178"/>
                    </a:ext>
                  </a:extLst>
                </a:gridCol>
                <a:gridCol w="1508022">
                  <a:extLst>
                    <a:ext uri="{9D8B030D-6E8A-4147-A177-3AD203B41FA5}">
                      <a16:colId xmlns:a16="http://schemas.microsoft.com/office/drawing/2014/main" val="2333593476"/>
                    </a:ext>
                  </a:extLst>
                </a:gridCol>
              </a:tblGrid>
              <a:tr h="721126">
                <a:tc rowSpan="2">
                  <a:txBody>
                    <a:bodyPr/>
                    <a:lstStyle/>
                    <a:p>
                      <a:r>
                        <a:rPr lang="bg-BG" sz="2000" dirty="0"/>
                        <a:t>Проба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Si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20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V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20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Fe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20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Ni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8946044"/>
                  </a:ext>
                </a:extLst>
              </a:tr>
              <a:tr h="40663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wt.%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endParaRPr 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endParaRPr 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endParaRPr 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163739279"/>
                  </a:ext>
                </a:extLst>
              </a:tr>
              <a:tr h="630000"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lnSpc>
                          <a:spcPct val="150000"/>
                        </a:lnSpc>
                      </a:pPr>
                      <a:r>
                        <a:rPr lang="bg-BG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Асфалтени нефт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lnSpc>
                          <a:spcPct val="150000"/>
                        </a:lnSpc>
                      </a:pPr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0.1215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lnSpc>
                          <a:spcPct val="150000"/>
                        </a:lnSpc>
                      </a:pPr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0.2299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lnSpc>
                          <a:spcPct val="150000"/>
                        </a:lnSpc>
                      </a:pPr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0.1337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lnSpc>
                          <a:spcPct val="150000"/>
                        </a:lnSpc>
                      </a:pPr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0.1391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18080419"/>
                  </a:ext>
                </a:extLst>
              </a:tr>
              <a:tr h="630000"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lnSpc>
                          <a:spcPct val="150000"/>
                        </a:lnSpc>
                      </a:pPr>
                      <a:r>
                        <a:rPr lang="bg-BG" sz="20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Асфалтени</a:t>
                      </a:r>
                      <a:r>
                        <a:rPr lang="bg-BG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нефт 2</a:t>
                      </a:r>
                      <a:endParaRPr lang="en-US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lnSpc>
                          <a:spcPct val="150000"/>
                        </a:lnSpc>
                      </a:pPr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&lt;0.0001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lnSpc>
                          <a:spcPct val="150000"/>
                        </a:lnSpc>
                      </a:pPr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&lt;0.0001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lnSpc>
                          <a:spcPct val="150000"/>
                        </a:lnSpc>
                      </a:pPr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0.0001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lnSpc>
                          <a:spcPct val="150000"/>
                        </a:lnSpc>
                      </a:pPr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&lt;0.0001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16634371"/>
                  </a:ext>
                </a:extLst>
              </a:tr>
              <a:tr h="630000"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lnSpc>
                          <a:spcPct val="150000"/>
                        </a:lnSpc>
                      </a:pPr>
                      <a:r>
                        <a:rPr lang="bg-BG" sz="20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Асфалтени</a:t>
                      </a:r>
                      <a:r>
                        <a:rPr lang="bg-BG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нефт 3</a:t>
                      </a:r>
                      <a:endParaRPr lang="en-US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lnSpc>
                          <a:spcPct val="150000"/>
                        </a:lnSpc>
                      </a:pPr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&lt;0.0001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lnSpc>
                          <a:spcPct val="150000"/>
                        </a:lnSpc>
                      </a:pPr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0.000</a:t>
                      </a:r>
                      <a:r>
                        <a:rPr lang="bg-BG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en-US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lnSpc>
                          <a:spcPct val="150000"/>
                        </a:lnSpc>
                      </a:pPr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&lt;0.0001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lnSpc>
                          <a:spcPct val="150000"/>
                        </a:lnSpc>
                      </a:pPr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0.000</a:t>
                      </a:r>
                      <a:r>
                        <a:rPr lang="bg-BG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US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94774620"/>
                  </a:ext>
                </a:extLst>
              </a:tr>
              <a:tr h="630000"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lnSpc>
                          <a:spcPct val="150000"/>
                        </a:lnSpc>
                      </a:pPr>
                      <a:r>
                        <a:rPr lang="bg-BG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Асфалтени АО</a:t>
                      </a:r>
                      <a:endParaRPr lang="en-US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lnSpc>
                          <a:spcPct val="150000"/>
                        </a:lnSpc>
                      </a:pPr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0.0025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lnSpc>
                          <a:spcPct val="150000"/>
                        </a:lnSpc>
                      </a:pPr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0.0001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lnSpc>
                          <a:spcPct val="150000"/>
                        </a:lnSpc>
                      </a:pPr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0.000</a:t>
                      </a:r>
                      <a:r>
                        <a:rPr lang="bg-BG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en-US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lnSpc>
                          <a:spcPct val="150000"/>
                        </a:lnSpc>
                      </a:pPr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&lt;0.0001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53890434"/>
                  </a:ext>
                </a:extLst>
              </a:tr>
            </a:tbl>
          </a:graphicData>
        </a:graphic>
      </p:graphicFrame>
      <p:sp>
        <p:nvSpPr>
          <p:cNvPr id="7" name="Текстово поле 6">
            <a:extLst>
              <a:ext uri="{FF2B5EF4-FFF2-40B4-BE49-F238E27FC236}">
                <a16:creationId xmlns:a16="http://schemas.microsoft.com/office/drawing/2014/main" id="{6C81A506-048B-3FB3-006E-A1C517D99AB9}"/>
              </a:ext>
            </a:extLst>
          </p:cNvPr>
          <p:cNvSpPr txBox="1"/>
          <p:nvPr/>
        </p:nvSpPr>
        <p:spPr>
          <a:xfrm>
            <a:off x="0" y="646340"/>
            <a:ext cx="9512710" cy="497508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342900" indent="-3429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b="1">
                <a:solidFill>
                  <a:schemeClr val="accent2">
                    <a:lumMod val="75000"/>
                  </a:schemeClr>
                </a:solidFill>
              </a:defRPr>
            </a:lvl1pPr>
            <a:lvl2pPr marL="742950" indent="-28575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11430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6002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20574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25146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29718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34290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38862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pPr>
              <a:lnSpc>
                <a:spcPct val="150000"/>
              </a:lnSpc>
            </a:pPr>
            <a:r>
              <a:rPr lang="bg-BG" sz="2000" dirty="0"/>
              <a:t>Енергодисперсионна рентгенова спектроскопия</a:t>
            </a:r>
            <a:r>
              <a:rPr lang="en-US" sz="2000" dirty="0"/>
              <a:t> (EDX):</a:t>
            </a:r>
            <a:endParaRPr lang="ru-RU" sz="2000" dirty="0"/>
          </a:p>
        </p:txBody>
      </p:sp>
      <p:sp>
        <p:nvSpPr>
          <p:cNvPr id="6" name="Заглавие 1">
            <a:extLst>
              <a:ext uri="{FF2B5EF4-FFF2-40B4-BE49-F238E27FC236}">
                <a16:creationId xmlns:a16="http://schemas.microsoft.com/office/drawing/2014/main" id="{7BAD418B-0667-449B-8E23-422723EA4219}"/>
              </a:ext>
            </a:extLst>
          </p:cNvPr>
          <p:cNvSpPr txBox="1">
            <a:spLocks/>
          </p:cNvSpPr>
          <p:nvPr/>
        </p:nvSpPr>
        <p:spPr>
          <a:xfrm>
            <a:off x="0" y="36706"/>
            <a:ext cx="12192000" cy="64633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bg-BG" sz="2800" b="1" u="sng" dirty="0">
                <a:solidFill>
                  <a:srgbClr val="D34817"/>
                </a:solidFill>
                <a:latin typeface="Trebuchet MS"/>
              </a:rPr>
              <a:t>Охарактеризиране на асфалтените:</a:t>
            </a:r>
            <a:endParaRPr lang="en-US" sz="2800" b="1" u="sng" dirty="0">
              <a:solidFill>
                <a:srgbClr val="D34817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1986928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Картина 21">
            <a:extLst>
              <a:ext uri="{FF2B5EF4-FFF2-40B4-BE49-F238E27FC236}">
                <a16:creationId xmlns:a16="http://schemas.microsoft.com/office/drawing/2014/main" id="{CAEBB24E-B932-0A6F-8FD0-95B67A246C1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8082" y="2752626"/>
            <a:ext cx="4973695" cy="3704733"/>
          </a:xfrm>
          <a:prstGeom prst="rect">
            <a:avLst/>
          </a:prstGeom>
        </p:spPr>
      </p:pic>
      <p:sp>
        <p:nvSpPr>
          <p:cNvPr id="4" name="Заглавие 1">
            <a:extLst>
              <a:ext uri="{FF2B5EF4-FFF2-40B4-BE49-F238E27FC236}">
                <a16:creationId xmlns:a16="http://schemas.microsoft.com/office/drawing/2014/main" id="{0CC6F567-412F-6B34-B0DC-8EB73A616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509639"/>
          </a:xfrm>
        </p:spPr>
        <p:txBody>
          <a:bodyPr>
            <a:normAutofit fontScale="90000"/>
          </a:bodyPr>
          <a:lstStyle/>
          <a:p>
            <a:r>
              <a:rPr lang="en-US" sz="2800" b="1" u="sng" dirty="0">
                <a:solidFill>
                  <a:srgbClr val="D34817"/>
                </a:solidFill>
                <a:latin typeface="Trebuchet MS"/>
              </a:rPr>
              <a:t>O</a:t>
            </a:r>
            <a:r>
              <a:rPr lang="bg-BG" sz="2800" b="1" u="sng" dirty="0" err="1">
                <a:solidFill>
                  <a:srgbClr val="D34817"/>
                </a:solidFill>
                <a:latin typeface="Trebuchet MS"/>
              </a:rPr>
              <a:t>ценка</a:t>
            </a:r>
            <a:r>
              <a:rPr lang="bg-BG" sz="2800" b="1" u="sng" dirty="0">
                <a:solidFill>
                  <a:srgbClr val="D34817"/>
                </a:solidFill>
                <a:latin typeface="Trebuchet MS"/>
              </a:rPr>
              <a:t> точката на утаяване на асфалтените чрез </a:t>
            </a:r>
            <a:r>
              <a:rPr lang="en-US" sz="2800" b="1" u="sng" dirty="0">
                <a:solidFill>
                  <a:srgbClr val="D34817"/>
                </a:solidFill>
                <a:latin typeface="Trebuchet MS"/>
              </a:rPr>
              <a:t>UV-VIS.</a:t>
            </a:r>
          </a:p>
        </p:txBody>
      </p:sp>
      <p:pic>
        <p:nvPicPr>
          <p:cNvPr id="23" name="Картина 22">
            <a:extLst>
              <a:ext uri="{FF2B5EF4-FFF2-40B4-BE49-F238E27FC236}">
                <a16:creationId xmlns:a16="http://schemas.microsoft.com/office/drawing/2014/main" id="{E0B8EE02-5F44-5099-B58F-472C8BC6DEA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682" y="900259"/>
            <a:ext cx="5051876" cy="3704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1986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лавие 1">
            <a:extLst>
              <a:ext uri="{FF2B5EF4-FFF2-40B4-BE49-F238E27FC236}">
                <a16:creationId xmlns:a16="http://schemas.microsoft.com/office/drawing/2014/main" id="{0CC6F567-412F-6B34-B0DC-8EB73A616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509639"/>
          </a:xfrm>
        </p:spPr>
        <p:txBody>
          <a:bodyPr>
            <a:normAutofit fontScale="90000"/>
          </a:bodyPr>
          <a:lstStyle/>
          <a:p>
            <a:r>
              <a:rPr lang="bg-BG" sz="2800" b="1" u="sng" dirty="0">
                <a:solidFill>
                  <a:srgbClr val="D34817"/>
                </a:solidFill>
                <a:latin typeface="Trebuchet MS"/>
              </a:rPr>
              <a:t>Планирани дейности:</a:t>
            </a:r>
            <a:endParaRPr lang="en-US" sz="2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9A78FD-309F-4B95-82BC-C2CD2FE1CFCE}"/>
              </a:ext>
            </a:extLst>
          </p:cNvPr>
          <p:cNvSpPr txBox="1"/>
          <p:nvPr/>
        </p:nvSpPr>
        <p:spPr>
          <a:xfrm>
            <a:off x="195624" y="938430"/>
            <a:ext cx="9405575" cy="55758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bg-BG" sz="2000" dirty="0">
                <a:solidFill>
                  <a:schemeClr val="accent1">
                    <a:lumMod val="75000"/>
                  </a:schemeClr>
                </a:solidFill>
              </a:rPr>
              <a:t>Определяне стабилността на разглежданите видове нефт и атмосферен остатък по разработения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UV-VIS </a:t>
            </a:r>
            <a:r>
              <a:rPr lang="bg-BG" sz="2000" dirty="0">
                <a:solidFill>
                  <a:schemeClr val="accent1">
                    <a:lumMod val="75000"/>
                  </a:schemeClr>
                </a:solidFill>
              </a:rPr>
              <a:t>метод.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bg-BG" sz="2000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</a:rPr>
              <a:t>Очакват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 се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</a:rPr>
              <a:t>резултати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 от анализ на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</a:rPr>
              <a:t>получените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 асфалтени чрез рентгенова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</a:rPr>
              <a:t>фотоелектронна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 спектроскопия (XPS) и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</a:rPr>
              <a:t>термогравиметричен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 анализ.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bg-BG" sz="2000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bg-BG" sz="2000" dirty="0">
                <a:solidFill>
                  <a:schemeClr val="accent1">
                    <a:lumMod val="75000"/>
                  </a:schemeClr>
                </a:solidFill>
              </a:rPr>
              <a:t>Изследване действието на различни химични адитиви с цел</a:t>
            </a:r>
            <a:r>
              <a:rPr lang="bg-BG" sz="2000" dirty="0">
                <a:solidFill>
                  <a:schemeClr val="accent1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установяване ефективността им върху стабилността на асфалтените в нефтени флуиди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bg-BG" sz="2000" dirty="0">
              <a:solidFill>
                <a:schemeClr val="accent1">
                  <a:lumMod val="75000"/>
                </a:schemeClr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bg-BG" sz="2000" dirty="0">
                <a:solidFill>
                  <a:schemeClr val="accent1">
                    <a:lumMod val="75000"/>
                  </a:schemeClr>
                </a:solidFill>
              </a:rPr>
              <a:t>Генерираните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</a:rPr>
              <a:t>научни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</a:rPr>
              <a:t>резултати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</a:rPr>
              <a:t>ще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</a:rPr>
              <a:t>бъдат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</a:rPr>
              <a:t>обобщени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 и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</a:rPr>
              <a:t>оформенени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 за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</a:rPr>
              <a:t>публикуване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 в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</a:rPr>
              <a:t>реномирани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</a:rPr>
              <a:t>научни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 издания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644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E60844-A0CE-4C6E-A143-805D7B66D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22945"/>
          </a:xfrm>
        </p:spPr>
        <p:txBody>
          <a:bodyPr>
            <a:noAutofit/>
          </a:bodyPr>
          <a:lstStyle/>
          <a:p>
            <a:r>
              <a:rPr lang="ru-RU" sz="2800" b="1" u="sng" dirty="0"/>
              <a:t>Финансов отчет</a:t>
            </a:r>
            <a:endParaRPr lang="bg-BG" sz="2800" b="1" u="sng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97A480-CB1C-4A0B-B53B-9BBDBEFD1714}"/>
              </a:ext>
            </a:extLst>
          </p:cNvPr>
          <p:cNvSpPr txBox="1"/>
          <p:nvPr/>
        </p:nvSpPr>
        <p:spPr>
          <a:xfrm>
            <a:off x="381130" y="622945"/>
            <a:ext cx="4582756" cy="908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20000"/>
              </a:lnSpc>
              <a:buClr>
                <a:srgbClr val="92D050"/>
              </a:buClr>
              <a:tabLst>
                <a:tab pos="457200" algn="l"/>
              </a:tabLst>
            </a:pPr>
            <a:r>
              <a:rPr lang="ru-RU" sz="2000" u="sng" dirty="0" err="1">
                <a:ea typeface="Times New Roman" panose="02020603050405020304" pitchFamily="18" charset="0"/>
              </a:rPr>
              <a:t>Получени</a:t>
            </a:r>
            <a:r>
              <a:rPr lang="ru-RU" sz="2000" u="sng" dirty="0">
                <a:ea typeface="Times New Roman" panose="02020603050405020304" pitchFamily="18" charset="0"/>
              </a:rPr>
              <a:t> средства: </a:t>
            </a:r>
            <a:r>
              <a:rPr lang="ru-RU" sz="2000" b="1" u="sng" dirty="0">
                <a:ea typeface="Times New Roman" panose="02020603050405020304" pitchFamily="18" charset="0"/>
              </a:rPr>
              <a:t>7650.0 </a:t>
            </a:r>
            <a:r>
              <a:rPr lang="ru-RU" sz="2000" b="1" u="sng" dirty="0" err="1">
                <a:ea typeface="Times New Roman" panose="02020603050405020304" pitchFamily="18" charset="0"/>
              </a:rPr>
              <a:t>лв</a:t>
            </a:r>
            <a:r>
              <a:rPr lang="ru-RU" sz="2000" b="1" u="sng" dirty="0">
                <a:ea typeface="Times New Roman" panose="02020603050405020304" pitchFamily="18" charset="0"/>
              </a:rPr>
              <a:t>.</a:t>
            </a:r>
          </a:p>
          <a:p>
            <a:pPr lvl="0" algn="just">
              <a:lnSpc>
                <a:spcPct val="120000"/>
              </a:lnSpc>
              <a:buClr>
                <a:srgbClr val="92D050"/>
              </a:buClr>
              <a:tabLst>
                <a:tab pos="457200" algn="l"/>
              </a:tabLst>
            </a:pPr>
            <a:endParaRPr lang="ru-RU" sz="600" u="sng" dirty="0">
              <a:ea typeface="Times New Roman" panose="02020603050405020304" pitchFamily="18" charset="0"/>
            </a:endParaRPr>
          </a:p>
          <a:p>
            <a:pPr lvl="0" algn="just">
              <a:lnSpc>
                <a:spcPct val="120000"/>
              </a:lnSpc>
              <a:buClr>
                <a:srgbClr val="92D050"/>
              </a:buClr>
              <a:tabLst>
                <a:tab pos="457200" algn="l"/>
              </a:tabLst>
            </a:pPr>
            <a:r>
              <a:rPr lang="ru-RU" sz="2000" u="sng" dirty="0" err="1">
                <a:ea typeface="Times New Roman" panose="02020603050405020304" pitchFamily="18" charset="0"/>
              </a:rPr>
              <a:t>Изразходени</a:t>
            </a:r>
            <a:r>
              <a:rPr lang="ru-RU" sz="2000" u="sng" dirty="0">
                <a:ea typeface="Times New Roman" panose="02020603050405020304" pitchFamily="18" charset="0"/>
              </a:rPr>
              <a:t> средства: </a:t>
            </a:r>
            <a:r>
              <a:rPr lang="ru-RU" sz="2000" b="1" u="sng" dirty="0">
                <a:ea typeface="Times New Roman" panose="02020603050405020304" pitchFamily="18" charset="0"/>
              </a:rPr>
              <a:t>7646.58  </a:t>
            </a:r>
            <a:r>
              <a:rPr lang="ru-RU" sz="2000" b="1" u="sng" dirty="0" err="1">
                <a:ea typeface="Times New Roman" panose="02020603050405020304" pitchFamily="18" charset="0"/>
              </a:rPr>
              <a:t>лв</a:t>
            </a:r>
            <a:r>
              <a:rPr lang="ru-RU" sz="2000" b="1" u="sng" dirty="0">
                <a:ea typeface="Times New Roman" panose="02020603050405020304" pitchFamily="18" charset="0"/>
              </a:rPr>
              <a:t>. </a:t>
            </a:r>
            <a:endParaRPr lang="ru-RU" sz="2000" b="1" u="sng" dirty="0">
              <a:effectLst/>
              <a:ea typeface="Times New Roman" panose="02020603050405020304" pitchFamily="18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FBD1908-3B94-42F0-B0A1-C8B2A60CE1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6920008"/>
              </p:ext>
            </p:extLst>
          </p:nvPr>
        </p:nvGraphicFramePr>
        <p:xfrm>
          <a:off x="381130" y="2015305"/>
          <a:ext cx="9468666" cy="4036222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7471914">
                  <a:extLst>
                    <a:ext uri="{9D8B030D-6E8A-4147-A177-3AD203B41FA5}">
                      <a16:colId xmlns:a16="http://schemas.microsoft.com/office/drawing/2014/main" val="165744276"/>
                    </a:ext>
                  </a:extLst>
                </a:gridCol>
                <a:gridCol w="1996752">
                  <a:extLst>
                    <a:ext uri="{9D8B030D-6E8A-4147-A177-3AD203B41FA5}">
                      <a16:colId xmlns:a16="http://schemas.microsoft.com/office/drawing/2014/main" val="15158865"/>
                    </a:ext>
                  </a:extLst>
                </a:gridCol>
              </a:tblGrid>
              <a:tr h="399187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dirty="0" err="1">
                          <a:solidFill>
                            <a:schemeClr val="accent1"/>
                          </a:solidFill>
                        </a:rPr>
                        <a:t>Дълготрайни</a:t>
                      </a:r>
                      <a:r>
                        <a:rPr lang="ru-RU" sz="1800" b="1" i="0" dirty="0">
                          <a:solidFill>
                            <a:schemeClr val="accent1"/>
                          </a:solidFill>
                        </a:rPr>
                        <a:t> </a:t>
                      </a:r>
                      <a:r>
                        <a:rPr lang="ru-RU" sz="1800" b="1" i="0" dirty="0" err="1">
                          <a:solidFill>
                            <a:schemeClr val="accent1"/>
                          </a:solidFill>
                        </a:rPr>
                        <a:t>материални</a:t>
                      </a:r>
                      <a:r>
                        <a:rPr lang="ru-RU" sz="1800" b="1" i="0" dirty="0">
                          <a:solidFill>
                            <a:schemeClr val="accent1"/>
                          </a:solidFill>
                        </a:rPr>
                        <a:t> </a:t>
                      </a:r>
                      <a:r>
                        <a:rPr lang="ru-RU" sz="1800" b="1" i="0" dirty="0" err="1">
                          <a:solidFill>
                            <a:schemeClr val="accent1"/>
                          </a:solidFill>
                        </a:rPr>
                        <a:t>активи</a:t>
                      </a:r>
                      <a:r>
                        <a:rPr lang="ru-RU" sz="1800" b="1" i="0" dirty="0">
                          <a:solidFill>
                            <a:schemeClr val="accent1"/>
                          </a:solidFill>
                        </a:rPr>
                        <a:t> (над </a:t>
                      </a:r>
                      <a:r>
                        <a:rPr lang="ru-RU" sz="1800" b="1" i="0" dirty="0" err="1">
                          <a:solidFill>
                            <a:schemeClr val="accent1"/>
                          </a:solidFill>
                        </a:rPr>
                        <a:t>праг</a:t>
                      </a:r>
                      <a:r>
                        <a:rPr lang="ru-RU" sz="1800" b="1" i="0" dirty="0">
                          <a:solidFill>
                            <a:schemeClr val="accent1"/>
                          </a:solidFill>
                        </a:rPr>
                        <a:t> за </a:t>
                      </a:r>
                      <a:r>
                        <a:rPr lang="ru-RU" sz="1800" b="1" i="0" dirty="0" err="1">
                          <a:solidFill>
                            <a:schemeClr val="accent1"/>
                          </a:solidFill>
                        </a:rPr>
                        <a:t>същественост</a:t>
                      </a:r>
                      <a:r>
                        <a:rPr lang="ru-RU" sz="1800" b="1" i="0" dirty="0">
                          <a:solidFill>
                            <a:schemeClr val="accent1"/>
                          </a:solidFill>
                        </a:rPr>
                        <a:t>):</a:t>
                      </a:r>
                      <a:endParaRPr lang="bg-BG" sz="1800" b="1" i="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dirty="0">
                          <a:solidFill>
                            <a:schemeClr val="accent1"/>
                          </a:solidFill>
                        </a:rPr>
                        <a:t>2019.60</a:t>
                      </a:r>
                      <a:r>
                        <a:rPr lang="bg-BG" sz="1800" b="1" i="0" dirty="0">
                          <a:solidFill>
                            <a:schemeClr val="accent1"/>
                          </a:solidFill>
                        </a:rPr>
                        <a:t> лв.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2638469"/>
                  </a:ext>
                </a:extLst>
              </a:tr>
              <a:tr h="404731">
                <a:tc>
                  <a:txBody>
                    <a:bodyPr/>
                    <a:lstStyle/>
                    <a:p>
                      <a:r>
                        <a:rPr lang="bg-BG" sz="1600" i="1" dirty="0"/>
                        <a:t>Центрофуга с фиксирана скорост и центрофуга модел </a:t>
                      </a:r>
                      <a:r>
                        <a:rPr lang="en-US" sz="1600" i="1" dirty="0"/>
                        <a:t>DM0412</a:t>
                      </a:r>
                      <a:endParaRPr lang="bg-BG" sz="16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2019.60</a:t>
                      </a:r>
                      <a:r>
                        <a:rPr lang="bg-BG" sz="1600" dirty="0"/>
                        <a:t> лв.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7391494"/>
                  </a:ext>
                </a:extLst>
              </a:tr>
              <a:tr h="404731">
                <a:tc>
                  <a:txBody>
                    <a:bodyPr/>
                    <a:lstStyle/>
                    <a:p>
                      <a:r>
                        <a:rPr lang="bg-BG" sz="1800" b="1" i="0" dirty="0">
                          <a:solidFill>
                            <a:schemeClr val="accent1"/>
                          </a:solidFill>
                        </a:rPr>
                        <a:t>Други материали и активи: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i="0" dirty="0">
                          <a:solidFill>
                            <a:schemeClr val="accent1"/>
                          </a:solidFill>
                        </a:rPr>
                        <a:t>3226.98</a:t>
                      </a:r>
                      <a:r>
                        <a:rPr lang="bg-BG" sz="1800" b="1" i="0" dirty="0" err="1">
                          <a:solidFill>
                            <a:schemeClr val="accent1"/>
                          </a:solidFill>
                        </a:rPr>
                        <a:t>лв</a:t>
                      </a:r>
                      <a:r>
                        <a:rPr lang="en-US" sz="1800" b="1" i="0" dirty="0">
                          <a:solidFill>
                            <a:schemeClr val="accent1"/>
                          </a:solidFill>
                        </a:rPr>
                        <a:t>.</a:t>
                      </a:r>
                      <a:endParaRPr lang="bg-BG" sz="1800" b="1" i="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728546"/>
                  </a:ext>
                </a:extLst>
              </a:tr>
              <a:tr h="404731">
                <a:tc>
                  <a:txBody>
                    <a:bodyPr/>
                    <a:lstStyle/>
                    <a:p>
                      <a:r>
                        <a:rPr lang="ru-RU" sz="1600" i="1" dirty="0" err="1"/>
                        <a:t>Химикали</a:t>
                      </a:r>
                      <a:r>
                        <a:rPr lang="ru-RU" sz="1600" i="1" dirty="0"/>
                        <a:t>, </a:t>
                      </a:r>
                      <a:r>
                        <a:rPr lang="ru-RU" sz="1600" i="1" dirty="0" err="1"/>
                        <a:t>консумативи</a:t>
                      </a:r>
                      <a:r>
                        <a:rPr lang="ru-RU" sz="1600" i="1" dirty="0"/>
                        <a:t>, </a:t>
                      </a:r>
                      <a:r>
                        <a:rPr lang="ru-RU" sz="1600" i="1" dirty="0" err="1"/>
                        <a:t>стъклария</a:t>
                      </a:r>
                      <a:r>
                        <a:rPr lang="ru-RU" sz="1600" i="1" dirty="0"/>
                        <a:t>, </a:t>
                      </a:r>
                      <a:r>
                        <a:rPr lang="ru-RU" sz="1600" i="1" dirty="0" err="1"/>
                        <a:t>материали</a:t>
                      </a:r>
                      <a:r>
                        <a:rPr lang="ru-RU" sz="1600" i="1" dirty="0"/>
                        <a:t>, </a:t>
                      </a:r>
                      <a:r>
                        <a:rPr lang="ru-RU" sz="1600" i="1" dirty="0" err="1"/>
                        <a:t>реактиви</a:t>
                      </a:r>
                      <a:endParaRPr lang="bg-BG" sz="16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3226.98</a:t>
                      </a:r>
                      <a:r>
                        <a:rPr lang="bg-BG" sz="1600" dirty="0"/>
                        <a:t> лв.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4665424"/>
                  </a:ext>
                </a:extLst>
              </a:tr>
              <a:tr h="399187">
                <a:tc>
                  <a:txBody>
                    <a:bodyPr/>
                    <a:lstStyle/>
                    <a:p>
                      <a:r>
                        <a:rPr lang="bg-BG" sz="1800" b="1" i="0" dirty="0">
                          <a:solidFill>
                            <a:schemeClr val="accent1"/>
                          </a:solidFill>
                        </a:rPr>
                        <a:t>Външни услуги: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800" b="1" i="0" dirty="0">
                          <a:solidFill>
                            <a:schemeClr val="accent1"/>
                          </a:solidFill>
                        </a:rPr>
                        <a:t>1570.00 лв.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883720"/>
                  </a:ext>
                </a:extLst>
              </a:tr>
              <a:tr h="404731">
                <a:tc>
                  <a:txBody>
                    <a:bodyPr/>
                    <a:lstStyle/>
                    <a:p>
                      <a:r>
                        <a:rPr lang="bg-BG" sz="1600" b="0" i="1" dirty="0">
                          <a:solidFill>
                            <a:schemeClr val="tx1"/>
                          </a:solidFill>
                        </a:rPr>
                        <a:t>Спектроскопия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600" b="0" i="0" dirty="0">
                          <a:solidFill>
                            <a:schemeClr val="tx1"/>
                          </a:solidFill>
                        </a:rPr>
                        <a:t>960.00 лв.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3433355"/>
                  </a:ext>
                </a:extLst>
              </a:tr>
              <a:tr h="404731">
                <a:tc>
                  <a:txBody>
                    <a:bodyPr/>
                    <a:lstStyle/>
                    <a:p>
                      <a:r>
                        <a:rPr lang="bg-BG" sz="1600" b="0" i="1" dirty="0" err="1">
                          <a:solidFill>
                            <a:schemeClr val="tx1"/>
                          </a:solidFill>
                        </a:rPr>
                        <a:t>Рентгеноструктурен</a:t>
                      </a:r>
                      <a:r>
                        <a:rPr lang="bg-BG" sz="1600" b="0" i="1" dirty="0">
                          <a:solidFill>
                            <a:schemeClr val="tx1"/>
                          </a:solidFill>
                        </a:rPr>
                        <a:t> анализ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600" b="0" i="0" dirty="0">
                          <a:solidFill>
                            <a:schemeClr val="tx1"/>
                          </a:solidFill>
                        </a:rPr>
                        <a:t>400.00 лв.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5432889"/>
                  </a:ext>
                </a:extLst>
              </a:tr>
              <a:tr h="404731">
                <a:tc>
                  <a:txBody>
                    <a:bodyPr/>
                    <a:lstStyle/>
                    <a:p>
                      <a:r>
                        <a:rPr lang="bg-BG" sz="1600" b="0" i="1" dirty="0">
                          <a:solidFill>
                            <a:schemeClr val="tx1"/>
                          </a:solidFill>
                        </a:rPr>
                        <a:t>Анализ ЦНИЛ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600" b="0" i="0" dirty="0">
                          <a:solidFill>
                            <a:schemeClr val="tx1"/>
                          </a:solidFill>
                        </a:rPr>
                        <a:t>210.00 лв.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5287153"/>
                  </a:ext>
                </a:extLst>
              </a:tr>
              <a:tr h="404731">
                <a:tc>
                  <a:txBody>
                    <a:bodyPr/>
                    <a:lstStyle/>
                    <a:p>
                      <a:r>
                        <a:rPr lang="bg-BG" sz="1800" b="1" i="0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Рецензенти</a:t>
                      </a:r>
                      <a:r>
                        <a:rPr lang="en-US" sz="1800" b="1" i="0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endParaRPr lang="bg-BG" sz="1800" b="1" i="0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i="0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65.00 </a:t>
                      </a:r>
                      <a:r>
                        <a:rPr lang="bg-BG" sz="1800" b="1" i="0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лв.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0630084"/>
                  </a:ext>
                </a:extLst>
              </a:tr>
              <a:tr h="404731">
                <a:tc>
                  <a:txBody>
                    <a:bodyPr/>
                    <a:lstStyle/>
                    <a:p>
                      <a:r>
                        <a:rPr lang="bg-BG" sz="1800" b="1" i="0" dirty="0">
                          <a:solidFill>
                            <a:schemeClr val="accent1"/>
                          </a:solidFill>
                        </a:rPr>
                        <a:t>Административно/финансово-счетоводно обслужване: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800" b="1" i="0" dirty="0">
                          <a:solidFill>
                            <a:schemeClr val="accent1"/>
                          </a:solidFill>
                        </a:rPr>
                        <a:t>765.00 лв.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15760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74100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ово поле 1">
            <a:extLst>
              <a:ext uri="{FF2B5EF4-FFF2-40B4-BE49-F238E27FC236}">
                <a16:creationId xmlns:a16="http://schemas.microsoft.com/office/drawing/2014/main" id="{B32371BA-E555-4B40-A5D6-761C8E40056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34497" y="2217336"/>
            <a:ext cx="8541099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НАУЧНИЯТ КОЛЕКТИВ </a:t>
            </a:r>
          </a:p>
          <a:p>
            <a:pPr algn="ctr"/>
            <a:r>
              <a:rPr lang="ru-RU" sz="2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БЛАГОДАРИ НА НИИ </a:t>
            </a:r>
            <a:br>
              <a:rPr lang="ru-RU" sz="2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УНИВЕРСИТЕТ “ПРОФ. Д-Р АСЕН ЗЛАТАРОВ” ЗА ФИНАНСИРАНЕТО И АДМИНИСТРИРАНЕТО НА ПРОЕКТ НИХ </a:t>
            </a:r>
            <a:r>
              <a:rPr lang="bg-BG" sz="2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502</a:t>
            </a:r>
            <a:r>
              <a:rPr lang="ru-RU" sz="2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/20</a:t>
            </a:r>
            <a:r>
              <a:rPr lang="en-US" sz="2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r>
              <a:rPr lang="ru-RU" sz="2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г.</a:t>
            </a:r>
          </a:p>
        </p:txBody>
      </p:sp>
    </p:spTree>
    <p:extLst>
      <p:ext uri="{BB962C8B-B14F-4D97-AF65-F5344CB8AC3E}">
        <p14:creationId xmlns:p14="http://schemas.microsoft.com/office/powerpoint/2010/main" val="28225305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17FFDFE-5D06-4346-8F0A-CFB31862F2DD}"/>
              </a:ext>
            </a:extLst>
          </p:cNvPr>
          <p:cNvSpPr/>
          <p:nvPr/>
        </p:nvSpPr>
        <p:spPr>
          <a:xfrm>
            <a:off x="1282860" y="209756"/>
            <a:ext cx="82037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УНИВЕРСИТЕТ „ПРОФ. Д-Р АСЕН ЗЛАТАРОВ”, ГР. БУРГАС</a:t>
            </a:r>
          </a:p>
          <a:p>
            <a:pPr algn="ctr"/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ФАКУЛТЕТ ПО ПРИРОДНИ НАУКИ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E9E6091-F17F-4642-B50E-3597E21F9274}"/>
              </a:ext>
            </a:extLst>
          </p:cNvPr>
          <p:cNvSpPr/>
          <p:nvPr/>
        </p:nvSpPr>
        <p:spPr>
          <a:xfrm>
            <a:off x="3876382" y="1614483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bg-BG" dirty="0">
              <a:latin typeface="Trebuchet MS" panose="020B0603020202020204" pitchFamily="34" charset="0"/>
            </a:endParaRPr>
          </a:p>
        </p:txBody>
      </p:sp>
      <p:sp>
        <p:nvSpPr>
          <p:cNvPr id="11" name="Subtitle 4">
            <a:extLst>
              <a:ext uri="{FF2B5EF4-FFF2-40B4-BE49-F238E27FC236}">
                <a16:creationId xmlns:a16="http://schemas.microsoft.com/office/drawing/2014/main" id="{08DB1A3D-C8B2-45F4-A7DD-0778F4BFA182}"/>
              </a:ext>
            </a:extLst>
          </p:cNvPr>
          <p:cNvSpPr txBox="1">
            <a:spLocks/>
          </p:cNvSpPr>
          <p:nvPr/>
        </p:nvSpPr>
        <p:spPr>
          <a:xfrm>
            <a:off x="602257" y="3011368"/>
            <a:ext cx="4489516" cy="161962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600"/>
              </a:spcBef>
            </a:pPr>
            <a:r>
              <a:rPr lang="bg-BG" sz="2000" b="1" dirty="0">
                <a:solidFill>
                  <a:schemeClr val="accent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Ръководител на работния колектив: </a:t>
            </a:r>
          </a:p>
          <a:p>
            <a:pPr algn="l">
              <a:spcBef>
                <a:spcPts val="600"/>
              </a:spcBef>
            </a:pPr>
            <a:r>
              <a:rPr lang="bg-BG" sz="2000" dirty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д-р 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Радослава Валентинова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Николова</a:t>
            </a:r>
            <a:endParaRPr lang="ru-RU" sz="2000" dirty="0">
              <a:solidFill>
                <a:schemeClr val="accent2">
                  <a:lumMod val="75000"/>
                </a:schemeClr>
              </a:solidFill>
              <a:cs typeface="Times New Roman" panose="02020603050405020304" pitchFamily="18" charset="0"/>
            </a:endParaRPr>
          </a:p>
          <a:p>
            <a:pPr algn="l">
              <a:spcBef>
                <a:spcPts val="600"/>
              </a:spcBef>
            </a:pPr>
            <a:endParaRPr lang="en-US" sz="2000" b="1" dirty="0">
              <a:solidFill>
                <a:schemeClr val="accent4">
                  <a:lumMod val="75000"/>
                </a:schemeClr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endParaRPr lang="bg-BG" sz="200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453A3A82-F19A-4CF5-B453-D04853A77D53}"/>
              </a:ext>
            </a:extLst>
          </p:cNvPr>
          <p:cNvSpPr txBox="1">
            <a:spLocks/>
          </p:cNvSpPr>
          <p:nvPr/>
        </p:nvSpPr>
        <p:spPr>
          <a:xfrm>
            <a:off x="688156" y="1046072"/>
            <a:ext cx="11503843" cy="69991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bg-BG" sz="2800" b="1" dirty="0"/>
              <a:t>Работен колектив: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05287C4-9829-4C8C-BC2E-3D82F58FB747}"/>
              </a:ext>
            </a:extLst>
          </p:cNvPr>
          <p:cNvSpPr txBox="1"/>
          <p:nvPr/>
        </p:nvSpPr>
        <p:spPr>
          <a:xfrm>
            <a:off x="5384720" y="1915334"/>
            <a:ext cx="4909350" cy="38625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600"/>
              </a:spcBef>
            </a:pPr>
            <a:r>
              <a:rPr lang="bg-BG" sz="2000" b="1" dirty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Работен колектив:</a:t>
            </a:r>
          </a:p>
          <a:p>
            <a:pPr algn="l">
              <a:spcBef>
                <a:spcPts val="600"/>
              </a:spcBef>
            </a:pP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проф.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дтн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Дичо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 Стоянов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Стратиев</a:t>
            </a:r>
            <a:endParaRPr lang="ru-RU" sz="20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</a:endParaRPr>
          </a:p>
          <a:p>
            <a:pPr algn="l">
              <a:spcBef>
                <a:spcPts val="600"/>
              </a:spcBef>
            </a:pP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доц. д-р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Ления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Незает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 де Брито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Гонсалвеш</a:t>
            </a:r>
            <a:endParaRPr lang="ru-RU" sz="20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</a:endParaRPr>
          </a:p>
          <a:p>
            <a:pPr algn="l">
              <a:spcBef>
                <a:spcPts val="600"/>
              </a:spcBef>
            </a:pP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доц. д-р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Ивайло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 Георгиев Танков</a:t>
            </a:r>
          </a:p>
          <a:p>
            <a:pPr algn="l">
              <a:spcBef>
                <a:spcPts val="600"/>
              </a:spcBef>
            </a:pP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д-р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Анифе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 Исмаил Вели</a:t>
            </a:r>
          </a:p>
          <a:p>
            <a:pPr algn="l">
              <a:spcBef>
                <a:spcPts val="600"/>
              </a:spcBef>
            </a:pP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д-р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Зиля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Адем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 Мустафа</a:t>
            </a:r>
          </a:p>
          <a:p>
            <a:pPr algn="l">
              <a:spcBef>
                <a:spcPts val="600"/>
              </a:spcBef>
            </a:pP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Соня Данчева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Милева</a:t>
            </a:r>
            <a:endParaRPr lang="ru-RU" sz="20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</a:endParaRPr>
          </a:p>
          <a:p>
            <a:pPr algn="l">
              <a:spcBef>
                <a:spcPts val="600"/>
              </a:spcBef>
            </a:pP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Рени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Лефтерова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 Димитрова</a:t>
            </a:r>
            <a:r>
              <a:rPr lang="bg-BG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 – студент</a:t>
            </a:r>
            <a:endParaRPr lang="ru-RU" sz="20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</a:endParaRPr>
          </a:p>
          <a:p>
            <a:pPr algn="l">
              <a:spcBef>
                <a:spcPts val="600"/>
              </a:spcBef>
            </a:pP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Гергана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 Иванова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Русева</a:t>
            </a:r>
            <a:r>
              <a:rPr lang="bg-BG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 – студент</a:t>
            </a:r>
            <a:endParaRPr lang="ru-RU" sz="20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</a:endParaRPr>
          </a:p>
          <a:p>
            <a:pPr algn="l">
              <a:spcBef>
                <a:spcPts val="600"/>
              </a:spcBef>
            </a:pP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Мустафа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Ферад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Хюсеин</a:t>
            </a:r>
            <a:r>
              <a:rPr lang="bg-BG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 – студент</a:t>
            </a:r>
            <a:endParaRPr lang="ru-RU" sz="20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96582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ово поле 2">
            <a:extLst>
              <a:ext uri="{FF2B5EF4-FFF2-40B4-BE49-F238E27FC236}">
                <a16:creationId xmlns:a16="http://schemas.microsoft.com/office/drawing/2014/main" id="{00B628DF-9EC4-6501-79D6-94173A02824F}"/>
              </a:ext>
            </a:extLst>
          </p:cNvPr>
          <p:cNvSpPr txBox="1"/>
          <p:nvPr/>
        </p:nvSpPr>
        <p:spPr>
          <a:xfrm>
            <a:off x="0" y="31989"/>
            <a:ext cx="1219200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</a:pPr>
            <a:r>
              <a:rPr lang="ru-RU" sz="2600" b="1" u="sng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Асфалтени</a:t>
            </a:r>
            <a:endParaRPr lang="en-US" sz="2600" b="1" u="sng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Текстово поле 9">
            <a:extLst>
              <a:ext uri="{FF2B5EF4-FFF2-40B4-BE49-F238E27FC236}">
                <a16:creationId xmlns:a16="http://schemas.microsoft.com/office/drawing/2014/main" id="{A6256B37-02C7-E709-B568-A855D156FFB0}"/>
              </a:ext>
            </a:extLst>
          </p:cNvPr>
          <p:cNvSpPr txBox="1"/>
          <p:nvPr/>
        </p:nvSpPr>
        <p:spPr>
          <a:xfrm>
            <a:off x="5719734" y="6055710"/>
            <a:ext cx="33406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1600" dirty="0">
                <a:latin typeface="+mj-lt"/>
              </a:rPr>
              <a:t>Модел на </a:t>
            </a:r>
            <a:r>
              <a:rPr lang="en-US" sz="1600" dirty="0">
                <a:latin typeface="+mj-lt"/>
              </a:rPr>
              <a:t>Yen-Mullins</a:t>
            </a:r>
          </a:p>
        </p:txBody>
      </p:sp>
      <p:graphicFrame>
        <p:nvGraphicFramePr>
          <p:cNvPr id="13" name="Таблица 12">
            <a:extLst>
              <a:ext uri="{FF2B5EF4-FFF2-40B4-BE49-F238E27FC236}">
                <a16:creationId xmlns:a16="http://schemas.microsoft.com/office/drawing/2014/main" id="{1B69465B-A4A5-60EE-9B3D-7D8DCEDC53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3087049"/>
              </p:ext>
            </p:extLst>
          </p:nvPr>
        </p:nvGraphicFramePr>
        <p:xfrm>
          <a:off x="134404" y="6096495"/>
          <a:ext cx="5003203" cy="256985"/>
        </p:xfrm>
        <a:graphic>
          <a:graphicData uri="http://schemas.openxmlformats.org/drawingml/2006/table">
            <a:tbl>
              <a:tblPr firstRow="1" firstCol="1" bandRow="1"/>
              <a:tblGrid>
                <a:gridCol w="2506417">
                  <a:extLst>
                    <a:ext uri="{9D8B030D-6E8A-4147-A177-3AD203B41FA5}">
                      <a16:colId xmlns:a16="http://schemas.microsoft.com/office/drawing/2014/main" val="2845516646"/>
                    </a:ext>
                  </a:extLst>
                </a:gridCol>
                <a:gridCol w="2496786">
                  <a:extLst>
                    <a:ext uri="{9D8B030D-6E8A-4147-A177-3AD203B41FA5}">
                      <a16:colId xmlns:a16="http://schemas.microsoft.com/office/drawing/2014/main" val="142097896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</a:pPr>
                      <a:r>
                        <a:rPr lang="bg-BG" sz="1600" dirty="0" err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Архипелагов</a:t>
                      </a:r>
                      <a:r>
                        <a:rPr lang="bg-BG" sz="16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модел</a:t>
                      </a:r>
                      <a:endParaRPr lang="en-US" sz="16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</a:pPr>
                      <a:r>
                        <a:rPr lang="bg-BG" sz="16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Континентален модел</a:t>
                      </a:r>
                      <a:endParaRPr lang="en-US" sz="16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4747894"/>
                  </a:ext>
                </a:extLst>
              </a:tr>
            </a:tbl>
          </a:graphicData>
        </a:graphic>
      </p:graphicFrame>
      <p:sp>
        <p:nvSpPr>
          <p:cNvPr id="14" name="Текстово поле 13">
            <a:extLst>
              <a:ext uri="{FF2B5EF4-FFF2-40B4-BE49-F238E27FC236}">
                <a16:creationId xmlns:a16="http://schemas.microsoft.com/office/drawing/2014/main" id="{A7C333B9-0396-1D2B-FD03-CE9DC28D4AAE}"/>
              </a:ext>
            </a:extLst>
          </p:cNvPr>
          <p:cNvSpPr txBox="1"/>
          <p:nvPr/>
        </p:nvSpPr>
        <p:spPr>
          <a:xfrm>
            <a:off x="0" y="3051675"/>
            <a:ext cx="12192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u="sng" dirty="0">
                <a:solidFill>
                  <a:schemeClr val="accent1"/>
                </a:solidFill>
                <a:latin typeface="+mj-lt"/>
              </a:rPr>
              <a:t>Модели на </a:t>
            </a:r>
            <a:r>
              <a:rPr lang="ru-RU" sz="2600" b="1" u="sng" dirty="0" err="1">
                <a:solidFill>
                  <a:schemeClr val="accent1"/>
                </a:solidFill>
                <a:latin typeface="+mj-lt"/>
              </a:rPr>
              <a:t>асфалтеновата</a:t>
            </a:r>
            <a:r>
              <a:rPr lang="ru-RU" sz="2600" b="1" u="sng" dirty="0">
                <a:solidFill>
                  <a:schemeClr val="accent1"/>
                </a:solidFill>
                <a:latin typeface="+mj-lt"/>
              </a:rPr>
              <a:t> молекула</a:t>
            </a:r>
            <a:endParaRPr lang="en-US" sz="2600" b="1" u="sng" dirty="0">
              <a:solidFill>
                <a:schemeClr val="accent1"/>
              </a:solidFill>
              <a:latin typeface="+mj-lt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B4B13C7-8427-48A9-8DBC-9C449AD2557A}"/>
              </a:ext>
            </a:extLst>
          </p:cNvPr>
          <p:cNvGrpSpPr/>
          <p:nvPr/>
        </p:nvGrpSpPr>
        <p:grpSpPr>
          <a:xfrm>
            <a:off x="340806" y="3735486"/>
            <a:ext cx="9319820" cy="2189494"/>
            <a:chOff x="461322" y="1690738"/>
            <a:chExt cx="9319820" cy="2189494"/>
          </a:xfrm>
        </p:grpSpPr>
        <p:pic>
          <p:nvPicPr>
            <p:cNvPr id="11" name="Картина 10">
              <a:extLst>
                <a:ext uri="{FF2B5EF4-FFF2-40B4-BE49-F238E27FC236}">
                  <a16:creationId xmlns:a16="http://schemas.microsoft.com/office/drawing/2014/main" id="{74D085B9-ECEF-2E24-EAD1-2B831C5C91C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1322" y="1708803"/>
              <a:ext cx="2200000" cy="2171429"/>
            </a:xfrm>
            <a:prstGeom prst="rect">
              <a:avLst/>
            </a:prstGeom>
          </p:spPr>
        </p:pic>
        <p:pic>
          <p:nvPicPr>
            <p:cNvPr id="12" name="Картина 11">
              <a:extLst>
                <a:ext uri="{FF2B5EF4-FFF2-40B4-BE49-F238E27FC236}">
                  <a16:creationId xmlns:a16="http://schemas.microsoft.com/office/drawing/2014/main" id="{BE872775-B735-7373-6B37-30C24D5D726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61322" y="1690738"/>
              <a:ext cx="2209524" cy="2171429"/>
            </a:xfrm>
            <a:prstGeom prst="rect">
              <a:avLst/>
            </a:prstGeom>
          </p:spPr>
        </p:pic>
        <p:pic>
          <p:nvPicPr>
            <p:cNvPr id="15" name="Картина 14">
              <a:extLst>
                <a:ext uri="{FF2B5EF4-FFF2-40B4-BE49-F238E27FC236}">
                  <a16:creationId xmlns:a16="http://schemas.microsoft.com/office/drawing/2014/main" id="{FA5E5E66-8F7D-2A13-FF57-A4CB321E33D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79838" y="2093520"/>
              <a:ext cx="1512821" cy="1440000"/>
            </a:xfrm>
            <a:prstGeom prst="rect">
              <a:avLst/>
            </a:prstGeom>
          </p:spPr>
        </p:pic>
        <p:pic>
          <p:nvPicPr>
            <p:cNvPr id="1027" name="Picture 11">
              <a:extLst>
                <a:ext uri="{FF2B5EF4-FFF2-40B4-BE49-F238E27FC236}">
                  <a16:creationId xmlns:a16="http://schemas.microsoft.com/office/drawing/2014/main" id="{A7C3339B-449D-33B5-A4A1-C0E7A68AE2C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450" r="6047" b="-2"/>
            <a:stretch>
              <a:fillRect/>
            </a:stretch>
          </p:blipFill>
          <p:spPr bwMode="auto">
            <a:xfrm>
              <a:off x="6697014" y="2093657"/>
              <a:ext cx="1520825" cy="1439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Картина 15">
              <a:extLst>
                <a:ext uri="{FF2B5EF4-FFF2-40B4-BE49-F238E27FC236}">
                  <a16:creationId xmlns:a16="http://schemas.microsoft.com/office/drawing/2014/main" id="{6E2516DB-39FC-6973-B0E4-F138FB5440E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22194" y="2093520"/>
              <a:ext cx="1458948" cy="1440000"/>
            </a:xfrm>
            <a:prstGeom prst="rect">
              <a:avLst/>
            </a:prstGeom>
          </p:spPr>
        </p:pic>
      </p:grpSp>
      <p:graphicFrame>
        <p:nvGraphicFramePr>
          <p:cNvPr id="17" name="Таблица 16">
            <a:extLst>
              <a:ext uri="{FF2B5EF4-FFF2-40B4-BE49-F238E27FC236}">
                <a16:creationId xmlns:a16="http://schemas.microsoft.com/office/drawing/2014/main" id="{6CE21F65-751F-CFFF-E83C-9C33E5A854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1975897"/>
              </p:ext>
            </p:extLst>
          </p:nvPr>
        </p:nvGraphicFramePr>
        <p:xfrm>
          <a:off x="4848328" y="3695328"/>
          <a:ext cx="4910523" cy="373380"/>
        </p:xfrm>
        <a:graphic>
          <a:graphicData uri="http://schemas.openxmlformats.org/drawingml/2006/table">
            <a:tbl>
              <a:tblPr firstRow="1" firstCol="1" bandRow="1"/>
              <a:tblGrid>
                <a:gridCol w="1636491">
                  <a:extLst>
                    <a:ext uri="{9D8B030D-6E8A-4147-A177-3AD203B41FA5}">
                      <a16:colId xmlns:a16="http://schemas.microsoft.com/office/drawing/2014/main" val="1279618045"/>
                    </a:ext>
                  </a:extLst>
                </a:gridCol>
                <a:gridCol w="1637016">
                  <a:extLst>
                    <a:ext uri="{9D8B030D-6E8A-4147-A177-3AD203B41FA5}">
                      <a16:colId xmlns:a16="http://schemas.microsoft.com/office/drawing/2014/main" val="505029237"/>
                    </a:ext>
                  </a:extLst>
                </a:gridCol>
                <a:gridCol w="1637016">
                  <a:extLst>
                    <a:ext uri="{9D8B030D-6E8A-4147-A177-3AD203B41FA5}">
                      <a16:colId xmlns:a16="http://schemas.microsoft.com/office/drawing/2014/main" val="743504815"/>
                    </a:ext>
                  </a:extLst>
                </a:gridCol>
              </a:tblGrid>
              <a:tr h="32829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</a:pPr>
                      <a:r>
                        <a:rPr lang="bg-BG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Отделни молекули - 1.5</a:t>
                      </a: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nm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</a:pPr>
                      <a:r>
                        <a:rPr lang="bg-BG" sz="1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Наноагрегати</a:t>
                      </a:r>
                      <a:r>
                        <a:rPr lang="bg-BG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- </a:t>
                      </a: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2nm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</a:pPr>
                      <a:r>
                        <a:rPr lang="bg-BG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Клъстери - </a:t>
                      </a: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5nm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42775025"/>
                  </a:ext>
                </a:extLst>
              </a:tr>
            </a:tbl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5EA2D2F4-879D-4289-997F-DCC9E44BA24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4404" y="700307"/>
            <a:ext cx="4673243" cy="21600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6AAFD0B9-458A-4D99-B70F-C79B5C248236}"/>
              </a:ext>
            </a:extLst>
          </p:cNvPr>
          <p:cNvSpPr txBox="1"/>
          <p:nvPr/>
        </p:nvSpPr>
        <p:spPr>
          <a:xfrm>
            <a:off x="5004576" y="624704"/>
            <a:ext cx="4412801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bg-BG" sz="1600" dirty="0">
                <a:solidFill>
                  <a:schemeClr val="accent2">
                    <a:lumMod val="75000"/>
                  </a:schemeClr>
                </a:solidFill>
                <a:ea typeface="Calibri" panose="020F0502020204030204" pitchFamily="34" charset="0"/>
                <a:cs typeface="Calibri Light" panose="020F0302020204030204" pitchFamily="34" charset="0"/>
              </a:rPr>
              <a:t>Т</a:t>
            </a:r>
            <a:r>
              <a:rPr lang="bg-BG" sz="1600" dirty="0">
                <a:solidFill>
                  <a:schemeClr val="accent2">
                    <a:lumMod val="75000"/>
                  </a:schemeClr>
                </a:solidFill>
                <a:effectLst/>
                <a:ea typeface="Calibri" panose="020F0502020204030204" pitchFamily="34" charset="0"/>
                <a:cs typeface="Calibri Light" panose="020F0302020204030204" pitchFamily="34" charset="0"/>
              </a:rPr>
              <a:t>ъмнокафяви до черни ронливи твърди вещества, които нямат определена точка на топене и обикновено се пенят и набъбват при нагряване.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n-US" sz="1600" dirty="0">
              <a:solidFill>
                <a:schemeClr val="accent2">
                  <a:lumMod val="75000"/>
                </a:schemeClr>
              </a:solidFill>
              <a:effectLst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bg-BG" sz="1600" dirty="0">
                <a:solidFill>
                  <a:schemeClr val="accent2">
                    <a:lumMod val="75000"/>
                  </a:schemeClr>
                </a:solidFill>
                <a:ea typeface="Calibri" panose="020F0502020204030204" pitchFamily="34" charset="0"/>
                <a:cs typeface="Calibri Light" panose="020F0302020204030204" pitchFamily="34" charset="0"/>
              </a:rPr>
              <a:t>Н</a:t>
            </a:r>
            <a:r>
              <a:rPr lang="bg-BG" sz="1600" dirty="0">
                <a:solidFill>
                  <a:schemeClr val="accent2">
                    <a:lumMod val="75000"/>
                  </a:schemeClr>
                </a:solidFill>
                <a:effectLst/>
                <a:ea typeface="Calibri" panose="020F0502020204030204" pitchFamily="34" charset="0"/>
                <a:cs typeface="Calibri Light" panose="020F0302020204030204" pitchFamily="34" charset="0"/>
              </a:rPr>
              <a:t>еразтворими в нормални </a:t>
            </a:r>
            <a:r>
              <a:rPr lang="bg-BG" sz="1600" dirty="0" err="1">
                <a:solidFill>
                  <a:schemeClr val="accent2">
                    <a:lumMod val="75000"/>
                  </a:schemeClr>
                </a:solidFill>
                <a:effectLst/>
                <a:ea typeface="Calibri" panose="020F0502020204030204" pitchFamily="34" charset="0"/>
                <a:cs typeface="Calibri Light" panose="020F0302020204030204" pitchFamily="34" charset="0"/>
              </a:rPr>
              <a:t>алкани</a:t>
            </a:r>
            <a:r>
              <a:rPr lang="bg-BG" sz="1600" dirty="0">
                <a:solidFill>
                  <a:schemeClr val="accent2">
                    <a:lumMod val="75000"/>
                  </a:schemeClr>
                </a:solidFill>
                <a:effectLst/>
                <a:ea typeface="Calibri" panose="020F0502020204030204" pitchFamily="34" charset="0"/>
                <a:cs typeface="Calibri Light" panose="020F0302020204030204" pitchFamily="34" charset="0"/>
              </a:rPr>
              <a:t> (n-</a:t>
            </a:r>
            <a:r>
              <a:rPr lang="bg-BG" sz="1600" dirty="0" err="1">
                <a:solidFill>
                  <a:schemeClr val="accent2">
                    <a:lumMod val="75000"/>
                  </a:schemeClr>
                </a:solidFill>
                <a:effectLst/>
                <a:ea typeface="Calibri" panose="020F0502020204030204" pitchFamily="34" charset="0"/>
                <a:cs typeface="Calibri Light" panose="020F0302020204030204" pitchFamily="34" charset="0"/>
              </a:rPr>
              <a:t>пентан</a:t>
            </a:r>
            <a:r>
              <a:rPr lang="bg-BG" sz="1600" dirty="0">
                <a:solidFill>
                  <a:schemeClr val="accent2">
                    <a:lumMod val="75000"/>
                  </a:schemeClr>
                </a:solidFill>
                <a:effectLst/>
                <a:ea typeface="Calibri" panose="020F0502020204030204" pitchFamily="34" charset="0"/>
                <a:cs typeface="Calibri Light" panose="020F0302020204030204" pitchFamily="34" charset="0"/>
              </a:rPr>
              <a:t>, n-</a:t>
            </a:r>
            <a:r>
              <a:rPr lang="bg-BG" sz="1600" dirty="0" err="1">
                <a:solidFill>
                  <a:schemeClr val="accent2">
                    <a:lumMod val="75000"/>
                  </a:schemeClr>
                </a:solidFill>
                <a:effectLst/>
                <a:ea typeface="Calibri" panose="020F0502020204030204" pitchFamily="34" charset="0"/>
                <a:cs typeface="Calibri Light" panose="020F0302020204030204" pitchFamily="34" charset="0"/>
              </a:rPr>
              <a:t>хептан</a:t>
            </a:r>
            <a:r>
              <a:rPr lang="bg-BG" sz="1600" dirty="0">
                <a:solidFill>
                  <a:schemeClr val="accent2">
                    <a:lumMod val="75000"/>
                  </a:schemeClr>
                </a:solidFill>
                <a:effectLst/>
                <a:ea typeface="Calibri" panose="020F0502020204030204" pitchFamily="34" charset="0"/>
                <a:cs typeface="Calibri Light" panose="020F0302020204030204" pitchFamily="34" charset="0"/>
              </a:rPr>
              <a:t>), но разтворим в ароматни разтворители (бензен, </a:t>
            </a:r>
            <a:r>
              <a:rPr lang="bg-BG" sz="1600" dirty="0" err="1">
                <a:solidFill>
                  <a:schemeClr val="accent2">
                    <a:lumMod val="75000"/>
                  </a:schemeClr>
                </a:solidFill>
                <a:effectLst/>
                <a:ea typeface="Calibri" panose="020F0502020204030204" pitchFamily="34" charset="0"/>
                <a:cs typeface="Calibri Light" panose="020F0302020204030204" pitchFamily="34" charset="0"/>
              </a:rPr>
              <a:t>толуен</a:t>
            </a:r>
            <a:r>
              <a:rPr lang="bg-BG" sz="1600" dirty="0">
                <a:solidFill>
                  <a:schemeClr val="accent2">
                    <a:lumMod val="75000"/>
                  </a:schemeClr>
                </a:solidFill>
                <a:effectLst/>
                <a:ea typeface="Calibri" panose="020F0502020204030204" pitchFamily="34" charset="0"/>
                <a:cs typeface="Calibri Light" panose="020F0302020204030204" pitchFamily="34" charset="0"/>
              </a:rPr>
              <a:t>, </a:t>
            </a:r>
            <a:r>
              <a:rPr lang="bg-BG" sz="1600" dirty="0" err="1">
                <a:solidFill>
                  <a:schemeClr val="accent2">
                    <a:lumMod val="75000"/>
                  </a:schemeClr>
                </a:solidFill>
                <a:effectLst/>
                <a:ea typeface="Calibri" panose="020F0502020204030204" pitchFamily="34" charset="0"/>
                <a:cs typeface="Calibri Light" panose="020F0302020204030204" pitchFamily="34" charset="0"/>
              </a:rPr>
              <a:t>ксилен</a:t>
            </a:r>
            <a:r>
              <a:rPr lang="bg-BG" sz="1600" dirty="0">
                <a:solidFill>
                  <a:schemeClr val="accent2">
                    <a:lumMod val="75000"/>
                  </a:schemeClr>
                </a:solidFill>
                <a:effectLst/>
                <a:ea typeface="Calibri" panose="020F0502020204030204" pitchFamily="34" charset="0"/>
                <a:cs typeface="Calibri Light" panose="020F0302020204030204" pitchFamily="34" charset="0"/>
              </a:rPr>
              <a:t>).</a:t>
            </a:r>
            <a:endParaRPr lang="bg-BG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9141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ово поле 2">
            <a:extLst>
              <a:ext uri="{FF2B5EF4-FFF2-40B4-BE49-F238E27FC236}">
                <a16:creationId xmlns:a16="http://schemas.microsoft.com/office/drawing/2014/main" id="{EB6E6EAA-71FC-58D1-3226-3320ECFE4FFA}"/>
              </a:ext>
            </a:extLst>
          </p:cNvPr>
          <p:cNvSpPr txBox="1"/>
          <p:nvPr/>
        </p:nvSpPr>
        <p:spPr>
          <a:xfrm>
            <a:off x="0" y="25449"/>
            <a:ext cx="1219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</a:pPr>
            <a:r>
              <a:rPr lang="bg-BG" sz="2800" b="1" u="sng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Флокулация</a:t>
            </a:r>
            <a:r>
              <a:rPr lang="bg-BG" sz="2800" b="1" u="sng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и о</a:t>
            </a:r>
            <a:r>
              <a:rPr lang="ru-RU" sz="2800" b="1" u="sng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тлагане</a:t>
            </a:r>
            <a:r>
              <a:rPr lang="ru-RU" sz="2800" b="1" u="sng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на асфалтени</a:t>
            </a:r>
            <a:endParaRPr lang="en-US" sz="2800" b="1" u="sng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B3B4433-6DAA-4E2E-B90A-CB832B6848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365" y="856885"/>
            <a:ext cx="4762500" cy="201930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A0E64CCB-897F-47CB-A5DD-BF0B99F88DEA}"/>
              </a:ext>
            </a:extLst>
          </p:cNvPr>
          <p:cNvGrpSpPr/>
          <p:nvPr/>
        </p:nvGrpSpPr>
        <p:grpSpPr>
          <a:xfrm>
            <a:off x="271407" y="3429000"/>
            <a:ext cx="9779943" cy="3394522"/>
            <a:chOff x="427442" y="3253723"/>
            <a:chExt cx="9779943" cy="3394522"/>
          </a:xfrm>
        </p:grpSpPr>
        <p:sp>
          <p:nvSpPr>
            <p:cNvPr id="7" name="Текстово поле 6">
              <a:extLst>
                <a:ext uri="{FF2B5EF4-FFF2-40B4-BE49-F238E27FC236}">
                  <a16:creationId xmlns:a16="http://schemas.microsoft.com/office/drawing/2014/main" id="{5ECF8134-42C9-71C1-795E-9AAE83B52405}"/>
                </a:ext>
              </a:extLst>
            </p:cNvPr>
            <p:cNvSpPr txBox="1"/>
            <p:nvPr/>
          </p:nvSpPr>
          <p:spPr>
            <a:xfrm>
              <a:off x="427442" y="5078585"/>
              <a:ext cx="9711985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b="1" dirty="0" err="1">
                  <a:solidFill>
                    <a:schemeClr val="accent1">
                      <a:lumMod val="50000"/>
                    </a:schemeClr>
                  </a:solidFill>
                  <a:latin typeface="+mj-lt"/>
                </a:rPr>
                <a:t>Натрупване</a:t>
              </a:r>
              <a:r>
                <a:rPr lang="ru-RU" b="1" dirty="0">
                  <a:solidFill>
                    <a:schemeClr val="accent1">
                      <a:lumMod val="50000"/>
                    </a:schemeClr>
                  </a:solidFill>
                  <a:latin typeface="+mj-lt"/>
                </a:rPr>
                <a:t> на </a:t>
              </a:r>
              <a:r>
                <a:rPr lang="ru-RU" b="1" dirty="0" err="1">
                  <a:solidFill>
                    <a:schemeClr val="accent1">
                      <a:lumMod val="50000"/>
                    </a:schemeClr>
                  </a:solidFill>
                  <a:latin typeface="+mj-lt"/>
                </a:rPr>
                <a:t>отлагане</a:t>
              </a:r>
              <a:r>
                <a:rPr lang="ru-RU" b="1" dirty="0">
                  <a:solidFill>
                    <a:schemeClr val="accent1">
                      <a:lumMod val="50000"/>
                    </a:schemeClr>
                  </a:solidFill>
                  <a:latin typeface="+mj-lt"/>
                </a:rPr>
                <a:t> от </a:t>
              </a:r>
              <a:r>
                <a:rPr lang="ru-RU" b="1" dirty="0" err="1">
                  <a:solidFill>
                    <a:schemeClr val="accent1">
                      <a:lumMod val="50000"/>
                    </a:schemeClr>
                  </a:solidFill>
                  <a:latin typeface="+mj-lt"/>
                </a:rPr>
                <a:t>асфалтени</a:t>
              </a:r>
              <a:r>
                <a:rPr lang="ru-RU" b="1" dirty="0">
                  <a:solidFill>
                    <a:schemeClr val="accent1">
                      <a:lumMod val="50000"/>
                    </a:schemeClr>
                  </a:solidFill>
                  <a:latin typeface="+mj-lt"/>
                </a:rPr>
                <a:t> в </a:t>
              </a:r>
              <a:r>
                <a:rPr lang="ru-RU" b="1" dirty="0" err="1">
                  <a:solidFill>
                    <a:schemeClr val="accent1">
                      <a:lumMod val="50000"/>
                    </a:schemeClr>
                  </a:solidFill>
                  <a:latin typeface="+mj-lt"/>
                </a:rPr>
                <a:t>производствен</a:t>
              </a:r>
              <a:r>
                <a:rPr lang="bg-BG" b="1" dirty="0">
                  <a:solidFill>
                    <a:schemeClr val="accent1">
                      <a:lumMod val="50000"/>
                    </a:schemeClr>
                  </a:solidFill>
                  <a:latin typeface="+mj-lt"/>
                </a:rPr>
                <a:t>и</a:t>
              </a:r>
              <a:r>
                <a:rPr lang="ru-RU" b="1" dirty="0">
                  <a:solidFill>
                    <a:schemeClr val="accent1">
                      <a:lumMod val="50000"/>
                    </a:schemeClr>
                  </a:solidFill>
                  <a:latin typeface="+mj-lt"/>
                </a:rPr>
                <a:t> </a:t>
              </a:r>
              <a:r>
                <a:rPr lang="ru-RU" b="1" dirty="0" err="1">
                  <a:solidFill>
                    <a:schemeClr val="accent1">
                      <a:lumMod val="50000"/>
                    </a:schemeClr>
                  </a:solidFill>
                  <a:latin typeface="+mj-lt"/>
                </a:rPr>
                <a:t>тръби</a:t>
              </a:r>
              <a:r>
                <a:rPr lang="ru-RU" b="1" dirty="0">
                  <a:solidFill>
                    <a:schemeClr val="accent1">
                      <a:lumMod val="50000"/>
                    </a:schemeClr>
                  </a:solidFill>
                  <a:latin typeface="+mj-lt"/>
                </a:rPr>
                <a:t> и технологично </a:t>
              </a:r>
              <a:r>
                <a:rPr lang="ru-RU" b="1" dirty="0" err="1">
                  <a:solidFill>
                    <a:schemeClr val="accent1">
                      <a:lumMod val="50000"/>
                    </a:schemeClr>
                  </a:solidFill>
                  <a:latin typeface="+mj-lt"/>
                </a:rPr>
                <a:t>оборудване</a:t>
              </a:r>
              <a:endParaRPr lang="en-US" b="1" dirty="0">
                <a:solidFill>
                  <a:schemeClr val="accent1">
                    <a:lumMod val="50000"/>
                  </a:schemeClr>
                </a:solidFill>
                <a:latin typeface="+mj-lt"/>
              </a:endParaRPr>
            </a:p>
            <a:p>
              <a:pPr algn="just"/>
              <a:endParaRPr lang="bg-BG" sz="1200" b="1" i="1" dirty="0">
                <a:solidFill>
                  <a:schemeClr val="accent1">
                    <a:lumMod val="50000"/>
                  </a:schemeClr>
                </a:solidFill>
                <a:latin typeface="+mj-lt"/>
              </a:endParaRPr>
            </a:p>
            <a:p>
              <a:pPr algn="just"/>
              <a:r>
                <a:rPr lang="en-US" sz="1200" i="1" dirty="0" err="1">
                  <a:solidFill>
                    <a:schemeClr val="accent1">
                      <a:lumMod val="50000"/>
                    </a:schemeClr>
                  </a:solidFill>
                  <a:latin typeface="+mj-lt"/>
                </a:rPr>
                <a:t>Juyal</a:t>
              </a:r>
              <a:r>
                <a:rPr lang="en-US" sz="1200" i="1" dirty="0">
                  <a:solidFill>
                    <a:schemeClr val="accent1">
                      <a:lumMod val="50000"/>
                    </a:schemeClr>
                  </a:solidFill>
                  <a:latin typeface="+mj-lt"/>
                </a:rPr>
                <a:t>, P.; Yen, A.T. Chapter 3 -Asphaltene Management. In Flow Assurance; 2022</a:t>
              </a:r>
              <a:r>
                <a:rPr lang="bg-BG" sz="1200" i="1" dirty="0">
                  <a:solidFill>
                    <a:schemeClr val="accent1">
                      <a:lumMod val="50000"/>
                    </a:schemeClr>
                  </a:solidFill>
                  <a:latin typeface="+mj-lt"/>
                </a:rPr>
                <a:t>, </a:t>
              </a:r>
              <a:r>
                <a:rPr lang="en-US" sz="1200" i="1" dirty="0">
                  <a:solidFill>
                    <a:schemeClr val="accent1">
                      <a:lumMod val="50000"/>
                    </a:schemeClr>
                  </a:solidFill>
                  <a:latin typeface="+mj-lt"/>
                </a:rPr>
                <a:t>pp. 185-226</a:t>
              </a:r>
              <a:r>
                <a:rPr lang="bg-BG" sz="1200" i="1" dirty="0">
                  <a:solidFill>
                    <a:schemeClr val="accent1">
                      <a:lumMod val="50000"/>
                    </a:schemeClr>
                  </a:solidFill>
                  <a:latin typeface="+mj-lt"/>
                </a:rPr>
                <a:t>;</a:t>
              </a:r>
              <a:r>
                <a:rPr lang="en-US" sz="1200" i="1" dirty="0">
                  <a:solidFill>
                    <a:schemeClr val="accent1">
                      <a:lumMod val="50000"/>
                    </a:schemeClr>
                  </a:solidFill>
                </a:rPr>
                <a:t> </a:t>
              </a:r>
              <a:r>
                <a:rPr lang="en-US" sz="1200" i="1" dirty="0" err="1">
                  <a:solidFill>
                    <a:schemeClr val="accent1">
                      <a:lumMod val="50000"/>
                    </a:schemeClr>
                  </a:solidFill>
                </a:rPr>
                <a:t>Xue</a:t>
              </a:r>
              <a:r>
                <a:rPr lang="en-US" sz="1200" i="1" dirty="0">
                  <a:solidFill>
                    <a:schemeClr val="accent1">
                      <a:lumMod val="50000"/>
                    </a:schemeClr>
                  </a:solidFill>
                </a:rPr>
                <a:t>, H.; Wang, Ch.; Jiang, L.; Wang, H.;</a:t>
              </a:r>
              <a:r>
                <a:rPr lang="en-US" sz="1200" i="1" dirty="0" err="1">
                  <a:solidFill>
                    <a:schemeClr val="accent1">
                      <a:lumMod val="50000"/>
                    </a:schemeClr>
                  </a:solidFill>
                </a:rPr>
                <a:t>Lv</a:t>
              </a:r>
              <a:r>
                <a:rPr lang="en-US" sz="1200" i="1" dirty="0">
                  <a:solidFill>
                    <a:schemeClr val="accent1">
                      <a:lumMod val="50000"/>
                    </a:schemeClr>
                  </a:solidFill>
                </a:rPr>
                <a:t>, Z.; Huang, J.; W. Xiao, W. Asphaltene precipitation trend and controlling its deposition mechanism, Natural Gas Industry B, 9, 2022, 84-95.</a:t>
              </a:r>
              <a:endParaRPr lang="bg-BG" sz="1200" i="1" dirty="0">
                <a:solidFill>
                  <a:schemeClr val="accent1">
                    <a:lumMod val="50000"/>
                  </a:schemeClr>
                </a:solidFill>
              </a:endParaRPr>
            </a:p>
            <a:p>
              <a:pPr algn="just"/>
              <a:endParaRPr lang="en-US" sz="1200" b="1" i="1" dirty="0">
                <a:solidFill>
                  <a:schemeClr val="accent1">
                    <a:lumMod val="50000"/>
                  </a:schemeClr>
                </a:solidFill>
                <a:latin typeface="+mj-lt"/>
              </a:endParaRP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1C9583C7-B5DD-4035-A458-2CD8FC975165}"/>
                </a:ext>
              </a:extLst>
            </p:cNvPr>
            <p:cNvGrpSpPr/>
            <p:nvPr/>
          </p:nvGrpSpPr>
          <p:grpSpPr>
            <a:xfrm>
              <a:off x="3860275" y="3253723"/>
              <a:ext cx="6347110" cy="1800000"/>
              <a:chOff x="-162468" y="1665877"/>
              <a:chExt cx="6347110" cy="1800000"/>
            </a:xfrm>
          </p:grpSpPr>
          <p:pic>
            <p:nvPicPr>
              <p:cNvPr id="5" name="Картина 4">
                <a:extLst>
                  <a:ext uri="{FF2B5EF4-FFF2-40B4-BE49-F238E27FC236}">
                    <a16:creationId xmlns:a16="http://schemas.microsoft.com/office/drawing/2014/main" id="{3746FD9B-3ED5-7F2B-7C7A-017F324E99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-162468" y="1665877"/>
                <a:ext cx="3081644" cy="1800000"/>
              </a:xfrm>
              <a:prstGeom prst="rect">
                <a:avLst/>
              </a:prstGeom>
            </p:spPr>
          </p:pic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D4D64614-AD23-4E69-B4D6-509DE6B710C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102998" y="1665877"/>
                <a:ext cx="3081644" cy="1800000"/>
              </a:xfrm>
              <a:prstGeom prst="rect">
                <a:avLst/>
              </a:prstGeom>
            </p:spPr>
          </p:pic>
        </p:grpSp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B6D9EF74-1392-49C9-B082-D75B064F774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5400" y="3253723"/>
              <a:ext cx="3181054" cy="1800000"/>
            </a:xfrm>
            <a:prstGeom prst="rect">
              <a:avLst/>
            </a:prstGeom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ACA9DDA4-C5C4-4AA9-BD8B-CD0CE5B8D046}"/>
              </a:ext>
            </a:extLst>
          </p:cNvPr>
          <p:cNvSpPr txBox="1"/>
          <p:nvPr/>
        </p:nvSpPr>
        <p:spPr>
          <a:xfrm>
            <a:off x="271407" y="2815584"/>
            <a:ext cx="47079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Механизъм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на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отлагане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на асфалтени</a:t>
            </a:r>
            <a:endParaRPr lang="bg-BG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8FD2182-A27E-4628-A3D8-41206F70A5AC}"/>
              </a:ext>
            </a:extLst>
          </p:cNvPr>
          <p:cNvSpPr txBox="1"/>
          <p:nvPr/>
        </p:nvSpPr>
        <p:spPr>
          <a:xfrm>
            <a:off x="5253074" y="854388"/>
            <a:ext cx="4503668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28575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</a:rPr>
              <a:t>Замърсяване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> на 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</a:rPr>
              <a:t>технологич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>-</a:t>
            </a:r>
            <a:br>
              <a:rPr lang="ru-RU" sz="16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</a:rPr>
              <a:t>ното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</a:rPr>
              <a:t>оборудване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> (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</a:rPr>
              <a:t>помпи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</a:rPr>
              <a:t>топлообменници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> или 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</a:rPr>
              <a:t>сепаратори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>);</a:t>
            </a:r>
          </a:p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</a:rPr>
              <a:t>Дезактивиране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> на 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</a:rPr>
              <a:t>катализатoрите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>;</a:t>
            </a:r>
          </a:p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</a:rPr>
              <a:t>Образуване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> на кокс;</a:t>
            </a:r>
          </a:p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</a:rPr>
              <a:t>Образуване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> и 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</a:rPr>
              <a:t>стабилизиране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> на 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</a:rPr>
              <a:t>емулсии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bg-BG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0617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900C99C9-54D5-E2D8-FAF6-2833D5D0D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565456"/>
          </a:xfrm>
        </p:spPr>
        <p:txBody>
          <a:bodyPr>
            <a:normAutofit/>
          </a:bodyPr>
          <a:lstStyle/>
          <a:p>
            <a:pPr algn="just"/>
            <a:r>
              <a:rPr lang="bg-BG" sz="2800" b="1" u="sng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Управление на отлагането на асфалтените </a:t>
            </a:r>
            <a:endParaRPr lang="en-US" sz="2800" b="1" u="sng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A2CCB9E-4DFB-4C46-BE2C-5DA098A1560D}"/>
              </a:ext>
            </a:extLst>
          </p:cNvPr>
          <p:cNvSpPr txBox="1"/>
          <p:nvPr/>
        </p:nvSpPr>
        <p:spPr>
          <a:xfrm>
            <a:off x="0" y="564646"/>
            <a:ext cx="1219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bg-BG" sz="2000" b="1" dirty="0">
                <a:solidFill>
                  <a:schemeClr val="accent2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М</a:t>
            </a:r>
            <a:r>
              <a:rPr lang="bg-BG" sz="2000" b="1" dirty="0">
                <a:solidFill>
                  <a:schemeClr val="accent2">
                    <a:lumMod val="75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етоди за отстраняване на вече отложени асфалтени </a:t>
            </a:r>
            <a:endParaRPr lang="en-US" sz="2000" b="1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47D1AA-3520-4627-96EF-288F2EB62E4F}"/>
              </a:ext>
            </a:extLst>
          </p:cNvPr>
          <p:cNvSpPr txBox="1"/>
          <p:nvPr/>
        </p:nvSpPr>
        <p:spPr>
          <a:xfrm>
            <a:off x="0" y="3423503"/>
            <a:ext cx="1219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II.</a:t>
            </a:r>
            <a:r>
              <a:rPr lang="bg-BG" sz="2000" b="1" dirty="0">
                <a:solidFill>
                  <a:schemeClr val="accent2">
                    <a:lumMod val="75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bg-BG" sz="2000" b="1" dirty="0" err="1">
                <a:solidFill>
                  <a:schemeClr val="accent2">
                    <a:lumMod val="75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етоди</a:t>
            </a:r>
            <a:r>
              <a:rPr lang="bg-BG" sz="2000" b="1" dirty="0">
                <a:solidFill>
                  <a:schemeClr val="accent2">
                    <a:lumMod val="75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предотвратяващи отлагането на асфалтени</a:t>
            </a:r>
            <a:endParaRPr lang="en-US" sz="2000" b="1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0E9D167-74E1-4A36-8DA5-3BCFC6C759E3}"/>
              </a:ext>
            </a:extLst>
          </p:cNvPr>
          <p:cNvSpPr txBox="1"/>
          <p:nvPr/>
        </p:nvSpPr>
        <p:spPr>
          <a:xfrm>
            <a:off x="294969" y="993442"/>
            <a:ext cx="9630696" cy="23391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bg-BG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</a:t>
            </a:r>
            <a:r>
              <a:rPr lang="bg-BG" sz="1800" dirty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еханични – изстъргване, почистване и пробиване на асфалтеновите тапи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bg-BG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</a:t>
            </a:r>
            <a:r>
              <a:rPr lang="bg-BG" sz="1800" dirty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ермични –</a:t>
            </a:r>
            <a:r>
              <a:rPr lang="bg-BG" sz="1800" i="1" dirty="0" err="1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</a:t>
            </a:r>
            <a:r>
              <a:rPr lang="bg-BG" sz="1800" i="1" dirty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bg-BG" sz="1800" i="1" dirty="0" err="1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situ</a:t>
            </a:r>
            <a:r>
              <a:rPr lang="bg-BG" sz="1800" i="1" dirty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bg-BG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изгаряне, </a:t>
            </a:r>
            <a:r>
              <a:rPr lang="bg-BG" sz="1800" dirty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инжектиране на флуиди (пара и гореща вода/газ/масло), екзотермични химични реакции и използване на микровълни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bg-BG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</a:t>
            </a:r>
            <a:r>
              <a:rPr lang="bg-BG" sz="1800" dirty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иологични – анаеробни/аеробни бактерии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bg-BG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Х</a:t>
            </a:r>
            <a:r>
              <a:rPr lang="bg-BG" sz="1800" dirty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имични методи – третирани с ароматни разтворители</a:t>
            </a:r>
            <a:r>
              <a:rPr lang="bg-BG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bg-BG" sz="1800" dirty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(бензен, </a:t>
            </a:r>
            <a:r>
              <a:rPr lang="bg-BG" sz="1800" dirty="0" err="1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толуен</a:t>
            </a:r>
            <a:r>
              <a:rPr lang="bg-BG" sz="1800" dirty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bg-BG" sz="1800" dirty="0" err="1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ксилен</a:t>
            </a:r>
            <a:r>
              <a:rPr lang="bg-BG" sz="1800" dirty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bg-BG" sz="1800" dirty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Методи, използващи външно силово поле – електростатично силово поле, електродинамично силово поле, магнитно поле, ултразвукови и микровълнови техники 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7109360-6053-41CE-8680-691BF759C306}"/>
              </a:ext>
            </a:extLst>
          </p:cNvPr>
          <p:cNvSpPr txBox="1"/>
          <p:nvPr/>
        </p:nvSpPr>
        <p:spPr>
          <a:xfrm>
            <a:off x="294969" y="3841304"/>
            <a:ext cx="547165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bg-BG" sz="1800" dirty="0" err="1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Дисперсанти</a:t>
            </a:r>
            <a:r>
              <a:rPr lang="bg-BG" sz="1800" dirty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dirty="0" err="1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поддържат</a:t>
            </a:r>
            <a:r>
              <a:rPr lang="ru-RU" sz="1800" dirty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bg-BG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окрупнените</a:t>
            </a:r>
            <a:r>
              <a:rPr lang="ru-RU" sz="1800" dirty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асфалтени в </a:t>
            </a:r>
            <a:r>
              <a:rPr lang="ru-RU" sz="1800" dirty="0" err="1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диспергирано</a:t>
            </a:r>
            <a:r>
              <a:rPr lang="ru-RU" sz="1800" dirty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dirty="0" err="1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състояние</a:t>
            </a:r>
            <a:r>
              <a:rPr lang="ru-RU" sz="1800" dirty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за да предотвратят </a:t>
            </a:r>
            <a:r>
              <a:rPr lang="ru-RU" sz="1800" dirty="0" err="1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флокулация</a:t>
            </a:r>
            <a:r>
              <a:rPr lang="bg-BG" sz="1800" dirty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1800" dirty="0">
              <a:solidFill>
                <a:schemeClr val="accent2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bg-BG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30FB3F1-BC99-4FB7-9BF6-2ED085A9894D}"/>
              </a:ext>
            </a:extLst>
          </p:cNvPr>
          <p:cNvGrpSpPr/>
          <p:nvPr/>
        </p:nvGrpSpPr>
        <p:grpSpPr>
          <a:xfrm>
            <a:off x="598038" y="4831826"/>
            <a:ext cx="8906834" cy="1800000"/>
            <a:chOff x="635360" y="5058000"/>
            <a:chExt cx="8906834" cy="1800000"/>
          </a:xfrm>
        </p:grpSpPr>
        <p:pic>
          <p:nvPicPr>
            <p:cNvPr id="1026" name="Picture 2" descr="Full article: Study on the preparation and mechanism of oil-soluble  amphiphilic polymer asphaltene inhibitor">
              <a:extLst>
                <a:ext uri="{FF2B5EF4-FFF2-40B4-BE49-F238E27FC236}">
                  <a16:creationId xmlns:a16="http://schemas.microsoft.com/office/drawing/2014/main" id="{C8FE77FD-4E5D-4F66-B94D-8FD0B997159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5611" y="5058000"/>
              <a:ext cx="3586583" cy="18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CE95920-692B-40EE-93DE-D44D78C2603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5360" y="5058000"/>
              <a:ext cx="3586583" cy="1800000"/>
            </a:xfrm>
            <a:prstGeom prst="rect">
              <a:avLst/>
            </a:prstGeom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2FCC8583-8076-4520-B08C-D5536ED0EC6E}"/>
              </a:ext>
            </a:extLst>
          </p:cNvPr>
          <p:cNvSpPr txBox="1"/>
          <p:nvPr/>
        </p:nvSpPr>
        <p:spPr>
          <a:xfrm>
            <a:off x="5749141" y="3841304"/>
            <a:ext cx="5400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bg-BG" sz="1800" dirty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Инхибитори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bg-BG" sz="1800" dirty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образуват филм  около </a:t>
            </a:r>
            <a:r>
              <a:rPr lang="bg-BG" sz="1800" dirty="0" err="1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асфалтеновата</a:t>
            </a:r>
            <a:r>
              <a:rPr lang="bg-BG" sz="1800" dirty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молекула и предотвратяват окрупняването 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86136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E60844-A0CE-4C6E-A143-805D7B66D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60400"/>
          </a:xfrm>
        </p:spPr>
        <p:txBody>
          <a:bodyPr>
            <a:normAutofit/>
          </a:bodyPr>
          <a:lstStyle/>
          <a:p>
            <a:r>
              <a:rPr lang="bg-BG" sz="2600" b="1" u="sng" dirty="0"/>
              <a:t>Цел на проекта: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4E18D8-6CF9-4B1D-BE61-15D315ED58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724" y="561898"/>
            <a:ext cx="9326208" cy="1353904"/>
          </a:xfrm>
        </p:spPr>
        <p:txBody>
          <a:bodyPr>
            <a:noAutofit/>
          </a:bodyPr>
          <a:lstStyle/>
          <a:p>
            <a:pPr algn="just">
              <a:lnSpc>
                <a:spcPct val="130000"/>
              </a:lnSpc>
              <a:spcBef>
                <a:spcPts val="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ru-RU" b="1" dirty="0" err="1">
                <a:solidFill>
                  <a:schemeClr val="accent2">
                    <a:lumMod val="75000"/>
                  </a:schemeClr>
                </a:solidFill>
                <a:ea typeface="Calibri" panose="020F0502020204030204" pitchFamily="34" charset="0"/>
              </a:rPr>
              <a:t>Изследване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ea typeface="Calibri" panose="020F0502020204030204" pitchFamily="34" charset="0"/>
              </a:rPr>
              <a:t>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  <a:ea typeface="Calibri" panose="020F0502020204030204" pitchFamily="34" charset="0"/>
              </a:rPr>
              <a:t>влиянието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ea typeface="Calibri" panose="020F0502020204030204" pitchFamily="34" charset="0"/>
              </a:rPr>
              <a:t> на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  <a:ea typeface="Calibri" panose="020F0502020204030204" pitchFamily="34" charset="0"/>
              </a:rPr>
              <a:t>различни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ea typeface="Calibri" panose="020F0502020204030204" pitchFamily="34" charset="0"/>
              </a:rPr>
              <a:t>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  <a:ea typeface="Calibri" panose="020F0502020204030204" pitchFamily="34" charset="0"/>
              </a:rPr>
              <a:t>химични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ea typeface="Calibri" panose="020F0502020204030204" pitchFamily="34" charset="0"/>
              </a:rPr>
              <a:t>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  <a:ea typeface="Calibri" panose="020F0502020204030204" pitchFamily="34" charset="0"/>
              </a:rPr>
              <a:t>адитиви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ea typeface="Calibri" panose="020F0502020204030204" pitchFamily="34" charset="0"/>
              </a:rPr>
              <a:t>,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  <a:ea typeface="Calibri" panose="020F0502020204030204" pitchFamily="34" charset="0"/>
              </a:rPr>
              <a:t>произвеждани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ea typeface="Calibri" panose="020F0502020204030204" pitchFamily="34" charset="0"/>
              </a:rPr>
              <a:t> в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  <a:ea typeface="Calibri" panose="020F0502020204030204" pitchFamily="34" charset="0"/>
              </a:rPr>
              <a:t>промишлен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ea typeface="Calibri" panose="020F0502020204030204" pitchFamily="34" charset="0"/>
              </a:rPr>
              <a:t>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  <a:ea typeface="Calibri" panose="020F0502020204030204" pitchFamily="34" charset="0"/>
              </a:rPr>
              <a:t>мащаб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ea typeface="Calibri" panose="020F0502020204030204" pitchFamily="34" charset="0"/>
              </a:rPr>
              <a:t>,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  <a:ea typeface="Calibri" panose="020F0502020204030204" pitchFamily="34" charset="0"/>
              </a:rPr>
              <a:t>както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ea typeface="Calibri" panose="020F0502020204030204" pitchFamily="34" charset="0"/>
              </a:rPr>
              <a:t> и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  <a:ea typeface="Calibri" panose="020F0502020204030204" pitchFamily="34" charset="0"/>
              </a:rPr>
              <a:t>такива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ea typeface="Calibri" panose="020F0502020204030204" pitchFamily="34" charset="0"/>
              </a:rPr>
              <a:t>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  <a:ea typeface="Calibri" panose="020F0502020204030204" pitchFamily="34" charset="0"/>
              </a:rPr>
              <a:t>синтезирани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ea typeface="Calibri" panose="020F0502020204030204" pitchFamily="34" charset="0"/>
              </a:rPr>
              <a:t> в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  <a:ea typeface="Calibri" panose="020F0502020204030204" pitchFamily="34" charset="0"/>
              </a:rPr>
              <a:t>лабораторни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ea typeface="Calibri" panose="020F0502020204030204" pitchFamily="34" charset="0"/>
              </a:rPr>
              <a:t> условия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  <a:ea typeface="Calibri" panose="020F0502020204030204" pitchFamily="34" charset="0"/>
              </a:rPr>
              <a:t>върху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ea typeface="Calibri" panose="020F0502020204030204" pitchFamily="34" charset="0"/>
              </a:rPr>
              <a:t>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  <a:ea typeface="Calibri" panose="020F0502020204030204" pitchFamily="34" charset="0"/>
              </a:rPr>
              <a:t>процеса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ea typeface="Calibri" panose="020F0502020204030204" pitchFamily="34" charset="0"/>
              </a:rPr>
              <a:t> на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  <a:ea typeface="Calibri" panose="020F0502020204030204" pitchFamily="34" charset="0"/>
              </a:rPr>
              <a:t>инхибиране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ea typeface="Calibri" panose="020F0502020204030204" pitchFamily="34" charset="0"/>
              </a:rPr>
              <a:t>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  <a:ea typeface="Calibri" panose="020F0502020204030204" pitchFamily="34" charset="0"/>
              </a:rPr>
              <a:t>утаяването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ea typeface="Calibri" panose="020F0502020204030204" pitchFamily="34" charset="0"/>
              </a:rPr>
              <a:t> на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  <a:ea typeface="Calibri" panose="020F0502020204030204" pitchFamily="34" charset="0"/>
              </a:rPr>
              <a:t>асфалтени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ea typeface="Calibri" panose="020F0502020204030204" pitchFamily="34" charset="0"/>
              </a:rPr>
              <a:t>,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  <a:ea typeface="Calibri" panose="020F0502020204030204" pitchFamily="34" charset="0"/>
              </a:rPr>
              <a:t>съдържащи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ea typeface="Calibri" panose="020F0502020204030204" pitchFamily="34" charset="0"/>
              </a:rPr>
              <a:t> се в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  <a:ea typeface="Calibri" panose="020F0502020204030204" pitchFamily="34" charset="0"/>
              </a:rPr>
              <a:t>различни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ea typeface="Calibri" panose="020F0502020204030204" pitchFamily="34" charset="0"/>
              </a:rPr>
              <a:t> по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  <a:ea typeface="Calibri" panose="020F0502020204030204" pitchFamily="34" charset="0"/>
              </a:rPr>
              <a:t>състав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ea typeface="Calibri" panose="020F0502020204030204" pitchFamily="34" charset="0"/>
              </a:rPr>
              <a:t> и свойства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  <a:ea typeface="Calibri" panose="020F0502020204030204" pitchFamily="34" charset="0"/>
              </a:rPr>
              <a:t>нефтени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ea typeface="Calibri" panose="020F0502020204030204" pitchFamily="34" charset="0"/>
              </a:rPr>
              <a:t>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  <a:ea typeface="Calibri" panose="020F0502020204030204" pitchFamily="34" charset="0"/>
              </a:rPr>
              <a:t>флуиди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ea typeface="Calibri" panose="020F0502020204030204" pitchFamily="34" charset="0"/>
              </a:rPr>
              <a:t>.</a:t>
            </a:r>
            <a:endParaRPr lang="bg-BG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BB3B74A-8831-4AEB-AF9C-64A9F0F2BDDB}"/>
              </a:ext>
            </a:extLst>
          </p:cNvPr>
          <p:cNvSpPr txBox="1">
            <a:spLocks/>
          </p:cNvSpPr>
          <p:nvPr/>
        </p:nvSpPr>
        <p:spPr>
          <a:xfrm>
            <a:off x="0" y="2210899"/>
            <a:ext cx="12192000" cy="50457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bg-BG" sz="2600" b="1" u="sng" dirty="0"/>
              <a:t>Задачи за отчетния период 04.2024-11.2024г: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5D1F27A-EC09-43DD-9AA5-5B635FC85647}"/>
              </a:ext>
            </a:extLst>
          </p:cNvPr>
          <p:cNvSpPr txBox="1"/>
          <p:nvPr/>
        </p:nvSpPr>
        <p:spPr>
          <a:xfrm>
            <a:off x="244939" y="2817071"/>
            <a:ext cx="9163222" cy="4029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30000"/>
              </a:lnSpc>
              <a:spcAft>
                <a:spcPts val="1200"/>
              </a:spcAft>
              <a:buClr>
                <a:schemeClr val="accent2"/>
              </a:buClr>
              <a:buFont typeface="Wingdings" panose="05000000000000000000" pitchFamily="2" charset="2"/>
              <a:buChar char="Ø"/>
              <a:tabLst>
                <a:tab pos="0" algn="l"/>
                <a:tab pos="361950" algn="l"/>
              </a:tabLst>
            </a:pPr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>Да се 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</a:rPr>
              <a:t>осигурят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</a:rPr>
              <a:t>представителни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</a:rPr>
              <a:t>проби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> от 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</a:rPr>
              <a:t>различни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</a:rPr>
              <a:t>видове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</a:rPr>
              <a:t>нефт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</a:rPr>
              <a:t>нефтени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</a:rPr>
              <a:t>остатъци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> и 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</a:rPr>
              <a:t>промишлени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</a:rPr>
              <a:t>химични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> адитиви;</a:t>
            </a:r>
          </a:p>
          <a:p>
            <a:pPr marL="285750" indent="-285750" algn="just">
              <a:lnSpc>
                <a:spcPct val="130000"/>
              </a:lnSpc>
              <a:spcAft>
                <a:spcPts val="1200"/>
              </a:spcAft>
              <a:buClr>
                <a:schemeClr val="accent2"/>
              </a:buClr>
              <a:buFont typeface="Wingdings" panose="05000000000000000000" pitchFamily="2" charset="2"/>
              <a:buChar char="Ø"/>
              <a:tabLst>
                <a:tab pos="0" algn="l"/>
                <a:tab pos="361950" algn="l"/>
              </a:tabLst>
            </a:pPr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>Да се измерят 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</a:rPr>
              <a:t>общите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</a:rPr>
              <a:t>физикохимични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</a:rPr>
              <a:t>параметри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> на 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</a:rPr>
              <a:t>пробите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> от 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</a:rPr>
              <a:t>нефт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> и 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</a:rPr>
              <a:t>нефтени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</a:rPr>
              <a:t>остатъци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>;</a:t>
            </a:r>
          </a:p>
          <a:p>
            <a:pPr marL="285750" indent="-285750" algn="just">
              <a:lnSpc>
                <a:spcPct val="130000"/>
              </a:lnSpc>
              <a:spcAft>
                <a:spcPts val="1200"/>
              </a:spcAft>
              <a:buClr>
                <a:schemeClr val="accent2"/>
              </a:buClr>
              <a:buFont typeface="Wingdings" panose="05000000000000000000" pitchFamily="2" charset="2"/>
              <a:buChar char="Ø"/>
              <a:tabLst>
                <a:tab pos="0" algn="l"/>
                <a:tab pos="361950" algn="l"/>
              </a:tabLst>
            </a:pPr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>Да се 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</a:rPr>
              <a:t>екстрахират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</a:rPr>
              <a:t>асфалтени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> от 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</a:rPr>
              <a:t>различни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</a:rPr>
              <a:t>видове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</a:rPr>
              <a:t>нефт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> и 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</a:rPr>
              <a:t>нефтени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</a:rPr>
              <a:t>остатъци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>;</a:t>
            </a:r>
            <a:endParaRPr lang="ru-RU" sz="1600" dirty="0">
              <a:solidFill>
                <a:schemeClr val="accent2">
                  <a:lumMod val="75000"/>
                </a:schemeClr>
              </a:solidFill>
              <a:highlight>
                <a:srgbClr val="FFFF00"/>
              </a:highlight>
            </a:endParaRPr>
          </a:p>
          <a:p>
            <a:pPr marL="285750" indent="-285750" algn="just">
              <a:lnSpc>
                <a:spcPct val="130000"/>
              </a:lnSpc>
              <a:spcAft>
                <a:spcPts val="1200"/>
              </a:spcAft>
              <a:buClr>
                <a:schemeClr val="accent2"/>
              </a:buClr>
              <a:buFont typeface="Wingdings" panose="05000000000000000000" pitchFamily="2" charset="2"/>
              <a:buChar char="Ø"/>
              <a:tabLst>
                <a:tab pos="0" algn="l"/>
                <a:tab pos="361950" algn="l"/>
              </a:tabLst>
            </a:pPr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>Да се 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</a:rPr>
              <a:t>охарактеризират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</a:rPr>
              <a:t>различните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</a:rPr>
              <a:t>типове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> асфалтени чрез 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</a:rPr>
              <a:t>прилагане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> на 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</a:rPr>
              <a:t>различни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</a:rPr>
              <a:t>инструментални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> техники (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EDX, XRD, XPS, FTIR, SEM)</a:t>
            </a:r>
            <a:r>
              <a:rPr lang="bg-BG" sz="1600" dirty="0">
                <a:solidFill>
                  <a:schemeClr val="accent2">
                    <a:lumMod val="75000"/>
                  </a:schemeClr>
                </a:solidFill>
              </a:rPr>
              <a:t>;</a:t>
            </a:r>
          </a:p>
          <a:p>
            <a:pPr marL="285750" indent="-285750" algn="just">
              <a:lnSpc>
                <a:spcPct val="130000"/>
              </a:lnSpc>
              <a:spcAft>
                <a:spcPts val="1200"/>
              </a:spcAft>
              <a:buClr>
                <a:schemeClr val="accent2"/>
              </a:buClr>
              <a:buFont typeface="Wingdings" panose="05000000000000000000" pitchFamily="2" charset="2"/>
              <a:buChar char="Ø"/>
              <a:tabLst>
                <a:tab pos="0" algn="l"/>
                <a:tab pos="361950" algn="l"/>
              </a:tabLst>
            </a:pPr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>Да се 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</a:rPr>
              <a:t>разработи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</a:rPr>
              <a:t>подходяща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</a:rPr>
              <a:t>експериментална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> стратегия за 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</a:rPr>
              <a:t>изследване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</a:rPr>
              <a:t>процеса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> на 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</a:rPr>
              <a:t>инхибиране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> на 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</a:rPr>
              <a:t>утаяването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> на асфалтените.</a:t>
            </a:r>
          </a:p>
          <a:p>
            <a:pPr marL="285750" indent="-285750" algn="just">
              <a:lnSpc>
                <a:spcPct val="130000"/>
              </a:lnSpc>
              <a:spcAft>
                <a:spcPts val="1200"/>
              </a:spcAft>
              <a:buClr>
                <a:schemeClr val="accent2"/>
              </a:buClr>
              <a:buFont typeface="Wingdings" panose="05000000000000000000" pitchFamily="2" charset="2"/>
              <a:buChar char="Ø"/>
              <a:tabLst>
                <a:tab pos="0" algn="l"/>
                <a:tab pos="361950" algn="l"/>
              </a:tabLst>
            </a:pPr>
            <a:endParaRPr lang="ru-RU" sz="1600" dirty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2057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E42633-7337-433E-A7F7-E5B3C11B4F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1999" cy="670328"/>
          </a:xfrm>
        </p:spPr>
        <p:txBody>
          <a:bodyPr>
            <a:noAutofit/>
          </a:bodyPr>
          <a:lstStyle/>
          <a:p>
            <a:r>
              <a:rPr lang="bg-BG" sz="2800" b="1" u="sng" dirty="0"/>
              <a:t>Охарактеризиране на пробите: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158133-1D1F-44FE-84D5-5D31343ACE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82920"/>
            <a:ext cx="9358336" cy="1880061"/>
          </a:xfrm>
        </p:spPr>
        <p:txBody>
          <a:bodyPr>
            <a:noAutofit/>
          </a:bodyPr>
          <a:lstStyle/>
          <a:p>
            <a:pPr algn="just">
              <a:lnSpc>
                <a:spcPct val="114000"/>
              </a:lnSpc>
              <a:spcBef>
                <a:spcPts val="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bg-BG" b="1" dirty="0">
                <a:solidFill>
                  <a:schemeClr val="accent2">
                    <a:lumMod val="75000"/>
                  </a:schemeClr>
                </a:solidFill>
              </a:rPr>
              <a:t>Осигурени са проби от три различни типа суров нефт и атмосферен остатък от хидрокрекинг.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  <a:p>
            <a:pPr algn="just">
              <a:lnSpc>
                <a:spcPct val="114000"/>
              </a:lnSpc>
              <a:spcBef>
                <a:spcPts val="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endParaRPr lang="ru-RU" sz="12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just">
              <a:lnSpc>
                <a:spcPct val="114000"/>
              </a:lnSpc>
              <a:spcBef>
                <a:spcPts val="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ru-RU" b="1" dirty="0" err="1">
                <a:solidFill>
                  <a:schemeClr val="accent2">
                    <a:lumMod val="75000"/>
                  </a:schemeClr>
                </a:solidFill>
              </a:rPr>
              <a:t>Пробите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 от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</a:rPr>
              <a:t>нефт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 и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</a:rPr>
              <a:t>атмосферен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</a:rPr>
              <a:t>остатък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 (АО)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</a:rPr>
              <a:t>са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</a:rPr>
              <a:t>охарактеризирани</a:t>
            </a:r>
            <a:r>
              <a:rPr lang="bg-BG" b="1" dirty="0">
                <a:solidFill>
                  <a:schemeClr val="accent2">
                    <a:lumMod val="75000"/>
                  </a:schemeClr>
                </a:solidFill>
              </a:rPr>
              <a:t> по отношение на тяхната плътност при 15˚С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(</a:t>
            </a:r>
            <a:r>
              <a:rPr lang="bg-BG" b="1" dirty="0">
                <a:solidFill>
                  <a:schemeClr val="accent2">
                    <a:lumMod val="75000"/>
                  </a:schemeClr>
                </a:solidFill>
              </a:rPr>
              <a:t>d</a:t>
            </a:r>
            <a:r>
              <a:rPr lang="bg-BG" b="1" baseline="-25000" dirty="0">
                <a:solidFill>
                  <a:schemeClr val="accent2">
                    <a:lumMod val="75000"/>
                  </a:schemeClr>
                </a:solidFill>
              </a:rPr>
              <a:t>15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), </a:t>
            </a:r>
            <a:r>
              <a:rPr lang="bg-BG" b="1" dirty="0">
                <a:solidFill>
                  <a:schemeClr val="accent2">
                    <a:lumMod val="75000"/>
                  </a:schemeClr>
                </a:solidFill>
              </a:rPr>
              <a:t>съдържание на сяра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 (S)</a:t>
            </a:r>
            <a:r>
              <a:rPr lang="bg-BG" b="1" dirty="0">
                <a:solidFill>
                  <a:schemeClr val="accent2">
                    <a:lumMod val="75000"/>
                  </a:schemeClr>
                </a:solidFill>
              </a:rPr>
              <a:t> и дестилационни характеристики.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Clr>
                <a:schemeClr val="accent2"/>
              </a:buClr>
              <a:buNone/>
            </a:pPr>
            <a:endParaRPr lang="bg-BG" b="1" dirty="0">
              <a:solidFill>
                <a:schemeClr val="accent2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Таблица 7">
                <a:extLst>
                  <a:ext uri="{FF2B5EF4-FFF2-40B4-BE49-F238E27FC236}">
                    <a16:creationId xmlns:a16="http://schemas.microsoft.com/office/drawing/2014/main" id="{B53A2EA3-8CC3-285A-832F-A2151014E94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51614732"/>
                  </p:ext>
                </p:extLst>
              </p:nvPr>
            </p:nvGraphicFramePr>
            <p:xfrm>
              <a:off x="342901" y="2600432"/>
              <a:ext cx="9956799" cy="233418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46785">
                      <a:extLst>
                        <a:ext uri="{9D8B030D-6E8A-4147-A177-3AD203B41FA5}">
                          <a16:colId xmlns:a16="http://schemas.microsoft.com/office/drawing/2014/main" val="271945093"/>
                        </a:ext>
                      </a:extLst>
                    </a:gridCol>
                    <a:gridCol w="986599">
                      <a:extLst>
                        <a:ext uri="{9D8B030D-6E8A-4147-A177-3AD203B41FA5}">
                          <a16:colId xmlns:a16="http://schemas.microsoft.com/office/drawing/2014/main" val="4107586904"/>
                        </a:ext>
                      </a:extLst>
                    </a:gridCol>
                    <a:gridCol w="1126894">
                      <a:extLst>
                        <a:ext uri="{9D8B030D-6E8A-4147-A177-3AD203B41FA5}">
                          <a16:colId xmlns:a16="http://schemas.microsoft.com/office/drawing/2014/main" val="2996142882"/>
                        </a:ext>
                      </a:extLst>
                    </a:gridCol>
                    <a:gridCol w="1349543">
                      <a:extLst>
                        <a:ext uri="{9D8B030D-6E8A-4147-A177-3AD203B41FA5}">
                          <a16:colId xmlns:a16="http://schemas.microsoft.com/office/drawing/2014/main" val="1070159181"/>
                        </a:ext>
                      </a:extLst>
                    </a:gridCol>
                    <a:gridCol w="1407792">
                      <a:extLst>
                        <a:ext uri="{9D8B030D-6E8A-4147-A177-3AD203B41FA5}">
                          <a16:colId xmlns:a16="http://schemas.microsoft.com/office/drawing/2014/main" val="339640192"/>
                        </a:ext>
                      </a:extLst>
                    </a:gridCol>
                    <a:gridCol w="1295578">
                      <a:extLst>
                        <a:ext uri="{9D8B030D-6E8A-4147-A177-3AD203B41FA5}">
                          <a16:colId xmlns:a16="http://schemas.microsoft.com/office/drawing/2014/main" val="1620899260"/>
                        </a:ext>
                      </a:extLst>
                    </a:gridCol>
                    <a:gridCol w="1315555">
                      <a:extLst>
                        <a:ext uri="{9D8B030D-6E8A-4147-A177-3AD203B41FA5}">
                          <a16:colId xmlns:a16="http://schemas.microsoft.com/office/drawing/2014/main" val="3840059497"/>
                        </a:ext>
                      </a:extLst>
                    </a:gridCol>
                    <a:gridCol w="1228053">
                      <a:extLst>
                        <a:ext uri="{9D8B030D-6E8A-4147-A177-3AD203B41FA5}">
                          <a16:colId xmlns:a16="http://schemas.microsoft.com/office/drawing/2014/main" val="539441818"/>
                        </a:ext>
                      </a:extLst>
                    </a:gridCol>
                  </a:tblGrid>
                  <a:tr h="427057">
                    <a:tc rowSpan="2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/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d</a:t>
                          </a:r>
                          <a:r>
                            <a:rPr lang="en-US" sz="1600" baseline="-25000" dirty="0"/>
                            <a:t>15</a:t>
                          </a:r>
                          <a:r>
                            <a:rPr lang="en-US" sz="1600" dirty="0"/>
                            <a:t>, g/cm</a:t>
                          </a:r>
                          <a:r>
                            <a:rPr lang="en-US" sz="1600" baseline="30000" dirty="0"/>
                            <a:t>3</a:t>
                          </a:r>
                        </a:p>
                        <a:p>
                          <a:pPr algn="ctr"/>
                          <a:endParaRPr lang="en-US" sz="1600" dirty="0"/>
                        </a:p>
                      </a:txBody>
                      <a:tcPr anchor="ctr"/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S, </a:t>
                          </a:r>
                          <a:r>
                            <a:rPr lang="bg-BG" sz="1600" dirty="0" err="1"/>
                            <a:t>тегл</a:t>
                          </a:r>
                          <a:r>
                            <a:rPr lang="en-US" sz="1600" dirty="0"/>
                            <a:t>.%</a:t>
                          </a:r>
                        </a:p>
                        <a:p>
                          <a:pPr algn="ctr"/>
                          <a:endParaRPr lang="en-US" sz="1600" dirty="0"/>
                        </a:p>
                      </a:txBody>
                      <a:tcPr anchor="ctr"/>
                    </a:tc>
                    <a:tc gridSpan="5">
                      <a:txBody>
                        <a:bodyPr/>
                        <a:lstStyle/>
                        <a:p>
                          <a:pPr algn="ctr"/>
                          <a:r>
                            <a:rPr lang="bg-BG" dirty="0"/>
                            <a:t>Дестилационни характеристики</a:t>
                          </a:r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69937998"/>
                      </a:ext>
                    </a:extLst>
                  </a:tr>
                  <a:tr h="625960">
                    <a:tc vMerge="1">
                      <a:txBody>
                        <a:bodyPr/>
                        <a:lstStyle/>
                        <a:p>
                          <a:endParaRPr lang="en-US" sz="1600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 sz="1600" baseline="30000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latinLnBrk="0" hangingPunct="1">
                            <a:lnSpc>
                              <a:spcPct val="150000"/>
                            </a:lnSpc>
                          </a:pPr>
                          <a:r>
                            <a:rPr lang="bg-BG" sz="1300" b="1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IBP</a:t>
                          </a:r>
                          <a14:m>
                            <m:oMath xmlns:m="http://schemas.openxmlformats.org/officeDocument/2006/math">
                              <m:r>
                                <a:rPr lang="bg-BG" sz="1300" b="1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oMath>
                          </a14:m>
                          <a:r>
                            <a:rPr lang="bg-BG" sz="1300" b="1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110°С, %</a:t>
                          </a:r>
                          <a:endParaRPr lang="en-US" sz="1300" b="1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latinLnBrk="0" hangingPunct="1">
                            <a:lnSpc>
                              <a:spcPct val="150000"/>
                            </a:lnSpc>
                          </a:pPr>
                          <a:r>
                            <a:rPr lang="bg-BG" sz="1300" b="1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110</a:t>
                          </a:r>
                          <a14:m>
                            <m:oMath xmlns:m="http://schemas.openxmlformats.org/officeDocument/2006/math">
                              <m:r>
                                <a:rPr lang="bg-BG" sz="1300" b="1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oMath>
                          </a14:m>
                          <a:r>
                            <a:rPr lang="bg-BG" sz="1300" b="1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180°С, %</a:t>
                          </a:r>
                          <a:endParaRPr lang="en-US" sz="1300" b="1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latinLnBrk="0" hangingPunct="1">
                            <a:lnSpc>
                              <a:spcPct val="150000"/>
                            </a:lnSpc>
                          </a:pPr>
                          <a:r>
                            <a:rPr lang="bg-BG" sz="1300" b="1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180</a:t>
                          </a:r>
                          <a14:m>
                            <m:oMath xmlns:m="http://schemas.openxmlformats.org/officeDocument/2006/math">
                              <m:r>
                                <a:rPr lang="bg-BG" sz="1300" b="1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oMath>
                          </a14:m>
                          <a:r>
                            <a:rPr lang="bg-BG" sz="1300" b="1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240°С, %</a:t>
                          </a:r>
                          <a:endParaRPr lang="en-US" sz="1300" b="1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latinLnBrk="0" hangingPunct="1">
                            <a:lnSpc>
                              <a:spcPct val="150000"/>
                            </a:lnSpc>
                          </a:pPr>
                          <a:r>
                            <a:rPr lang="bg-BG" sz="1300" b="1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240</a:t>
                          </a:r>
                          <a14:m>
                            <m:oMath xmlns:m="http://schemas.openxmlformats.org/officeDocument/2006/math">
                              <m:r>
                                <a:rPr lang="bg-BG" sz="1300" b="1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oMath>
                          </a14:m>
                          <a:r>
                            <a:rPr lang="bg-BG" sz="1300" b="1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360°С, %</a:t>
                          </a:r>
                          <a:endParaRPr lang="en-US" sz="1300" b="1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latinLnBrk="0" hangingPunct="1">
                            <a:lnSpc>
                              <a:spcPct val="150000"/>
                            </a:lnSpc>
                          </a:pPr>
                          <a:r>
                            <a:rPr lang="bg-BG" sz="1300" b="1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IBP</a:t>
                          </a:r>
                          <a14:m>
                            <m:oMath xmlns:m="http://schemas.openxmlformats.org/officeDocument/2006/math">
                              <m:r>
                                <a:rPr lang="bg-BG" sz="1300" b="1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oMath>
                          </a14:m>
                          <a:r>
                            <a:rPr lang="bg-BG" sz="1300" b="1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360°С, %</a:t>
                          </a:r>
                          <a:endParaRPr lang="en-US" sz="1300" b="1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66685327"/>
                      </a:ext>
                    </a:extLst>
                  </a:tr>
                  <a:tr h="427057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bg-BG" sz="1600" dirty="0">
                              <a:solidFill>
                                <a:schemeClr val="tx1"/>
                              </a:solidFill>
                            </a:rPr>
                            <a:t>Нефт </a:t>
                          </a:r>
                          <a14:m>
                            <m:oMath xmlns:m="http://schemas.openxmlformats.org/officeDocument/2006/math">
                              <m:r>
                                <a:rPr lang="bg-BG" sz="16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 </m:t>
                              </m:r>
                            </m:oMath>
                          </a14:m>
                          <a:r>
                            <a:rPr lang="bg-BG" sz="160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latinLnBrk="0" hangingPunct="1">
                            <a:lnSpc>
                              <a:spcPct val="150000"/>
                            </a:lnSpc>
                          </a:pPr>
                          <a:r>
                            <a:rPr lang="bg-BG" sz="16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0.8478</a:t>
                          </a:r>
                          <a:endParaRPr lang="en-US" sz="16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latinLnBrk="0" hangingPunct="1">
                            <a:lnSpc>
                              <a:spcPct val="150000"/>
                            </a:lnSpc>
                          </a:pPr>
                          <a:r>
                            <a:rPr lang="bg-BG" sz="16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0.57</a:t>
                          </a:r>
                          <a:endParaRPr lang="en-US" sz="16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latinLnBrk="0" hangingPunct="1">
                            <a:lnSpc>
                              <a:spcPct val="150000"/>
                            </a:lnSpc>
                          </a:pPr>
                          <a:r>
                            <a:rPr lang="bg-BG" sz="16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11.10</a:t>
                          </a:r>
                          <a:endParaRPr lang="en-US" sz="16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latinLnBrk="0" hangingPunct="1">
                            <a:lnSpc>
                              <a:spcPct val="150000"/>
                            </a:lnSpc>
                          </a:pPr>
                          <a:r>
                            <a:rPr lang="bg-BG" sz="16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12.80</a:t>
                          </a:r>
                          <a:endParaRPr lang="en-US" sz="16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latinLnBrk="0" hangingPunct="1">
                            <a:lnSpc>
                              <a:spcPct val="150000"/>
                            </a:lnSpc>
                          </a:pPr>
                          <a:r>
                            <a:rPr lang="bg-BG" sz="16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10.59</a:t>
                          </a:r>
                          <a:endParaRPr lang="en-US" sz="16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latinLnBrk="0" hangingPunct="1">
                            <a:lnSpc>
                              <a:spcPct val="150000"/>
                            </a:lnSpc>
                          </a:pPr>
                          <a:r>
                            <a:rPr lang="bg-BG" sz="16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23.15</a:t>
                          </a:r>
                          <a:endParaRPr lang="en-US" sz="16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latinLnBrk="0" hangingPunct="1">
                            <a:lnSpc>
                              <a:spcPct val="150000"/>
                            </a:lnSpc>
                          </a:pPr>
                          <a:r>
                            <a:rPr lang="bg-BG" sz="16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57.64</a:t>
                          </a:r>
                          <a:endParaRPr lang="en-US" sz="16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592967050"/>
                      </a:ext>
                    </a:extLst>
                  </a:tr>
                  <a:tr h="427057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bg-BG" sz="1600" dirty="0">
                              <a:solidFill>
                                <a:schemeClr val="tx1"/>
                              </a:solidFill>
                            </a:rPr>
                            <a:t>Нефт </a:t>
                          </a:r>
                          <a14:m>
                            <m:oMath xmlns:m="http://schemas.openxmlformats.org/officeDocument/2006/math">
                              <m:r>
                                <a:rPr lang="bg-BG" sz="16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oMath>
                          </a14:m>
                          <a:r>
                            <a:rPr lang="bg-BG" sz="1600" dirty="0">
                              <a:solidFill>
                                <a:schemeClr val="tx1"/>
                              </a:solidFill>
                            </a:rPr>
                            <a:t> 2</a:t>
                          </a:r>
                          <a:endParaRPr 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latinLnBrk="0" hangingPunct="1">
                            <a:lnSpc>
                              <a:spcPct val="150000"/>
                            </a:lnSpc>
                          </a:pPr>
                          <a:r>
                            <a:rPr lang="bg-BG" sz="16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0.8772</a:t>
                          </a:r>
                          <a:endParaRPr lang="en-US" sz="16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latinLnBrk="0" hangingPunct="1">
                            <a:lnSpc>
                              <a:spcPct val="150000"/>
                            </a:lnSpc>
                          </a:pPr>
                          <a:r>
                            <a:rPr lang="bg-BG" sz="16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3.75</a:t>
                          </a:r>
                          <a:endParaRPr lang="en-US" sz="16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latinLnBrk="0" hangingPunct="1">
                            <a:lnSpc>
                              <a:spcPct val="150000"/>
                            </a:lnSpc>
                          </a:pPr>
                          <a:r>
                            <a:rPr lang="bg-BG" sz="16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10.80</a:t>
                          </a:r>
                          <a:endParaRPr lang="en-US" sz="1600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latinLnBrk="0" hangingPunct="1">
                            <a:lnSpc>
                              <a:spcPct val="150000"/>
                            </a:lnSpc>
                          </a:pPr>
                          <a:r>
                            <a:rPr lang="bg-BG" sz="16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10.77</a:t>
                          </a:r>
                          <a:endParaRPr lang="en-US" sz="16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latinLnBrk="0" hangingPunct="1">
                            <a:lnSpc>
                              <a:spcPct val="150000"/>
                            </a:lnSpc>
                          </a:pPr>
                          <a:r>
                            <a:rPr lang="bg-BG" sz="16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8.88</a:t>
                          </a:r>
                          <a:endParaRPr lang="en-US" sz="16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latinLnBrk="0" hangingPunct="1">
                            <a:lnSpc>
                              <a:spcPct val="150000"/>
                            </a:lnSpc>
                          </a:pPr>
                          <a:r>
                            <a:rPr lang="bg-BG" sz="16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21.98</a:t>
                          </a:r>
                          <a:endParaRPr lang="en-US" sz="16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latinLnBrk="0" hangingPunct="1">
                            <a:lnSpc>
                              <a:spcPct val="150000"/>
                            </a:lnSpc>
                          </a:pPr>
                          <a:r>
                            <a:rPr lang="bg-BG" sz="16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52.43</a:t>
                          </a:r>
                          <a:endParaRPr lang="en-US" sz="16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776745074"/>
                      </a:ext>
                    </a:extLst>
                  </a:tr>
                  <a:tr h="427057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bg-BG" sz="1600" dirty="0">
                              <a:solidFill>
                                <a:schemeClr val="tx1"/>
                              </a:solidFill>
                            </a:rPr>
                            <a:t>Нефт </a:t>
                          </a:r>
                          <a14:m>
                            <m:oMath xmlns:m="http://schemas.openxmlformats.org/officeDocument/2006/math">
                              <m:r>
                                <a:rPr lang="bg-BG" sz="16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oMath>
                          </a14:m>
                          <a:r>
                            <a:rPr lang="bg-BG" sz="1600" dirty="0">
                              <a:solidFill>
                                <a:schemeClr val="tx1"/>
                              </a:solidFill>
                            </a:rPr>
                            <a:t> 3</a:t>
                          </a:r>
                          <a:endParaRPr 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latinLnBrk="0" hangingPunct="1">
                            <a:lnSpc>
                              <a:spcPct val="150000"/>
                            </a:lnSpc>
                          </a:pPr>
                          <a:r>
                            <a:rPr lang="bg-BG" sz="16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0.8831</a:t>
                          </a:r>
                          <a:endParaRPr lang="en-US" sz="16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latinLnBrk="0" hangingPunct="1">
                            <a:lnSpc>
                              <a:spcPct val="150000"/>
                            </a:lnSpc>
                          </a:pPr>
                          <a:r>
                            <a:rPr lang="bg-BG" sz="16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3.02</a:t>
                          </a:r>
                          <a:endParaRPr lang="en-US" sz="16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latinLnBrk="0" hangingPunct="1">
                            <a:lnSpc>
                              <a:spcPct val="150000"/>
                            </a:lnSpc>
                          </a:pPr>
                          <a:r>
                            <a:rPr lang="bg-BG" sz="16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9.22</a:t>
                          </a:r>
                          <a:endParaRPr lang="en-US" sz="1600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latinLnBrk="0" hangingPunct="1">
                            <a:lnSpc>
                              <a:spcPct val="150000"/>
                            </a:lnSpc>
                          </a:pPr>
                          <a:r>
                            <a:rPr lang="bg-BG" sz="16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11.34</a:t>
                          </a:r>
                          <a:endParaRPr lang="en-US" sz="16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latinLnBrk="0" hangingPunct="1">
                            <a:lnSpc>
                              <a:spcPct val="150000"/>
                            </a:lnSpc>
                          </a:pPr>
                          <a:r>
                            <a:rPr lang="bg-BG" sz="16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8.91</a:t>
                          </a:r>
                          <a:endParaRPr lang="en-US" sz="1600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latinLnBrk="0" hangingPunct="1">
                            <a:lnSpc>
                              <a:spcPct val="150000"/>
                            </a:lnSpc>
                          </a:pPr>
                          <a:r>
                            <a:rPr lang="bg-BG" sz="16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19.38</a:t>
                          </a:r>
                          <a:endParaRPr lang="en-US" sz="16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latinLnBrk="0" hangingPunct="1">
                            <a:lnSpc>
                              <a:spcPct val="150000"/>
                            </a:lnSpc>
                          </a:pPr>
                          <a:r>
                            <a:rPr lang="bg-BG" sz="16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48.85</a:t>
                          </a:r>
                          <a:endParaRPr lang="en-US" sz="16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21094674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Таблица 7">
                <a:extLst>
                  <a:ext uri="{FF2B5EF4-FFF2-40B4-BE49-F238E27FC236}">
                    <a16:creationId xmlns:a16="http://schemas.microsoft.com/office/drawing/2014/main" id="{B53A2EA3-8CC3-285A-832F-A2151014E94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51614732"/>
                  </p:ext>
                </p:extLst>
              </p:nvPr>
            </p:nvGraphicFramePr>
            <p:xfrm>
              <a:off x="342901" y="2600432"/>
              <a:ext cx="9956799" cy="233418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46785">
                      <a:extLst>
                        <a:ext uri="{9D8B030D-6E8A-4147-A177-3AD203B41FA5}">
                          <a16:colId xmlns:a16="http://schemas.microsoft.com/office/drawing/2014/main" val="271945093"/>
                        </a:ext>
                      </a:extLst>
                    </a:gridCol>
                    <a:gridCol w="986599">
                      <a:extLst>
                        <a:ext uri="{9D8B030D-6E8A-4147-A177-3AD203B41FA5}">
                          <a16:colId xmlns:a16="http://schemas.microsoft.com/office/drawing/2014/main" val="4107586904"/>
                        </a:ext>
                      </a:extLst>
                    </a:gridCol>
                    <a:gridCol w="1126894">
                      <a:extLst>
                        <a:ext uri="{9D8B030D-6E8A-4147-A177-3AD203B41FA5}">
                          <a16:colId xmlns:a16="http://schemas.microsoft.com/office/drawing/2014/main" val="2996142882"/>
                        </a:ext>
                      </a:extLst>
                    </a:gridCol>
                    <a:gridCol w="1349543">
                      <a:extLst>
                        <a:ext uri="{9D8B030D-6E8A-4147-A177-3AD203B41FA5}">
                          <a16:colId xmlns:a16="http://schemas.microsoft.com/office/drawing/2014/main" val="1070159181"/>
                        </a:ext>
                      </a:extLst>
                    </a:gridCol>
                    <a:gridCol w="1407792">
                      <a:extLst>
                        <a:ext uri="{9D8B030D-6E8A-4147-A177-3AD203B41FA5}">
                          <a16:colId xmlns:a16="http://schemas.microsoft.com/office/drawing/2014/main" val="339640192"/>
                        </a:ext>
                      </a:extLst>
                    </a:gridCol>
                    <a:gridCol w="1295578">
                      <a:extLst>
                        <a:ext uri="{9D8B030D-6E8A-4147-A177-3AD203B41FA5}">
                          <a16:colId xmlns:a16="http://schemas.microsoft.com/office/drawing/2014/main" val="1620899260"/>
                        </a:ext>
                      </a:extLst>
                    </a:gridCol>
                    <a:gridCol w="1315555">
                      <a:extLst>
                        <a:ext uri="{9D8B030D-6E8A-4147-A177-3AD203B41FA5}">
                          <a16:colId xmlns:a16="http://schemas.microsoft.com/office/drawing/2014/main" val="3840059497"/>
                        </a:ext>
                      </a:extLst>
                    </a:gridCol>
                    <a:gridCol w="1228053">
                      <a:extLst>
                        <a:ext uri="{9D8B030D-6E8A-4147-A177-3AD203B41FA5}">
                          <a16:colId xmlns:a16="http://schemas.microsoft.com/office/drawing/2014/main" val="539441818"/>
                        </a:ext>
                      </a:extLst>
                    </a:gridCol>
                  </a:tblGrid>
                  <a:tr h="427057">
                    <a:tc rowSpan="2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/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d</a:t>
                          </a:r>
                          <a:r>
                            <a:rPr lang="en-US" sz="1600" baseline="-25000" dirty="0"/>
                            <a:t>15</a:t>
                          </a:r>
                          <a:r>
                            <a:rPr lang="en-US" sz="1600" dirty="0"/>
                            <a:t>, g/cm</a:t>
                          </a:r>
                          <a:r>
                            <a:rPr lang="en-US" sz="1600" baseline="30000" dirty="0"/>
                            <a:t>3</a:t>
                          </a:r>
                        </a:p>
                        <a:p>
                          <a:pPr algn="ctr"/>
                          <a:endParaRPr lang="en-US" sz="1600" dirty="0"/>
                        </a:p>
                      </a:txBody>
                      <a:tcPr anchor="ctr"/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S, </a:t>
                          </a:r>
                          <a:r>
                            <a:rPr lang="bg-BG" sz="1600" dirty="0" err="1"/>
                            <a:t>тегл</a:t>
                          </a:r>
                          <a:r>
                            <a:rPr lang="en-US" sz="1600" dirty="0"/>
                            <a:t>.%</a:t>
                          </a:r>
                        </a:p>
                        <a:p>
                          <a:pPr algn="ctr"/>
                          <a:endParaRPr lang="en-US" sz="1600" dirty="0"/>
                        </a:p>
                      </a:txBody>
                      <a:tcPr anchor="ctr"/>
                    </a:tc>
                    <a:tc gridSpan="5">
                      <a:txBody>
                        <a:bodyPr/>
                        <a:lstStyle/>
                        <a:p>
                          <a:pPr algn="ctr"/>
                          <a:r>
                            <a:rPr lang="bg-BG" dirty="0"/>
                            <a:t>Дестилационни характеристики</a:t>
                          </a:r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69937998"/>
                      </a:ext>
                    </a:extLst>
                  </a:tr>
                  <a:tr h="625960">
                    <a:tc vMerge="1">
                      <a:txBody>
                        <a:bodyPr/>
                        <a:lstStyle/>
                        <a:p>
                          <a:endParaRPr lang="en-US" sz="1600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 sz="1600" baseline="30000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248649" t="-68932" r="-389640" b="-21553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335065" t="-68932" r="-274459" b="-21553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471831" t="-68932" r="-197653" b="-21553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566512" t="-68932" r="-95814" b="-21553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709406" t="-68932" r="-1980" b="-21553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6685327"/>
                      </a:ext>
                    </a:extLst>
                  </a:tr>
                  <a:tr h="42705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488" t="-248571" r="-699024" b="-217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latinLnBrk="0" hangingPunct="1">
                            <a:lnSpc>
                              <a:spcPct val="150000"/>
                            </a:lnSpc>
                          </a:pPr>
                          <a:r>
                            <a:rPr lang="bg-BG" sz="16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0.8478</a:t>
                          </a:r>
                          <a:endParaRPr lang="en-US" sz="16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latinLnBrk="0" hangingPunct="1">
                            <a:lnSpc>
                              <a:spcPct val="150000"/>
                            </a:lnSpc>
                          </a:pPr>
                          <a:r>
                            <a:rPr lang="bg-BG" sz="16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0.57</a:t>
                          </a:r>
                          <a:endParaRPr lang="en-US" sz="16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latinLnBrk="0" hangingPunct="1">
                            <a:lnSpc>
                              <a:spcPct val="150000"/>
                            </a:lnSpc>
                          </a:pPr>
                          <a:r>
                            <a:rPr lang="bg-BG" sz="16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11.10</a:t>
                          </a:r>
                          <a:endParaRPr lang="en-US" sz="16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latinLnBrk="0" hangingPunct="1">
                            <a:lnSpc>
                              <a:spcPct val="150000"/>
                            </a:lnSpc>
                          </a:pPr>
                          <a:r>
                            <a:rPr lang="bg-BG" sz="16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12.80</a:t>
                          </a:r>
                          <a:endParaRPr lang="en-US" sz="16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latinLnBrk="0" hangingPunct="1">
                            <a:lnSpc>
                              <a:spcPct val="150000"/>
                            </a:lnSpc>
                          </a:pPr>
                          <a:r>
                            <a:rPr lang="bg-BG" sz="16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10.59</a:t>
                          </a:r>
                          <a:endParaRPr lang="en-US" sz="16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latinLnBrk="0" hangingPunct="1">
                            <a:lnSpc>
                              <a:spcPct val="150000"/>
                            </a:lnSpc>
                          </a:pPr>
                          <a:r>
                            <a:rPr lang="bg-BG" sz="16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23.15</a:t>
                          </a:r>
                          <a:endParaRPr lang="en-US" sz="16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latinLnBrk="0" hangingPunct="1">
                            <a:lnSpc>
                              <a:spcPct val="150000"/>
                            </a:lnSpc>
                          </a:pPr>
                          <a:r>
                            <a:rPr lang="bg-BG" sz="16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57.64</a:t>
                          </a:r>
                          <a:endParaRPr lang="en-US" sz="16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592967050"/>
                      </a:ext>
                    </a:extLst>
                  </a:tr>
                  <a:tr h="42705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488" t="-343662" r="-699024" b="-1140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latinLnBrk="0" hangingPunct="1">
                            <a:lnSpc>
                              <a:spcPct val="150000"/>
                            </a:lnSpc>
                          </a:pPr>
                          <a:r>
                            <a:rPr lang="bg-BG" sz="16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0.8772</a:t>
                          </a:r>
                          <a:endParaRPr lang="en-US" sz="16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latinLnBrk="0" hangingPunct="1">
                            <a:lnSpc>
                              <a:spcPct val="150000"/>
                            </a:lnSpc>
                          </a:pPr>
                          <a:r>
                            <a:rPr lang="bg-BG" sz="16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3.75</a:t>
                          </a:r>
                          <a:endParaRPr lang="en-US" sz="16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latinLnBrk="0" hangingPunct="1">
                            <a:lnSpc>
                              <a:spcPct val="150000"/>
                            </a:lnSpc>
                          </a:pPr>
                          <a:r>
                            <a:rPr lang="bg-BG" sz="16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10.80</a:t>
                          </a:r>
                          <a:endParaRPr lang="en-US" sz="1600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latinLnBrk="0" hangingPunct="1">
                            <a:lnSpc>
                              <a:spcPct val="150000"/>
                            </a:lnSpc>
                          </a:pPr>
                          <a:r>
                            <a:rPr lang="bg-BG" sz="16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10.77</a:t>
                          </a:r>
                          <a:endParaRPr lang="en-US" sz="16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latinLnBrk="0" hangingPunct="1">
                            <a:lnSpc>
                              <a:spcPct val="150000"/>
                            </a:lnSpc>
                          </a:pPr>
                          <a:r>
                            <a:rPr lang="bg-BG" sz="16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8.88</a:t>
                          </a:r>
                          <a:endParaRPr lang="en-US" sz="16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latinLnBrk="0" hangingPunct="1">
                            <a:lnSpc>
                              <a:spcPct val="150000"/>
                            </a:lnSpc>
                          </a:pPr>
                          <a:r>
                            <a:rPr lang="bg-BG" sz="16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21.98</a:t>
                          </a:r>
                          <a:endParaRPr lang="en-US" sz="16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latinLnBrk="0" hangingPunct="1">
                            <a:lnSpc>
                              <a:spcPct val="150000"/>
                            </a:lnSpc>
                          </a:pPr>
                          <a:r>
                            <a:rPr lang="bg-BG" sz="16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52.43</a:t>
                          </a:r>
                          <a:endParaRPr lang="en-US" sz="16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776745074"/>
                      </a:ext>
                    </a:extLst>
                  </a:tr>
                  <a:tr h="42705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488" t="-450000" r="-699024" b="-15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latinLnBrk="0" hangingPunct="1">
                            <a:lnSpc>
                              <a:spcPct val="150000"/>
                            </a:lnSpc>
                          </a:pPr>
                          <a:r>
                            <a:rPr lang="bg-BG" sz="16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0.8831</a:t>
                          </a:r>
                          <a:endParaRPr lang="en-US" sz="16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latinLnBrk="0" hangingPunct="1">
                            <a:lnSpc>
                              <a:spcPct val="150000"/>
                            </a:lnSpc>
                          </a:pPr>
                          <a:r>
                            <a:rPr lang="bg-BG" sz="16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3.02</a:t>
                          </a:r>
                          <a:endParaRPr lang="en-US" sz="16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latinLnBrk="0" hangingPunct="1">
                            <a:lnSpc>
                              <a:spcPct val="150000"/>
                            </a:lnSpc>
                          </a:pPr>
                          <a:r>
                            <a:rPr lang="bg-BG" sz="16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9.22</a:t>
                          </a:r>
                          <a:endParaRPr lang="en-US" sz="1600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latinLnBrk="0" hangingPunct="1">
                            <a:lnSpc>
                              <a:spcPct val="150000"/>
                            </a:lnSpc>
                          </a:pPr>
                          <a:r>
                            <a:rPr lang="bg-BG" sz="16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11.34</a:t>
                          </a:r>
                          <a:endParaRPr lang="en-US" sz="16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latinLnBrk="0" hangingPunct="1">
                            <a:lnSpc>
                              <a:spcPct val="150000"/>
                            </a:lnSpc>
                          </a:pPr>
                          <a:r>
                            <a:rPr lang="bg-BG" sz="16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8.91</a:t>
                          </a:r>
                          <a:endParaRPr lang="en-US" sz="1600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latinLnBrk="0" hangingPunct="1">
                            <a:lnSpc>
                              <a:spcPct val="150000"/>
                            </a:lnSpc>
                          </a:pPr>
                          <a:r>
                            <a:rPr lang="bg-BG" sz="16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19.38</a:t>
                          </a:r>
                          <a:endParaRPr lang="en-US" sz="16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latinLnBrk="0" hangingPunct="1">
                            <a:lnSpc>
                              <a:spcPct val="150000"/>
                            </a:lnSpc>
                          </a:pPr>
                          <a:r>
                            <a:rPr lang="bg-BG" sz="16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48.85</a:t>
                          </a:r>
                          <a:endParaRPr lang="en-US" sz="16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210946742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7DF8A34C-E022-9C1C-A23F-2201518978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9737581"/>
              </p:ext>
            </p:extLst>
          </p:nvPr>
        </p:nvGraphicFramePr>
        <p:xfrm>
          <a:off x="342901" y="5022172"/>
          <a:ext cx="9956798" cy="12658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4051">
                  <a:extLst>
                    <a:ext uri="{9D8B030D-6E8A-4147-A177-3AD203B41FA5}">
                      <a16:colId xmlns:a16="http://schemas.microsoft.com/office/drawing/2014/main" val="3286107548"/>
                    </a:ext>
                  </a:extLst>
                </a:gridCol>
                <a:gridCol w="986847">
                  <a:extLst>
                    <a:ext uri="{9D8B030D-6E8A-4147-A177-3AD203B41FA5}">
                      <a16:colId xmlns:a16="http://schemas.microsoft.com/office/drawing/2014/main" val="1643230031"/>
                    </a:ext>
                  </a:extLst>
                </a:gridCol>
                <a:gridCol w="1129381">
                  <a:extLst>
                    <a:ext uri="{9D8B030D-6E8A-4147-A177-3AD203B41FA5}">
                      <a16:colId xmlns:a16="http://schemas.microsoft.com/office/drawing/2014/main" val="865482321"/>
                    </a:ext>
                  </a:extLst>
                </a:gridCol>
                <a:gridCol w="674772">
                  <a:extLst>
                    <a:ext uri="{9D8B030D-6E8A-4147-A177-3AD203B41FA5}">
                      <a16:colId xmlns:a16="http://schemas.microsoft.com/office/drawing/2014/main" val="416307851"/>
                    </a:ext>
                  </a:extLst>
                </a:gridCol>
                <a:gridCol w="674772">
                  <a:extLst>
                    <a:ext uri="{9D8B030D-6E8A-4147-A177-3AD203B41FA5}">
                      <a16:colId xmlns:a16="http://schemas.microsoft.com/office/drawing/2014/main" val="1586952389"/>
                    </a:ext>
                  </a:extLst>
                </a:gridCol>
                <a:gridCol w="703895">
                  <a:extLst>
                    <a:ext uri="{9D8B030D-6E8A-4147-A177-3AD203B41FA5}">
                      <a16:colId xmlns:a16="http://schemas.microsoft.com/office/drawing/2014/main" val="3371312269"/>
                    </a:ext>
                  </a:extLst>
                </a:gridCol>
                <a:gridCol w="703895">
                  <a:extLst>
                    <a:ext uri="{9D8B030D-6E8A-4147-A177-3AD203B41FA5}">
                      <a16:colId xmlns:a16="http://schemas.microsoft.com/office/drawing/2014/main" val="3971629311"/>
                    </a:ext>
                  </a:extLst>
                </a:gridCol>
                <a:gridCol w="647788">
                  <a:extLst>
                    <a:ext uri="{9D8B030D-6E8A-4147-A177-3AD203B41FA5}">
                      <a16:colId xmlns:a16="http://schemas.microsoft.com/office/drawing/2014/main" val="2957460181"/>
                    </a:ext>
                  </a:extLst>
                </a:gridCol>
                <a:gridCol w="647788">
                  <a:extLst>
                    <a:ext uri="{9D8B030D-6E8A-4147-A177-3AD203B41FA5}">
                      <a16:colId xmlns:a16="http://schemas.microsoft.com/office/drawing/2014/main" val="235685297"/>
                    </a:ext>
                  </a:extLst>
                </a:gridCol>
                <a:gridCol w="657777">
                  <a:extLst>
                    <a:ext uri="{9D8B030D-6E8A-4147-A177-3AD203B41FA5}">
                      <a16:colId xmlns:a16="http://schemas.microsoft.com/office/drawing/2014/main" val="1901120127"/>
                    </a:ext>
                  </a:extLst>
                </a:gridCol>
                <a:gridCol w="657777">
                  <a:extLst>
                    <a:ext uri="{9D8B030D-6E8A-4147-A177-3AD203B41FA5}">
                      <a16:colId xmlns:a16="http://schemas.microsoft.com/office/drawing/2014/main" val="1966606154"/>
                    </a:ext>
                  </a:extLst>
                </a:gridCol>
                <a:gridCol w="1228055">
                  <a:extLst>
                    <a:ext uri="{9D8B030D-6E8A-4147-A177-3AD203B41FA5}">
                      <a16:colId xmlns:a16="http://schemas.microsoft.com/office/drawing/2014/main" val="2578782957"/>
                    </a:ext>
                  </a:extLst>
                </a:gridCol>
              </a:tblGrid>
              <a:tr h="79086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600" dirty="0"/>
                        <a:t>АО</a:t>
                      </a:r>
                      <a:endParaRPr lang="en-US" sz="1600" dirty="0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lnSpc>
                          <a:spcPct val="150000"/>
                        </a:lnSpc>
                      </a:pPr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lnSpc>
                          <a:spcPct val="150000"/>
                        </a:lnSpc>
                      </a:pPr>
                      <a:r>
                        <a:rPr lang="bg-BG" sz="16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Пепел,</a:t>
                      </a:r>
                      <a:br>
                        <a:rPr lang="bg-BG" sz="16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bg-BG" sz="1600" kern="120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тегл</a:t>
                      </a:r>
                      <a:r>
                        <a:rPr lang="en-US" sz="1600" dirty="0"/>
                        <a:t>.%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effectLst/>
                        </a:rPr>
                        <a:t>5%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effectLst/>
                        </a:rPr>
                        <a:t>10%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effectLst/>
                        </a:rPr>
                        <a:t>20%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effectLst/>
                        </a:rPr>
                        <a:t>30%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effectLst/>
                        </a:rPr>
                        <a:t>40%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effectLst/>
                        </a:rPr>
                        <a:t>50%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effectLst/>
                        </a:rPr>
                        <a:t>70%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effectLst/>
                        </a:rPr>
                        <a:t>90%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effectLst/>
                        </a:rPr>
                        <a:t>95%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1005556"/>
                  </a:ext>
                </a:extLst>
              </a:tr>
              <a:tr h="474955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lnSpc>
                          <a:spcPct val="150000"/>
                        </a:lnSpc>
                      </a:pPr>
                      <a:r>
                        <a:rPr lang="bg-BG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1.0063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lnSpc>
                          <a:spcPct val="150000"/>
                        </a:lnSpc>
                      </a:pPr>
                      <a:r>
                        <a:rPr lang="bg-BG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0.019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effectLst/>
                        </a:rPr>
                        <a:t>336°C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effectLst/>
                        </a:rPr>
                        <a:t>367°C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effectLst/>
                        </a:rPr>
                        <a:t>406°C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effectLst/>
                        </a:rPr>
                        <a:t>436°C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effectLst/>
                        </a:rPr>
                        <a:t>460°C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effectLst/>
                        </a:rPr>
                        <a:t>484°C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effectLst/>
                        </a:rPr>
                        <a:t>536°C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effectLst/>
                        </a:rPr>
                        <a:t>616°C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effectLst/>
                        </a:rPr>
                        <a:t>651°C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636361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43037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158133-1D1F-44FE-84D5-5D31343ACE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259" y="684715"/>
            <a:ext cx="9191895" cy="5878318"/>
          </a:xfrm>
        </p:spPr>
        <p:txBody>
          <a:bodyPr>
            <a:norm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90C226"/>
              </a:buClr>
              <a:buSzPct val="80000"/>
              <a:buNone/>
              <a:tabLst/>
              <a:defRPr/>
            </a:pPr>
            <a:endParaRPr kumimoji="0" lang="en-US" sz="2000" b="0" i="1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342000" indent="-342000">
              <a:buFont typeface="Wingdings" panose="05000000000000000000" pitchFamily="2" charset="2"/>
              <a:buChar char="Ø"/>
            </a:pPr>
            <a:endParaRPr lang="ru-RU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1FCA7EB-142A-4BC7-996F-404837E16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1999" cy="466938"/>
          </a:xfrm>
        </p:spPr>
        <p:txBody>
          <a:bodyPr>
            <a:noAutofit/>
          </a:bodyPr>
          <a:lstStyle/>
          <a:p>
            <a:r>
              <a:rPr lang="ru-RU" sz="2800" b="1" u="sng" dirty="0" err="1"/>
              <a:t>Екстрахиране</a:t>
            </a:r>
            <a:r>
              <a:rPr lang="ru-RU" sz="2800" b="1" u="sng" dirty="0"/>
              <a:t> на асфалтени </a:t>
            </a:r>
            <a:r>
              <a:rPr lang="bg-BG" sz="2800" b="1" u="sng" dirty="0"/>
              <a:t>:</a:t>
            </a:r>
          </a:p>
        </p:txBody>
      </p:sp>
      <p:sp>
        <p:nvSpPr>
          <p:cNvPr id="4" name="Текстово поле 3">
            <a:extLst>
              <a:ext uri="{FF2B5EF4-FFF2-40B4-BE49-F238E27FC236}">
                <a16:creationId xmlns:a16="http://schemas.microsoft.com/office/drawing/2014/main" id="{A5F160D0-40B5-1E57-01D2-11AA9A429EDF}"/>
              </a:ext>
            </a:extLst>
          </p:cNvPr>
          <p:cNvSpPr txBox="1"/>
          <p:nvPr/>
        </p:nvSpPr>
        <p:spPr>
          <a:xfrm>
            <a:off x="0" y="686290"/>
            <a:ext cx="9343154" cy="17034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just">
              <a:lnSpc>
                <a:spcPct val="150000"/>
              </a:lnSpc>
              <a:buClr>
                <a:schemeClr val="accent2"/>
              </a:buClr>
              <a:buSzPct val="80000"/>
              <a:buFont typeface="Wingdings" panose="05000000000000000000" pitchFamily="2" charset="2"/>
              <a:buChar char="Ø"/>
            </a:pPr>
            <a:r>
              <a:rPr lang="bg-BG" b="1" dirty="0">
                <a:solidFill>
                  <a:schemeClr val="accent2">
                    <a:lumMod val="75000"/>
                  </a:schemeClr>
                </a:solidFill>
              </a:rPr>
              <a:t>Екстрахирани са асфалтени от три типа нефт и от атмосферен остатък от хидрокрекинг в съответствие с модификация на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ASTM D6560</a:t>
            </a:r>
            <a:r>
              <a:rPr lang="bg-BG" b="1" dirty="0">
                <a:solidFill>
                  <a:schemeClr val="accent2">
                    <a:lumMod val="75000"/>
                  </a:schemeClr>
                </a:solidFill>
              </a:rPr>
              <a:t>. Според изискванията на стандарта трите типа нефт са предварително подложени на дестилация до 260°С за отстраняване на леките фракции. 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0F168F4-A126-4076-B396-A69BA4C2673A}"/>
              </a:ext>
            </a:extLst>
          </p:cNvPr>
          <p:cNvSpPr txBox="1"/>
          <p:nvPr/>
        </p:nvSpPr>
        <p:spPr>
          <a:xfrm>
            <a:off x="6193573" y="5921496"/>
            <a:ext cx="134039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1200" dirty="0"/>
          </a:p>
        </p:txBody>
      </p:sp>
      <p:pic>
        <p:nvPicPr>
          <p:cNvPr id="30" name="Картина 29">
            <a:extLst>
              <a:ext uri="{FF2B5EF4-FFF2-40B4-BE49-F238E27FC236}">
                <a16:creationId xmlns:a16="http://schemas.microsoft.com/office/drawing/2014/main" id="{DB3B336E-BCD1-C140-B2A6-089748A9D13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95" r="980" b="1914"/>
          <a:stretch/>
        </p:blipFill>
        <p:spPr>
          <a:xfrm>
            <a:off x="493485" y="2641191"/>
            <a:ext cx="9084465" cy="392642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1" name="Таблица 30">
                <a:extLst>
                  <a:ext uri="{FF2B5EF4-FFF2-40B4-BE49-F238E27FC236}">
                    <a16:creationId xmlns:a16="http://schemas.microsoft.com/office/drawing/2014/main" id="{E50FCE42-E390-BAE4-CC4F-2E6C34DB7A3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47706040"/>
                  </p:ext>
                </p:extLst>
              </p:nvPr>
            </p:nvGraphicFramePr>
            <p:xfrm>
              <a:off x="6071909" y="2704661"/>
              <a:ext cx="3692642" cy="194559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46321">
                      <a:extLst>
                        <a:ext uri="{9D8B030D-6E8A-4147-A177-3AD203B41FA5}">
                          <a16:colId xmlns:a16="http://schemas.microsoft.com/office/drawing/2014/main" val="2830094479"/>
                        </a:ext>
                      </a:extLst>
                    </a:gridCol>
                    <a:gridCol w="1846321">
                      <a:extLst>
                        <a:ext uri="{9D8B030D-6E8A-4147-A177-3AD203B41FA5}">
                          <a16:colId xmlns:a16="http://schemas.microsoft.com/office/drawing/2014/main" val="2299322177"/>
                        </a:ext>
                      </a:extLst>
                    </a:gridCol>
                  </a:tblGrid>
                  <a:tr h="60447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bg-BG" sz="1600" dirty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</a:rPr>
                            <a:t>Проба</a:t>
                          </a:r>
                          <a:endParaRPr lang="en-US" sz="1600" dirty="0">
                            <a:solidFill>
                              <a:schemeClr val="tx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bg-BG" sz="1600" dirty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</a:rPr>
                            <a:t>Съдържание на </a:t>
                          </a:r>
                          <a:r>
                            <a:rPr lang="bg-BG" sz="1600" dirty="0" err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</a:rPr>
                            <a:t>асфалтени</a:t>
                          </a:r>
                          <a:r>
                            <a:rPr lang="bg-BG" sz="1600" dirty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</a:rPr>
                            <a:t>, </a:t>
                          </a:r>
                          <a:r>
                            <a:rPr lang="en-US" sz="1600" dirty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</a:rPr>
                            <a:t>wt.%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39571065"/>
                      </a:ext>
                    </a:extLst>
                  </a:tr>
                  <a:tr h="323719">
                    <a:tc>
                      <a:txBody>
                        <a:bodyPr/>
                        <a:lstStyle/>
                        <a:p>
                          <a:r>
                            <a:rPr lang="bg-BG" sz="1600" dirty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</a:rPr>
                            <a:t>Нефт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0" i="0" smtClean="0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bg-BG" sz="1600" b="0" i="0" smtClean="0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600" b="0" i="0" smtClean="0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bg-BG" sz="1600" dirty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</a:rPr>
                            <a:t>1</a:t>
                          </a:r>
                          <a:endParaRPr lang="en-US" sz="1600" dirty="0">
                            <a:solidFill>
                              <a:schemeClr val="tx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bg-BG" sz="1600" dirty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</a:rPr>
                            <a:t>2.6</a:t>
                          </a:r>
                          <a:endParaRPr lang="en-US" sz="1600" dirty="0">
                            <a:solidFill>
                              <a:schemeClr val="tx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201752137"/>
                      </a:ext>
                    </a:extLst>
                  </a:tr>
                  <a:tr h="323719">
                    <a:tc>
                      <a:txBody>
                        <a:bodyPr/>
                        <a:lstStyle/>
                        <a:p>
                          <a:r>
                            <a:rPr lang="bg-BG" sz="1600" dirty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</a:rPr>
                            <a:t>Нефт</a:t>
                          </a:r>
                          <a:r>
                            <a:rPr lang="en-US" sz="1600" dirty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bg-BG" sz="1600" b="0" i="0" smtClean="0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600" b="0" i="0" smtClean="0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bg-BG" sz="1600" dirty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</a:rPr>
                            <a:t>2</a:t>
                          </a:r>
                          <a:endParaRPr lang="en-US" sz="1600" dirty="0">
                            <a:solidFill>
                              <a:schemeClr val="tx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bg-BG" sz="1600" dirty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</a:rPr>
                            <a:t>3.2</a:t>
                          </a:r>
                          <a:endParaRPr lang="en-US" sz="1600" dirty="0">
                            <a:solidFill>
                              <a:schemeClr val="tx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588539494"/>
                      </a:ext>
                    </a:extLst>
                  </a:tr>
                  <a:tr h="323719">
                    <a:tc>
                      <a:txBody>
                        <a:bodyPr/>
                        <a:lstStyle/>
                        <a:p>
                          <a:r>
                            <a:rPr lang="bg-BG" sz="1600" dirty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</a:rPr>
                            <a:t>Нефт</a:t>
                          </a:r>
                          <a:r>
                            <a:rPr lang="en-US" sz="1600" dirty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bg-BG" sz="1600" b="0" i="0" smtClean="0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oMath>
                          </a14:m>
                          <a:r>
                            <a:rPr lang="en-US" sz="1600" dirty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</a:rPr>
                            <a:t> </a:t>
                          </a:r>
                          <a:r>
                            <a:rPr lang="bg-BG" sz="1600" dirty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</a:rPr>
                            <a:t>3</a:t>
                          </a:r>
                          <a:endParaRPr lang="en-US" sz="1600" dirty="0">
                            <a:solidFill>
                              <a:schemeClr val="tx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bg-BG" sz="1600" dirty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</a:rPr>
                            <a:t>2.2</a:t>
                          </a:r>
                          <a:endParaRPr lang="en-US" sz="1600" dirty="0">
                            <a:solidFill>
                              <a:schemeClr val="tx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616940762"/>
                      </a:ext>
                    </a:extLst>
                  </a:tr>
                  <a:tr h="334800">
                    <a:tc>
                      <a:txBody>
                        <a:bodyPr/>
                        <a:lstStyle/>
                        <a:p>
                          <a:r>
                            <a:rPr lang="bg-BG" sz="1600" dirty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</a:rPr>
                            <a:t>АО</a:t>
                          </a:r>
                          <a:endParaRPr lang="en-US" sz="1600" dirty="0">
                            <a:solidFill>
                              <a:schemeClr val="tx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bg-BG" sz="1600" dirty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</a:rPr>
                            <a:t>5.1</a:t>
                          </a:r>
                          <a:endParaRPr lang="en-US" sz="1600" dirty="0">
                            <a:solidFill>
                              <a:schemeClr val="tx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0268637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1" name="Таблица 30">
                <a:extLst>
                  <a:ext uri="{FF2B5EF4-FFF2-40B4-BE49-F238E27FC236}">
                    <a16:creationId xmlns:a16="http://schemas.microsoft.com/office/drawing/2014/main" id="{E50FCE42-E390-BAE4-CC4F-2E6C34DB7A3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47706040"/>
                  </p:ext>
                </p:extLst>
              </p:nvPr>
            </p:nvGraphicFramePr>
            <p:xfrm>
              <a:off x="6071909" y="2704661"/>
              <a:ext cx="3692642" cy="194559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46321">
                      <a:extLst>
                        <a:ext uri="{9D8B030D-6E8A-4147-A177-3AD203B41FA5}">
                          <a16:colId xmlns:a16="http://schemas.microsoft.com/office/drawing/2014/main" val="2830094479"/>
                        </a:ext>
                      </a:extLst>
                    </a:gridCol>
                    <a:gridCol w="1846321">
                      <a:extLst>
                        <a:ext uri="{9D8B030D-6E8A-4147-A177-3AD203B41FA5}">
                          <a16:colId xmlns:a16="http://schemas.microsoft.com/office/drawing/2014/main" val="2299322177"/>
                        </a:ext>
                      </a:extLst>
                    </a:gridCol>
                  </a:tblGrid>
                  <a:tr h="60447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bg-BG" sz="1600" dirty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</a:rPr>
                            <a:t>Проба</a:t>
                          </a:r>
                          <a:endParaRPr lang="en-US" sz="1600" dirty="0">
                            <a:solidFill>
                              <a:schemeClr val="tx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bg-BG" sz="1600" dirty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</a:rPr>
                            <a:t>Съдържание на </a:t>
                          </a:r>
                          <a:r>
                            <a:rPr lang="bg-BG" sz="1600" dirty="0" err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</a:rPr>
                            <a:t>асфалтени</a:t>
                          </a:r>
                          <a:r>
                            <a:rPr lang="bg-BG" sz="1600" dirty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</a:rPr>
                            <a:t>, </a:t>
                          </a:r>
                          <a:r>
                            <a:rPr lang="en-US" sz="1600" dirty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</a:rPr>
                            <a:t>wt.%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39571065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t="-182143" r="-100330" b="-3160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bg-BG" sz="1600" dirty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</a:rPr>
                            <a:t>2.6</a:t>
                          </a:r>
                          <a:endParaRPr lang="en-US" sz="1600" dirty="0">
                            <a:solidFill>
                              <a:schemeClr val="tx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201752137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t="-287273" r="-100330" b="-221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bg-BG" sz="1600" dirty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</a:rPr>
                            <a:t>3.2</a:t>
                          </a:r>
                          <a:endParaRPr lang="en-US" sz="1600" dirty="0">
                            <a:solidFill>
                              <a:schemeClr val="tx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588539494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t="-387273" r="-100330" b="-121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bg-BG" sz="1600" dirty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</a:rPr>
                            <a:t>2.2</a:t>
                          </a:r>
                          <a:endParaRPr lang="en-US" sz="1600" dirty="0">
                            <a:solidFill>
                              <a:schemeClr val="tx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616940762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r>
                            <a:rPr lang="bg-BG" sz="1600" dirty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</a:rPr>
                            <a:t>АО</a:t>
                          </a:r>
                          <a:endParaRPr lang="en-US" sz="1600" dirty="0">
                            <a:solidFill>
                              <a:schemeClr val="tx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bg-BG" sz="1600" dirty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</a:rPr>
                            <a:t>5.1</a:t>
                          </a:r>
                          <a:endParaRPr lang="en-US" sz="1600" dirty="0">
                            <a:solidFill>
                              <a:schemeClr val="tx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026863703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3434266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7CBA2B39-7D20-E01E-2E92-B8CA38C2E6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1326"/>
            <a:ext cx="12192000" cy="646331"/>
          </a:xfrm>
        </p:spPr>
        <p:txBody>
          <a:bodyPr>
            <a:noAutofit/>
          </a:bodyPr>
          <a:lstStyle/>
          <a:p>
            <a:r>
              <a:rPr lang="bg-BG" sz="2800" b="1" u="sng" dirty="0">
                <a:solidFill>
                  <a:srgbClr val="D34817"/>
                </a:solidFill>
                <a:latin typeface="Trebuchet MS"/>
              </a:rPr>
              <a:t>Охарактеризиране на асфалтените:</a:t>
            </a:r>
            <a:endParaRPr lang="en-US" sz="2800" b="1" u="sng" dirty="0">
              <a:solidFill>
                <a:srgbClr val="D34817"/>
              </a:solidFill>
              <a:latin typeface="Trebuchet MS"/>
            </a:endParaRPr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EC71A12E-FC94-029F-41D6-2B3F26EBEA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20577"/>
            <a:ext cx="8596668" cy="369332"/>
          </a:xfrm>
          <a:noFill/>
        </p:spPr>
        <p:txBody>
          <a:bodyPr vert="horz" wrap="square" lIns="91440" tIns="45720" rIns="91440" bIns="45720" rtlCol="0">
            <a:spAutoFit/>
          </a:bodyPr>
          <a:lstStyle/>
          <a:p>
            <a:r>
              <a:rPr lang="bg-BG" b="1" dirty="0">
                <a:solidFill>
                  <a:schemeClr val="accent2">
                    <a:lumMod val="75000"/>
                  </a:schemeClr>
                </a:solidFill>
              </a:rPr>
              <a:t>Инфрачервени спектри на екстрахираните асфалтени.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597177C7-5553-AE4B-292F-3A522C7C2D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8468528"/>
              </p:ext>
            </p:extLst>
          </p:nvPr>
        </p:nvGraphicFramePr>
        <p:xfrm>
          <a:off x="6964521" y="1200150"/>
          <a:ext cx="2520000" cy="50919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0000">
                  <a:extLst>
                    <a:ext uri="{9D8B030D-6E8A-4147-A177-3AD203B41FA5}">
                      <a16:colId xmlns:a16="http://schemas.microsoft.com/office/drawing/2014/main" val="2126168813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val="646563372"/>
                    </a:ext>
                  </a:extLst>
                </a:gridCol>
              </a:tblGrid>
              <a:tr h="531952">
                <a:tc gridSpan="2">
                  <a:txBody>
                    <a:bodyPr/>
                    <a:lstStyle/>
                    <a:p>
                      <a:pPr algn="ctr"/>
                      <a:r>
                        <a:rPr lang="bg-BG" sz="18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Вълново число, </a:t>
                      </a:r>
                      <a:r>
                        <a:rPr lang="en-US" sz="18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cm</a:t>
                      </a:r>
                      <a:r>
                        <a:rPr lang="bg-BG" sz="1800" baseline="300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-1</a:t>
                      </a:r>
                      <a:endParaRPr lang="en-US" sz="1800" baseline="300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0397071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≈</a:t>
                      </a:r>
                      <a:r>
                        <a:rPr lang="bg-BG" sz="1400" b="0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b="0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344</a:t>
                      </a:r>
                      <a:r>
                        <a:rPr lang="bg-BG" sz="1400" b="0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8</a:t>
                      </a:r>
                      <a:endParaRPr lang="en-US" sz="1400" b="0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baseline="-250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</a:rPr>
                        <a:t>ν</a:t>
                      </a:r>
                      <a:r>
                        <a:rPr lang="en-US" sz="14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</a:rPr>
                        <a:t>OH; </a:t>
                      </a:r>
                      <a:r>
                        <a:rPr lang="el-GR" sz="1400" kern="1200" baseline="-250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ν</a:t>
                      </a:r>
                      <a:r>
                        <a:rPr lang="en-US" sz="14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</a:rPr>
                        <a:t>NH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5566956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≈</a:t>
                      </a:r>
                      <a:r>
                        <a:rPr lang="bg-BG" sz="1400" b="0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b="0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3049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</a:rPr>
                        <a:t>=C – H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9377488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≈</a:t>
                      </a:r>
                      <a:r>
                        <a:rPr lang="bg-BG" sz="1400" b="0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b="0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2948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kern="1200" baseline="-250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ν</a:t>
                      </a:r>
                      <a:r>
                        <a:rPr lang="en-US" sz="1400" kern="1200" baseline="-250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as</a:t>
                      </a:r>
                      <a:r>
                        <a:rPr lang="en-US" sz="14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</a:rPr>
                        <a:t>CH</a:t>
                      </a:r>
                      <a:r>
                        <a:rPr lang="en-US" sz="1400" baseline="-250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6749390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≈</a:t>
                      </a:r>
                      <a:r>
                        <a:rPr lang="bg-BG" sz="1400" b="0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b="0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292</a:t>
                      </a:r>
                      <a:r>
                        <a:rPr lang="bg-BG" sz="1400" b="0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kern="1200" baseline="-250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ν</a:t>
                      </a:r>
                      <a:r>
                        <a:rPr lang="en-US" sz="1400" kern="1200" baseline="-250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as</a:t>
                      </a:r>
                      <a:r>
                        <a:rPr lang="en-US" sz="14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</a:rPr>
                        <a:t>CH</a:t>
                      </a:r>
                      <a:r>
                        <a:rPr lang="en-US" sz="1400" kern="1200" baseline="-250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14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</a:rPr>
                        <a:t>, CH</a:t>
                      </a:r>
                      <a:r>
                        <a:rPr lang="en-US" sz="1400" kern="1200" baseline="-250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6331592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≈</a:t>
                      </a:r>
                      <a:r>
                        <a:rPr lang="bg-BG" sz="1400" b="0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b="0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285</a:t>
                      </a:r>
                      <a:r>
                        <a:rPr lang="bg-BG" sz="1400" b="0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1400" kern="1200" baseline="-250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νs</a:t>
                      </a:r>
                      <a:r>
                        <a:rPr lang="en-US" sz="1400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CH</a:t>
                      </a:r>
                      <a:r>
                        <a:rPr lang="en-US" sz="1400" kern="1200" baseline="-250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7332806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≈</a:t>
                      </a:r>
                      <a:r>
                        <a:rPr lang="bg-BG" sz="1400" b="0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 1749</a:t>
                      </a:r>
                      <a:endParaRPr lang="en-US" sz="1400" b="0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C=O</a:t>
                      </a:r>
                      <a:endParaRPr sz="14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6424076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≈</a:t>
                      </a:r>
                      <a:r>
                        <a:rPr lang="bg-BG" sz="1400" b="0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b="0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1686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8331099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≈</a:t>
                      </a:r>
                      <a:r>
                        <a:rPr lang="bg-BG" sz="1400" b="0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b="0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159</a:t>
                      </a:r>
                      <a:r>
                        <a:rPr lang="bg-BG" sz="1400" b="0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7</a:t>
                      </a:r>
                      <a:endParaRPr lang="en-US" sz="1400" b="0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</a:rPr>
                        <a:t>C=C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3024516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≈</a:t>
                      </a:r>
                      <a:r>
                        <a:rPr lang="bg-BG" sz="1400" b="0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b="0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145</a:t>
                      </a:r>
                      <a:r>
                        <a:rPr lang="bg-BG" sz="1400" b="0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5</a:t>
                      </a:r>
                      <a:endParaRPr lang="en-US" sz="1400" b="0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kern="1200" baseline="-250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δ</a:t>
                      </a:r>
                      <a:r>
                        <a:rPr lang="en-US" sz="14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</a:rPr>
                        <a:t>CH</a:t>
                      </a:r>
                      <a:r>
                        <a:rPr lang="en-US" sz="1400" kern="1200" baseline="-250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72142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≈</a:t>
                      </a:r>
                      <a:r>
                        <a:rPr lang="bg-BG" sz="1400" b="0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b="0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137</a:t>
                      </a:r>
                      <a:r>
                        <a:rPr lang="bg-BG" sz="1400" b="0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5</a:t>
                      </a:r>
                      <a:endParaRPr lang="en-US" sz="1400" b="0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kern="1200" baseline="-250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δ</a:t>
                      </a:r>
                      <a:r>
                        <a:rPr lang="en-US" sz="14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</a:rPr>
                        <a:t>CH</a:t>
                      </a:r>
                      <a:r>
                        <a:rPr lang="en-US" sz="1400" kern="1200" baseline="-250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8175989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≈</a:t>
                      </a:r>
                      <a:r>
                        <a:rPr lang="bg-BG" sz="1400" b="0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b="0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103</a:t>
                      </a:r>
                      <a:r>
                        <a:rPr lang="bg-BG" sz="1400" b="0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kern="1200" baseline="-250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ν</a:t>
                      </a:r>
                      <a:r>
                        <a:rPr lang="en-US" sz="14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</a:rPr>
                        <a:t>S=O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149834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≈</a:t>
                      </a:r>
                      <a:r>
                        <a:rPr lang="bg-BG" sz="1400" b="0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b="0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864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l-GR" sz="1400" baseline="-250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</a:rPr>
                        <a:t>γ</a:t>
                      </a:r>
                      <a:r>
                        <a:rPr lang="en-US" sz="1400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</a:rPr>
                        <a:t>CH</a:t>
                      </a:r>
                      <a:r>
                        <a:rPr lang="en-US" sz="1400" kern="1200" baseline="-25000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aro</a:t>
                      </a:r>
                      <a:endParaRPr lang="en-US" sz="1400" kern="1200" baseline="-250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8378471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≈</a:t>
                      </a:r>
                      <a:r>
                        <a:rPr lang="bg-BG" sz="1400" b="0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 833</a:t>
                      </a:r>
                      <a:endParaRPr lang="en-US" sz="1400" b="0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6794923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≈</a:t>
                      </a:r>
                      <a:r>
                        <a:rPr lang="bg-BG" sz="1400" b="0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b="0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805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2813632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≈</a:t>
                      </a:r>
                      <a:r>
                        <a:rPr lang="bg-BG" sz="1400" b="0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b="0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74</a:t>
                      </a:r>
                      <a:r>
                        <a:rPr lang="bg-BG" sz="1400" b="0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5</a:t>
                      </a:r>
                      <a:endParaRPr lang="en-US" sz="1400" b="0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1282338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≈</a:t>
                      </a:r>
                      <a:r>
                        <a:rPr lang="bg-BG" sz="1400" b="0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b="0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723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</a:rPr>
                        <a:t>-CH</a:t>
                      </a:r>
                      <a:r>
                        <a:rPr lang="en-US" sz="1400" baseline="-250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</a:rPr>
                        <a:t>2</a:t>
                      </a:r>
                      <a:r>
                        <a:rPr lang="en-US" sz="14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</a:rPr>
                        <a:t> ≥4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4821083"/>
                  </a:ext>
                </a:extLst>
              </a:tr>
            </a:tbl>
          </a:graphicData>
        </a:graphic>
      </p:graphicFrame>
      <p:pic>
        <p:nvPicPr>
          <p:cNvPr id="11" name="Картина 10">
            <a:extLst>
              <a:ext uri="{FF2B5EF4-FFF2-40B4-BE49-F238E27FC236}">
                <a16:creationId xmlns:a16="http://schemas.microsoft.com/office/drawing/2014/main" id="{B8537A8B-AA54-E0ED-D437-78D07394252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56" t="1002" r="872" b="901"/>
          <a:stretch/>
        </p:blipFill>
        <p:spPr>
          <a:xfrm>
            <a:off x="218168" y="1200150"/>
            <a:ext cx="5784850" cy="4356100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Текстово поле 16">
                <a:extLst>
                  <a:ext uri="{FF2B5EF4-FFF2-40B4-BE49-F238E27FC236}">
                    <a16:creationId xmlns:a16="http://schemas.microsoft.com/office/drawing/2014/main" id="{DB03682C-9823-49FA-B477-566CCF91584D}"/>
                  </a:ext>
                </a:extLst>
              </p:cNvPr>
              <p:cNvSpPr txBox="1"/>
              <p:nvPr/>
            </p:nvSpPr>
            <p:spPr>
              <a:xfrm>
                <a:off x="506360" y="5667068"/>
                <a:ext cx="5589640" cy="5283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400"/>
                  </a:lnSpc>
                  <a:spcAft>
                    <a:spcPts val="600"/>
                  </a:spcAft>
                </a:pPr>
                <a:r>
                  <a:rPr lang="bg-BG" sz="1400" dirty="0">
                    <a:solidFill>
                      <a:schemeClr val="accent2">
                        <a:lumMod val="75000"/>
                      </a:schemeClr>
                    </a:solidFill>
                  </a:rPr>
                  <a:t>1</a:t>
                </a:r>
                <a:r>
                  <a:rPr lang="bg-BG" sz="1400" b="0" dirty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bg-BG" sz="1400" b="0" i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bg-BG" sz="1400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bg-BG" sz="1400" dirty="0">
                    <a:solidFill>
                      <a:schemeClr val="accent2">
                        <a:lumMod val="75000"/>
                      </a:schemeClr>
                    </a:solidFill>
                  </a:rPr>
                  <a:t>асфалтени от Нефт 1;</a:t>
                </a:r>
                <a:r>
                  <a:rPr lang="en-US" sz="1400" dirty="0">
                    <a:solidFill>
                      <a:schemeClr val="accent2">
                        <a:lumMod val="75000"/>
                      </a:schemeClr>
                    </a:solidFill>
                  </a:rPr>
                  <a:t>      </a:t>
                </a:r>
                <a:r>
                  <a:rPr lang="bg-BG" sz="1400" dirty="0">
                    <a:solidFill>
                      <a:schemeClr val="accent2">
                        <a:lumMod val="75000"/>
                      </a:schemeClr>
                    </a:solidFill>
                  </a:rPr>
                  <a:t>2</a:t>
                </a:r>
                <a:r>
                  <a:rPr lang="bg-BG" sz="1400" b="0" dirty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bg-BG" sz="1400" b="0" i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bg-BG" sz="1400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bg-BG" sz="1400" dirty="0">
                    <a:solidFill>
                      <a:schemeClr val="accent2">
                        <a:lumMod val="75000"/>
                      </a:schemeClr>
                    </a:solidFill>
                  </a:rPr>
                  <a:t>асфалтени от Нефт 2;</a:t>
                </a:r>
              </a:p>
              <a:p>
                <a:pPr>
                  <a:lnSpc>
                    <a:spcPts val="1400"/>
                  </a:lnSpc>
                  <a:spcAft>
                    <a:spcPts val="600"/>
                  </a:spcAft>
                </a:pPr>
                <a:r>
                  <a:rPr lang="bg-BG" sz="1400" dirty="0">
                    <a:solidFill>
                      <a:schemeClr val="accent2">
                        <a:lumMod val="75000"/>
                      </a:schemeClr>
                    </a:solidFill>
                  </a:rPr>
                  <a:t>3</a:t>
                </a:r>
                <a:r>
                  <a:rPr lang="bg-BG" sz="1400" b="0" dirty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bg-BG" sz="1400" b="0" i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bg-BG" sz="1400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bg-BG" sz="1400" dirty="0">
                    <a:solidFill>
                      <a:schemeClr val="accent2">
                        <a:lumMod val="75000"/>
                      </a:schemeClr>
                    </a:solidFill>
                  </a:rPr>
                  <a:t>асфалтени от Нефт 3;</a:t>
                </a:r>
                <a:r>
                  <a:rPr lang="en-US" sz="1400" dirty="0">
                    <a:solidFill>
                      <a:schemeClr val="accent2">
                        <a:lumMod val="75000"/>
                      </a:schemeClr>
                    </a:solidFill>
                  </a:rPr>
                  <a:t>      </a:t>
                </a:r>
                <a:r>
                  <a:rPr lang="bg-BG" sz="1400" dirty="0">
                    <a:solidFill>
                      <a:schemeClr val="accent2">
                        <a:lumMod val="75000"/>
                      </a:schemeClr>
                    </a:solidFill>
                  </a:rPr>
                  <a:t>4</a:t>
                </a:r>
                <a:r>
                  <a:rPr lang="bg-BG" sz="1400" b="0" dirty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bg-BG" sz="1400" b="0" i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bg-BG" sz="1400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bg-BG" sz="1400" dirty="0">
                    <a:solidFill>
                      <a:schemeClr val="accent2">
                        <a:lumMod val="75000"/>
                      </a:schemeClr>
                    </a:solidFill>
                  </a:rPr>
                  <a:t>асфалтени от АО.</a:t>
                </a:r>
                <a:endParaRPr lang="en-US" sz="1400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" name="Текстово поле 16">
                <a:extLst>
                  <a:ext uri="{FF2B5EF4-FFF2-40B4-BE49-F238E27FC236}">
                    <a16:creationId xmlns:a16="http://schemas.microsoft.com/office/drawing/2014/main" id="{DB03682C-9823-49FA-B477-566CCF9158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360" y="5667068"/>
                <a:ext cx="5589640" cy="528350"/>
              </a:xfrm>
              <a:prstGeom prst="rect">
                <a:avLst/>
              </a:prstGeom>
              <a:blipFill>
                <a:blip r:embed="rId3"/>
                <a:stretch>
                  <a:fillRect l="-327" t="-10465" b="-104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28592057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8886</TotalTime>
  <Words>1687</Words>
  <Application>Microsoft Office PowerPoint</Application>
  <PresentationFormat>Widescreen</PresentationFormat>
  <Paragraphs>262</Paragraphs>
  <Slides>15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Cambria Math</vt:lpstr>
      <vt:lpstr>Times New Roman</vt:lpstr>
      <vt:lpstr>Trebuchet MS</vt:lpstr>
      <vt:lpstr>Wingdings</vt:lpstr>
      <vt:lpstr>Wingdings 3</vt:lpstr>
      <vt:lpstr>Facet</vt:lpstr>
      <vt:lpstr>ИЗСЛЕДВАНЕ ПРОЦЕСА НА ИНХИБИРАНЕ НА УТАЯВАНЕТО НА АСФАЛТЕНИ В НЕФТЕНИ ФЛУИДИ ЧРЕЗ ХИМИЧНИ АДИТИВИ</vt:lpstr>
      <vt:lpstr>PowerPoint Presentation</vt:lpstr>
      <vt:lpstr>PowerPoint Presentation</vt:lpstr>
      <vt:lpstr>PowerPoint Presentation</vt:lpstr>
      <vt:lpstr>Управление на отлагането на асфалтените </vt:lpstr>
      <vt:lpstr>Цел на проекта:</vt:lpstr>
      <vt:lpstr>Охарактеризиране на пробите:</vt:lpstr>
      <vt:lpstr>Екстрахиране на асфалтени :</vt:lpstr>
      <vt:lpstr>Охарактеризиране на асфалтените:</vt:lpstr>
      <vt:lpstr>PowerPoint Presentation</vt:lpstr>
      <vt:lpstr>PowerPoint Presentation</vt:lpstr>
      <vt:lpstr>Oценка точката на утаяване на асфалтените чрез UV-VIS.</vt:lpstr>
      <vt:lpstr>Планирани дейности:</vt:lpstr>
      <vt:lpstr>Финансов отчет</vt:lpstr>
      <vt:lpstr>НАУЧНИЯТ КОЛЕКТИВ  БЛАГОДАРИ НА НИИ  ПРИ УНИВЕРСИТЕТ “ПРОФ. Д-Р АСЕН ЗЛАТАРОВ” ЗА ФИНАНСИРАНЕТО И АДМИНИСТРИРАНЕТО НА ПРОЕКТ НИХ 502/2024 г.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Биологична активност и фитохимичен състав на екстракти от ендемично растение Sideritis syriaca</dc:title>
  <dc:creator>Teacher</dc:creator>
  <cp:lastModifiedBy>Iliana Ishmerieva</cp:lastModifiedBy>
  <cp:revision>263</cp:revision>
  <cp:lastPrinted>2023-02-23T09:51:15Z</cp:lastPrinted>
  <dcterms:created xsi:type="dcterms:W3CDTF">2023-01-16T10:05:20Z</dcterms:created>
  <dcterms:modified xsi:type="dcterms:W3CDTF">2025-04-23T06:48:15Z</dcterms:modified>
</cp:coreProperties>
</file>