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7" r:id="rId2"/>
    <p:sldId id="288" r:id="rId3"/>
    <p:sldId id="290" r:id="rId4"/>
    <p:sldId id="292" r:id="rId5"/>
    <p:sldId id="261" r:id="rId6"/>
    <p:sldId id="293" r:id="rId7"/>
    <p:sldId id="296" r:id="rId8"/>
    <p:sldId id="298" r:id="rId9"/>
    <p:sldId id="297" r:id="rId10"/>
    <p:sldId id="303" r:id="rId11"/>
    <p:sldId id="300" r:id="rId12"/>
    <p:sldId id="304" r:id="rId13"/>
    <p:sldId id="302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4703-A429-436A-81DB-A01EB1DEBED7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94110-9C00-4AA4-9F2A-72722EFA5A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777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CC00D-AB67-43C5-9498-494FE6FC6483}" type="slidenum">
              <a:rPr lang="bg-BG" smtClean="0"/>
              <a:pPr/>
              <a:t>1</a:t>
            </a:fld>
            <a:endParaRPr lang="bg-BG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56555"/>
            <a:ext cx="9144000" cy="1139825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СИНТЕЗ, СТРУКТУРА И СВОЙСТВА НА СЕЛЕНСЪДЪРЖАЩИ КОМПЛЕКСНИ СЪЕДИНЕНИЯ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52589" y="28204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bg-BG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42645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bg-BG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УНИВЕРСИТЕТ „ПРОФ. Д-Р АСЕН ЗЛАТАРОВ”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bg-BG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bg-BG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БУРГАС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bg-BG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НИХ – 431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/201</a:t>
            </a:r>
            <a:r>
              <a:rPr lang="bg-BG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4EB2AE-469F-4354-9094-07BE04F02C66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96502" y="3087358"/>
            <a:ext cx="5713095" cy="3779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9">
            <a:extLst>
              <a:ext uri="{FF2B5EF4-FFF2-40B4-BE49-F238E27FC236}">
                <a16:creationId xmlns:a16="http://schemas.microsoft.com/office/drawing/2014/main" id="{02B35FFE-68FF-4D0D-B8A3-2823E4529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024" y="511263"/>
            <a:ext cx="9505950" cy="637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indent="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6. </a:t>
            </a: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Участие в Научна сесия “Природни и технически науки” за студенти, докторанти и млади научни работници при Университет “Проф. д-р Асен Златаров” – Бургас, 2021 г.</a:t>
            </a:r>
          </a:p>
          <a:p>
            <a:pPr indent="0" algn="just">
              <a:lnSpc>
                <a:spcPct val="115000"/>
              </a:lnSpc>
              <a:spcAft>
                <a:spcPts val="1000"/>
              </a:spcAft>
            </a:pP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Мандов, A. Р. Янкова. Синтез, структура и свойства на рубидиев хексаакво меден(II) селенат.</a:t>
            </a:r>
          </a:p>
          <a:p>
            <a:pPr indent="0" algn="just">
              <a:lnSpc>
                <a:spcPct val="115000"/>
              </a:lnSpc>
              <a:spcAft>
                <a:spcPts val="1000"/>
              </a:spcAft>
            </a:pP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7. Участие в XXXI Международна научна конференция 60 години Съюз на учените – Стара Загора, 03-04 юни 2021 г.</a:t>
            </a:r>
          </a:p>
          <a:p>
            <a:pPr indent="0" algn="just">
              <a:lnSpc>
                <a:spcPct val="115000"/>
              </a:lnSpc>
              <a:spcAft>
                <a:spcPts val="1000"/>
              </a:spcAft>
            </a:pP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Dencho Mihov, Rumyana Yankova. Determination of the Thermodynamic Properties of Sodium Iron(II) Selenate.</a:t>
            </a:r>
          </a:p>
          <a:p>
            <a:pPr indent="0" algn="just">
              <a:lnSpc>
                <a:spcPct val="115000"/>
              </a:lnSpc>
              <a:spcAft>
                <a:spcPts val="1000"/>
              </a:spcAft>
            </a:pP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8. Участие в XIX Национална конференция с международно участие “Природни науки '2021” – Шумен, 27.09.2021 г. – 01.10.2021 г</a:t>
            </a:r>
          </a:p>
          <a:p>
            <a:pPr indent="0" algn="just">
              <a:lnSpc>
                <a:spcPct val="115000"/>
              </a:lnSpc>
              <a:spcAft>
                <a:spcPts val="1000"/>
              </a:spcAft>
            </a:pP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Цветан Ценов, Денчо Михов, Станислав Дончев, Румяна Янкова, Христомир Христов. Термодинамични модели за поведението на разтворите и твърдо-течното фазово равновесие в селенатни бинерни системи от типа M</a:t>
            </a:r>
            <a:r>
              <a:rPr lang="bg-BG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2</a:t>
            </a: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SeO</a:t>
            </a:r>
            <a:r>
              <a:rPr lang="bg-BG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4</a:t>
            </a: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-H</a:t>
            </a:r>
            <a:r>
              <a:rPr lang="bg-BG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2</a:t>
            </a: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O (M = H, Li, Na, K, NH</a:t>
            </a:r>
            <a:r>
              <a:rPr lang="bg-BG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4</a:t>
            </a: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, Rb, Cs) при 25</a:t>
            </a:r>
            <a:r>
              <a:rPr lang="bg-BG" baseline="30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о</a:t>
            </a: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С.</a:t>
            </a:r>
          </a:p>
          <a:p>
            <a:pPr indent="0" algn="just">
              <a:lnSpc>
                <a:spcPct val="115000"/>
              </a:lnSpc>
              <a:spcAft>
                <a:spcPts val="1000"/>
              </a:spcAft>
            </a:pP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9. Участие в Трета научна конференция с международно участие „География, регионално развитие и туризъм“ 2021 – Шумен, 3-5 Декември 2021 г.</a:t>
            </a:r>
          </a:p>
          <a:p>
            <a:pPr indent="0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Tsvetan Tsenov, Dencho Mihov, Stanislav Donchev, Rumyana Yankova, Christomir Christov. Thermodynamic models for solution behavior and solid-liquid equilibrium in binary and mixed selenate systems from low to very high concentration at 25</a:t>
            </a:r>
            <a:r>
              <a:rPr lang="en-US" baseline="30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C.</a:t>
            </a:r>
          </a:p>
        </p:txBody>
      </p:sp>
    </p:spTree>
    <p:extLst>
      <p:ext uri="{BB962C8B-B14F-4D97-AF65-F5344CB8AC3E}">
        <p14:creationId xmlns:p14="http://schemas.microsoft.com/office/powerpoint/2010/main" val="320063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8470" y="608247"/>
            <a:ext cx="9112102" cy="5995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ctr">
              <a:lnSpc>
                <a:spcPct val="115000"/>
              </a:lnSpc>
            </a:pPr>
            <a:r>
              <a:rPr lang="bg-BG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По отчетените в проекта публикации са забелязани </a:t>
            </a:r>
            <a:r>
              <a:rPr lang="bg-BG" b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5 цитата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, </a:t>
            </a:r>
          </a:p>
          <a:p>
            <a:pPr indent="270510" algn="ctr">
              <a:lnSpc>
                <a:spcPct val="115000"/>
              </a:lnSpc>
            </a:pPr>
            <a:r>
              <a:rPr lang="bg-BG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които са в списания по данни от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Web of</a:t>
            </a:r>
            <a:r>
              <a:rPr lang="bg-BG" b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Science</a:t>
            </a:r>
            <a:r>
              <a:rPr lang="bg-BG" b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 и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Scopus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: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457200" algn="just">
              <a:lnSpc>
                <a:spcPct val="115000"/>
              </a:lnSpc>
            </a:pP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 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marL="900430"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Yankova, R., S. Genieva. Crystal structure and IR investigation of double salt Cs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2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Ni(SeO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4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)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2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∙4H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2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O. Chemical Data Collections, 2019, 21, pp. 100234–40</a:t>
            </a:r>
            <a:r>
              <a:rPr lang="bg-BG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.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1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.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Gaglieri, C., R.T. Alarcon, A. de Moura, F.J. Caires. Nickel selenate: a deep and efficient characterization. Journal of Thermal Analysis and Calorimetry, 2020, 139, pp. 1707–1715</a:t>
            </a: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.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marL="900430" algn="just">
              <a:lnSpc>
                <a:spcPct val="115000"/>
              </a:lnSpc>
              <a:spcAft>
                <a:spcPts val="1000"/>
              </a:spcAft>
            </a:pPr>
            <a:endParaRPr lang="bg-BG" b="1" dirty="0">
              <a:solidFill>
                <a:schemeClr val="accent6">
                  <a:lumMod val="75000"/>
                </a:schemeClr>
              </a:solidFill>
              <a:latin typeface="Times New Roman"/>
              <a:ea typeface="Calibri"/>
            </a:endParaRPr>
          </a:p>
          <a:p>
            <a:pPr marL="900430"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Yankova R.,  I. Tankov. NLO response as a function of structural water presence: A comparative experimental (UV-vis) and DFT (structural, NPA, MEP) study on Cs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2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Ni(SeO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4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)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2</a:t>
            </a:r>
            <a:r>
              <a:rPr lang="en-US" b="1" dirty="0">
                <a:solidFill>
                  <a:srgbClr val="918655">
                    <a:lumMod val="75000"/>
                  </a:srgbClr>
                </a:solidFill>
                <a:latin typeface="Times New Roman"/>
                <a:ea typeface="Calibri"/>
              </a:rPr>
              <a:t>∙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4H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2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O and Cs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2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Ni(SeO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4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)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2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. Journal of Molecular Structure, 2021, 1224, pp. 129047</a:t>
            </a:r>
            <a:r>
              <a:rPr lang="bg-BG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.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2. M. Aarjane, S. Slassi, A. Ghaleb, A. Amine, Synthesis, spectroscopic characterization (FT-IR, NMR) and DFT computational studies of new isoxazoline derived from acridone, Journal of Molecular Structure, 1231, 2021, pp. 129921.</a:t>
            </a:r>
          </a:p>
          <a:p>
            <a:pPr algn="just">
              <a:lnSpc>
                <a:spcPct val="115000"/>
              </a:lnSpc>
            </a:pPr>
            <a:endParaRPr lang="en-US" dirty="0">
              <a:solidFill>
                <a:schemeClr val="accent6">
                  <a:lumMod val="75000"/>
                </a:schemeClr>
              </a:solidFill>
              <a:latin typeface="Times New Roman"/>
              <a:ea typeface="Calibri"/>
            </a:endParaRPr>
          </a:p>
          <a:p>
            <a:pPr algn="just">
              <a:lnSpc>
                <a:spcPct val="115000"/>
              </a:lnSpc>
            </a:pPr>
            <a:endParaRPr lang="en-US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7555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FA101A-EFC4-46AC-AAD7-CE812465A84C}"/>
              </a:ext>
            </a:extLst>
          </p:cNvPr>
          <p:cNvSpPr/>
          <p:nvPr/>
        </p:nvSpPr>
        <p:spPr>
          <a:xfrm>
            <a:off x="533400" y="1325026"/>
            <a:ext cx="8734425" cy="4207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3. M. Bhuvaneswari, R. Santhakumari, C. Usha, R. Jayasree, S. Sagadevan, Synthesis, growth, structural, Spectroscopic, optical, Thermal, DFT, HOMO–LUMO, MEP, NBO analysis, and Thermodynamic properties of vanillin isonicotinic hydrazide single crystal, Journal of Molecular Structure, 1243, 2021, pp. 130856.</a:t>
            </a:r>
          </a:p>
          <a:p>
            <a:pPr algn="just">
              <a:lnSpc>
                <a:spcPct val="115000"/>
              </a:lnSpc>
            </a:pPr>
            <a:endParaRPr lang="en-US" dirty="0">
              <a:solidFill>
                <a:schemeClr val="accent6">
                  <a:lumMod val="75000"/>
                </a:schemeClr>
              </a:solidFill>
              <a:latin typeface="Times New Roman"/>
              <a:ea typeface="Calibri"/>
            </a:endParaRPr>
          </a:p>
          <a:p>
            <a:pPr algn="just">
              <a:lnSpc>
                <a:spcPct val="115000"/>
              </a:lnSpc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4. S. Şahin, N. Dege, Synthesis, Characterization, X-Ray, HOMO-LUMO, MEP, FT-IR, NLO, Hirshfeld surface, ADMET, Boiled-Egg Model Properties and Molecular Docking Studies with Human Cyclophilin D (CypD) of a Schiff Base Compound: (E)-1-(5-nitro-2-(piperidin-1-yl)phenyl)-N-(3-nitrophenyl)methanimine, Polyhedron, 205, 2021, pp. 115320.</a:t>
            </a:r>
          </a:p>
          <a:p>
            <a:pPr algn="just">
              <a:lnSpc>
                <a:spcPct val="115000"/>
              </a:lnSpc>
            </a:pPr>
            <a:endParaRPr lang="en-US" dirty="0">
              <a:solidFill>
                <a:schemeClr val="accent6">
                  <a:lumMod val="75000"/>
                </a:schemeClr>
              </a:solidFill>
              <a:latin typeface="Times New Roman"/>
              <a:ea typeface="Calibri"/>
            </a:endParaRPr>
          </a:p>
          <a:p>
            <a:pPr algn="just">
              <a:lnSpc>
                <a:spcPct val="115000"/>
              </a:lnSpc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5. M.A.M. El-Mansy, A.  Suvitha, B. Narayana, Exploring crystal, electronic, optical and NLO properties of ethyl 4-(3,4-dimethoxy phenyl)-6-methyl-2-thioxo-1,2,3,4-tetrahydro pyrimidine-5-carboxylate (MTTHPC), Opt Quant Electron, 53, 2021, </a:t>
            </a: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рр. 424.</a:t>
            </a:r>
          </a:p>
        </p:txBody>
      </p:sp>
    </p:spTree>
    <p:extLst>
      <p:ext uri="{BB962C8B-B14F-4D97-AF65-F5344CB8AC3E}">
        <p14:creationId xmlns:p14="http://schemas.microsoft.com/office/powerpoint/2010/main" val="2238220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301473" y="0"/>
            <a:ext cx="8229600" cy="487362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bg-BG" sz="3200" b="1" kern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ФИНАНСИРАНЕ</a:t>
            </a:r>
            <a:endParaRPr lang="en-US" sz="3200" b="1" kern="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28600" y="740599"/>
            <a:ext cx="10127697" cy="5955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indent="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bg-BG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Общата сума на финансиране на проекта за трите години е</a:t>
            </a:r>
          </a:p>
          <a:p>
            <a:r>
              <a:rPr lang="bg-BG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11390</a:t>
            </a:r>
            <a:r>
              <a:rPr lang="en-US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.</a:t>
            </a:r>
            <a:r>
              <a:rPr lang="bg-BG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50 лв.</a:t>
            </a:r>
            <a:r>
              <a:rPr lang="en-US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bg-BG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Средствата са изразходвани за</a:t>
            </a:r>
            <a:r>
              <a:rPr lang="en-US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:</a:t>
            </a:r>
            <a:endParaRPr lang="bg-BG" altLang="en-US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  <a:p>
            <a:endParaRPr lang="bg-BG" altLang="en-US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bg-BG" alt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–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bg-BG" alt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Универсална сушилня – 2112.56 лв.</a:t>
            </a:r>
          </a:p>
          <a:p>
            <a:pPr>
              <a:spcAft>
                <a:spcPts val="600"/>
              </a:spcAft>
            </a:pPr>
            <a:r>
              <a:rPr lang="bg-BG" alt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– Автоклави за хидротермален синтез – 313.67 лв.</a:t>
            </a:r>
          </a:p>
          <a:p>
            <a:pPr>
              <a:spcAft>
                <a:spcPts val="600"/>
              </a:spcAft>
            </a:pPr>
            <a:r>
              <a:rPr lang="bg-BG" alt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–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bg-BG" alt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Скрипт към закупен софтуер – 211.67 лв.</a:t>
            </a:r>
          </a:p>
          <a:p>
            <a:pPr>
              <a:spcAft>
                <a:spcPts val="600"/>
              </a:spcAft>
            </a:pPr>
            <a:r>
              <a:rPr lang="bg-BG" alt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–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SSD </a:t>
            </a:r>
            <a:r>
              <a:rPr lang="bg-BG" alt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диск – 57.00 лв. </a:t>
            </a:r>
          </a:p>
          <a:p>
            <a:pPr>
              <a:spcAft>
                <a:spcPts val="600"/>
              </a:spcAft>
            </a:pPr>
            <a:r>
              <a:rPr lang="bg-BG" alt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–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UPS – 107.88 </a:t>
            </a:r>
            <a:r>
              <a:rPr lang="bg-BG" alt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лв.</a:t>
            </a:r>
          </a:p>
          <a:p>
            <a:pPr>
              <a:spcAft>
                <a:spcPts val="600"/>
              </a:spcAft>
            </a:pPr>
            <a:r>
              <a:rPr lang="bg-BG" alt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– Реактиви, химикали, стъклария – 3241.74 лв.</a:t>
            </a:r>
          </a:p>
          <a:p>
            <a:r>
              <a:rPr lang="bg-BG" alt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– Външни услуги – 3853.99 лв.</a:t>
            </a:r>
            <a:endParaRPr lang="en-US" altLang="en-US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   </a:t>
            </a:r>
            <a:r>
              <a:rPr lang="bg-BG" alt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Заплащане за анализи на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bg-BG" alt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БАН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; </a:t>
            </a:r>
            <a:r>
              <a:rPr lang="bg-BG" alt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такси преводи и др.</a:t>
            </a:r>
          </a:p>
          <a:p>
            <a:pPr marL="542925" indent="-200025">
              <a:spcAft>
                <a:spcPts val="600"/>
              </a:spcAft>
            </a:pPr>
            <a:r>
              <a:rPr lang="bg-BG" alt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– Такси за правоучастие в конференция – 156.47 лв. </a:t>
            </a:r>
            <a:endParaRPr lang="en-US" altLang="en-US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bg-BG" alt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–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bg-BG" alt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Заплащане на рецензенти по отчета – 195 лв.</a:t>
            </a:r>
          </a:p>
          <a:p>
            <a:r>
              <a:rPr lang="bg-BG" alt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– Администр.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/</a:t>
            </a:r>
            <a:r>
              <a:rPr lang="bg-BG" alt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финансово-счетоводно обслужване – 1140.50 лв.</a:t>
            </a:r>
          </a:p>
        </p:txBody>
      </p:sp>
    </p:spTree>
    <p:extLst>
      <p:ext uri="{BB962C8B-B14F-4D97-AF65-F5344CB8AC3E}">
        <p14:creationId xmlns:p14="http://schemas.microsoft.com/office/powerpoint/2010/main" val="868285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>
          <a:xfrm>
            <a:off x="1018730" y="190500"/>
            <a:ext cx="8344787" cy="571500"/>
          </a:xfrm>
          <a:prstGeom prst="rect">
            <a:avLst/>
          </a:prstGeom>
        </p:spPr>
        <p:txBody>
          <a:bodyPr vert="horz" lIns="0" rIns="0" bIns="0" anchor="b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eaLnBrk="1" hangingPunct="1"/>
            <a:r>
              <a:rPr lang="bg-BG" sz="4000" b="1" dirty="0">
                <a:solidFill>
                  <a:schemeClr val="accent2">
                    <a:lumMod val="50000"/>
                  </a:schemeClr>
                </a:solidFill>
              </a:rPr>
              <a:t>БЛАГОДАРЯ ЗА ВНИМАНИЕТО!</a:t>
            </a:r>
            <a:endParaRPr lang="en-US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09537A-6274-46D7-A281-1E9CE44BD19D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6700" y="1276350"/>
            <a:ext cx="9848849" cy="539115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РАБОТЕН КОЛЕКТИВ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6291"/>
            <a:ext cx="8596668" cy="4545071"/>
          </a:xfrm>
        </p:spPr>
        <p:txBody>
          <a:bodyPr>
            <a:normAutofit fontScale="25000" lnSpcReduction="20000"/>
          </a:bodyPr>
          <a:lstStyle/>
          <a:p>
            <a:pPr lvl="0" algn="just"/>
            <a:r>
              <a:rPr lang="bg-BG" sz="6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Доц. д-р Румяна Златинова Янкова</a:t>
            </a:r>
            <a:r>
              <a:rPr lang="bg-BG" sz="6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кат “Химия”, Университет “Проф. д-р Асен Златаров” – Бургас (ръководител на проекта);</a:t>
            </a:r>
          </a:p>
          <a:p>
            <a:pPr lvl="0" algn="just"/>
            <a:r>
              <a:rPr lang="bg-BG" sz="6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bg-BG" sz="6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Гл. ас. д-р Ивайло Георгиев Танков, </a:t>
            </a:r>
            <a:r>
              <a:rPr lang="bg-BG" sz="6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кат. “Химични технологии”,  Университет “Проф. д-р Асен Златаров” – Бургас;</a:t>
            </a:r>
          </a:p>
          <a:p>
            <a:pPr lvl="0" algn="just"/>
            <a:r>
              <a:rPr lang="bg-BG" sz="6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Гл. ас. д-р Милен Димитров Димов, </a:t>
            </a:r>
            <a:r>
              <a:rPr lang="bg-BG" sz="6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Факултет „Техника и технологии“, гр. Ямбол към Тракийски университет – Стара Загора;</a:t>
            </a:r>
          </a:p>
          <a:p>
            <a:pPr lvl="0" algn="just"/>
            <a:r>
              <a:rPr lang="bg-BG" sz="6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Инж. Денчо Иванов Михов, </a:t>
            </a:r>
            <a:r>
              <a:rPr lang="bg-BG" sz="6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Докторант, Университет “Проф. д-р Асен Златаров” – Бургас;</a:t>
            </a:r>
          </a:p>
          <a:p>
            <a:pPr lvl="0" algn="just"/>
            <a:r>
              <a:rPr lang="bg-BG" sz="6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Желязка Стоянова Вълчанова, </a:t>
            </a:r>
            <a:r>
              <a:rPr lang="bg-BG" sz="6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ІV курс, спец. “Химия”, Университет “Проф. д-р Асен Златаров” – Бургас;</a:t>
            </a:r>
          </a:p>
          <a:p>
            <a:pPr lvl="0" algn="just"/>
            <a:r>
              <a:rPr lang="bg-BG" sz="6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Соня Танчева Йорданова, </a:t>
            </a:r>
            <a:r>
              <a:rPr lang="bg-BG" sz="6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студентка ІV курс, спец. “Химия”, Университет “Проф. д-р Асен Златаров” – Бургас;</a:t>
            </a:r>
          </a:p>
          <a:p>
            <a:pPr lvl="0" algn="just"/>
            <a:r>
              <a:rPr lang="bg-BG" sz="6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Янна Ганчева Русенова, </a:t>
            </a:r>
            <a:r>
              <a:rPr lang="bg-BG" sz="6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студентка III курс, спец. “Медицина”, Университет ”Проф. д-р Асен Златаров” – Бургас;</a:t>
            </a:r>
          </a:p>
          <a:p>
            <a:pPr lvl="0" algn="just"/>
            <a:r>
              <a:rPr lang="bg-BG" sz="6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Симона Илиева Йорданова, </a:t>
            </a:r>
            <a:r>
              <a:rPr lang="bg-BG" sz="6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студентка III курс, спец. “Медицина”, Университет ”Проф. д-р Асен Златаров” – Бургас;</a:t>
            </a:r>
          </a:p>
          <a:p>
            <a:pPr lvl="0" algn="just"/>
            <a:r>
              <a:rPr lang="bg-BG" sz="6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Антон Димитров Мандов, </a:t>
            </a:r>
            <a:r>
              <a:rPr lang="bg-BG" sz="6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II курс, “Медицина”, Университет ”Проф. д-р Асен Златаров” – Бургас.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089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00075" y="0"/>
            <a:ext cx="8686800" cy="2362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lnSpc>
                <a:spcPct val="120000"/>
              </a:lnSpc>
              <a:buFontTx/>
              <a:buNone/>
            </a:pPr>
            <a:r>
              <a:rPr lang="bg-BG" sz="2400" b="1" kern="0" dirty="0">
                <a:solidFill>
                  <a:srgbClr val="002060"/>
                </a:solidFill>
                <a:latin typeface="+mj-lt"/>
              </a:rPr>
              <a:t>	</a:t>
            </a:r>
            <a:r>
              <a:rPr lang="bg-BG" sz="2400" b="1" kern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 на изследването:</a:t>
            </a:r>
          </a:p>
          <a:p>
            <a:pPr algn="just">
              <a:lnSpc>
                <a:spcPct val="120000"/>
              </a:lnSpc>
              <a:buFontTx/>
              <a:buNone/>
            </a:pPr>
            <a:endParaRPr lang="bg-BG" sz="2400" b="1" kern="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Tx/>
              <a:buNone/>
            </a:pPr>
            <a:r>
              <a:rPr lang="bg-BG" sz="2400" b="1" kern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Синтезиране и изследване на селенсъдържащи координационни съединения. 	Доказване на техния състав и строеж чрез теоретични и експериментални 	подходи.</a:t>
            </a:r>
          </a:p>
          <a:p>
            <a:pPr algn="just">
              <a:lnSpc>
                <a:spcPct val="120000"/>
              </a:lnSpc>
              <a:buFontTx/>
              <a:buNone/>
            </a:pPr>
            <a:r>
              <a:rPr lang="bg-BG" sz="2400" b="1" kern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Изследване на реактивоспособността и електронните им свойства. Предлагане на област за приложение на новополучените селенсъдържащи координационни съединения.  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ADE1891E-D266-4FD4-BB07-9E2E217A8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61839" y="3886200"/>
            <a:ext cx="3296186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473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609600"/>
            <a:ext cx="9131127" cy="1320800"/>
          </a:xfrm>
        </p:spPr>
        <p:txBody>
          <a:bodyPr/>
          <a:lstStyle/>
          <a:p>
            <a:pPr algn="ctr"/>
            <a:r>
              <a:rPr lang="bg-BG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044402" y="1562101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/>
            <a:endParaRPr lang="bg-BG" sz="2800" dirty="0">
              <a:solidFill>
                <a:srgbClr val="002060"/>
              </a:solidFill>
              <a:latin typeface="+mj-lt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bg-BG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Инфрачервена спектроскопия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bg-BG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bg-BG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bg-BG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Термогравиметричен анализ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g-BG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bg-BG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UV-Vis  </a:t>
            </a:r>
            <a:r>
              <a:rPr lang="bg-BG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спектроскопия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g-BG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en-US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bg-BG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Монокристален рентгеноструктурен анализ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g-BG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en-US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bg-BG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Квантовохимично компютърно моделиране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bg-BG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bg-BG" sz="2500" dirty="0"/>
          </a:p>
        </p:txBody>
      </p:sp>
    </p:spTree>
    <p:extLst>
      <p:ext uri="{BB962C8B-B14F-4D97-AF65-F5344CB8AC3E}">
        <p14:creationId xmlns:p14="http://schemas.microsoft.com/office/powerpoint/2010/main" val="1632524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1"/>
            <a:ext cx="9144000" cy="682625"/>
          </a:xfrm>
        </p:spPr>
        <p:txBody>
          <a:bodyPr>
            <a:normAutofit/>
          </a:bodyPr>
          <a:lstStyle/>
          <a:p>
            <a:r>
              <a:rPr lang="bg-BG" sz="2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ИЗПОЛЗВАН КОМПЮТЪРЕН СОФТУЕР</a:t>
            </a:r>
            <a:endParaRPr lang="bg-BG" sz="24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133350" y="1981200"/>
            <a:ext cx="10306050" cy="4343400"/>
          </a:xfrm>
        </p:spPr>
        <p:txBody>
          <a:bodyPr>
            <a:normAutofit/>
          </a:bodyPr>
          <a:lstStyle/>
          <a:p>
            <a:pPr algn="just"/>
            <a:r>
              <a:rPr lang="bg-BG" sz="2800" b="1" u="sng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Програмен</a:t>
            </a:r>
            <a:r>
              <a:rPr lang="ru-RU" sz="2800" b="1" u="sng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пакет </a:t>
            </a:r>
            <a:r>
              <a:rPr lang="en-US" sz="2800" b="1" u="sng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Gaussian </a:t>
            </a:r>
            <a:r>
              <a:rPr lang="bg-BG" sz="2800" b="1" u="sng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16.</a:t>
            </a:r>
          </a:p>
          <a:p>
            <a:pPr marL="0" indent="0" algn="just">
              <a:buNone/>
            </a:pPr>
            <a:endParaRPr lang="bg-BG" sz="2800" b="1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 algn="just">
              <a:buNone/>
            </a:pPr>
            <a:r>
              <a:rPr lang="bg-BG" sz="2800" b="1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	</a:t>
            </a:r>
            <a:r>
              <a:rPr lang="bg-BG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Използвана е Теорията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на функционала на плътността</a:t>
            </a:r>
            <a:r>
              <a:rPr lang="bg-BG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. </a:t>
            </a:r>
          </a:p>
          <a:p>
            <a:pPr algn="just">
              <a:buNone/>
            </a:pPr>
            <a:endParaRPr lang="bg-BG" sz="2800" u="sng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 algn="just"/>
            <a:r>
              <a:rPr lang="bg-BG" sz="2800" b="1" u="sng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Програмен продукт </a:t>
            </a:r>
            <a:r>
              <a:rPr lang="en-US" sz="2800" b="1" u="sng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GaussView, Version </a:t>
            </a:r>
            <a:r>
              <a:rPr lang="bg-BG" sz="2800" b="1" u="sng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6.</a:t>
            </a:r>
          </a:p>
          <a:p>
            <a:pPr marL="0" indent="0" algn="just">
              <a:buNone/>
            </a:pPr>
            <a:endParaRPr lang="bg-BG" sz="2800" b="1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 algn="just">
              <a:buNone/>
            </a:pPr>
            <a:r>
              <a:rPr lang="bg-BG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	За подготовка на изчисленията и визуализация на резултатите от тях. </a:t>
            </a:r>
          </a:p>
          <a:p>
            <a:pPr eaLnBrk="1" hangingPunct="1">
              <a:buFont typeface="Wingdings" pitchFamily="2" charset="2"/>
              <a:buNone/>
            </a:pPr>
            <a:endParaRPr lang="bg-BG" sz="25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52400" y="247651"/>
            <a:ext cx="9144000" cy="682625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endParaRPr lang="bg-BG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399"/>
          <p:cNvSpPr>
            <a:spLocks noChangeArrowheads="1"/>
          </p:cNvSpPr>
          <p:nvPr/>
        </p:nvSpPr>
        <p:spPr bwMode="auto">
          <a:xfrm>
            <a:off x="228600" y="78158"/>
            <a:ext cx="8991600" cy="680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bg-BG" altLang="en-US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Синтезирани и изследвани </a:t>
            </a:r>
            <a:r>
              <a:rPr lang="en-US" altLang="en-US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(</a:t>
            </a:r>
            <a:r>
              <a:rPr lang="bg-BG" altLang="en-US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теоретично и експериментално</a:t>
            </a:r>
            <a:r>
              <a:rPr lang="en-US" altLang="en-US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)</a:t>
            </a:r>
            <a:r>
              <a:rPr lang="bg-BG" altLang="en-US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 са следните селенсъдържащи съединения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:</a:t>
            </a:r>
            <a:r>
              <a:rPr lang="ru-RU" altLang="en-US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altLang="en-US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indent="0" algn="ctr"/>
            <a:r>
              <a:rPr lang="ru-RU" altLang="en-US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	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</a:rPr>
              <a:t>Al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</a:rPr>
              <a:t>(SeO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·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</a:rPr>
              <a:t>6H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</a:rPr>
              <a:t>O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</a:rPr>
              <a:t>Na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</a:rPr>
              <a:t>SeO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sym typeface="Symbol" panose="05050102010706020507" pitchFamily="18" charset="2"/>
              </a:rPr>
              <a:t>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</a:rPr>
              <a:t>5Н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; 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</a:rPr>
              <a:t>Ga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</a:rPr>
              <a:t>(SeO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sym typeface="Symbol" panose="05050102010706020507" pitchFamily="18" charset="2"/>
              </a:rPr>
              <a:t>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</a:rPr>
              <a:t>6H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</a:rPr>
              <a:t>O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;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</a:rPr>
              <a:t> In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</a:rPr>
              <a:t>(SeO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sym typeface="Symbol" panose="05050102010706020507" pitchFamily="18" charset="2"/>
              </a:rPr>
              <a:t>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</a:rPr>
              <a:t>6H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</a:rPr>
              <a:t>O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;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Ce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(SeO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3H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O; Nd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(SeO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5H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O; Sm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(SeO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5H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O; Er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(SeO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3H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DyH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O; Sm</a:t>
            </a:r>
            <a:r>
              <a:rPr lang="ru-RU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OH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ru-RU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)(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HSeO</a:t>
            </a:r>
            <a:r>
              <a:rPr lang="ru-RU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ru-RU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indent="0" algn="ctr"/>
            <a:endParaRPr lang="en-US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ctr"/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·5H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Mn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·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Mg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·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CdSeO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·2H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FeSeO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·6H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indent="0" algn="ctr"/>
            <a:endParaRPr lang="en-US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ctr"/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Rb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</a:rPr>
              <a:t>[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Cu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H</a:t>
            </a:r>
            <a:r>
              <a:rPr lang="ru-RU" baseline="-25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O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bg-BG" baseline="-25000" dirty="0">
                <a:solidFill>
                  <a:schemeClr val="accent2">
                    <a:lumMod val="50000"/>
                  </a:schemeClr>
                </a:solidFill>
              </a:rPr>
              <a:t>6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</a:rPr>
              <a:t>]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SeO</a:t>
            </a:r>
            <a:r>
              <a:rPr lang="ru-RU" baseline="-25000" dirty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; 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Cs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Ni(SeO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∙4H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; </a:t>
            </a:r>
          </a:p>
          <a:p>
            <a:pPr indent="0" algn="ctr"/>
            <a:endParaRPr lang="en-US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ctr"/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Co(SeO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·2H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Na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Cd(SeO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·2H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Na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Fe(SeO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·2H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ctr"/>
            <a:endParaRPr lang="bg-BG" altLang="en-US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Обобщени са резултатите от предходни наши изследвания по разработване на термодинамични модели за поведението на разтворите и твърдо-течното фазово равновесие в 1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 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селенатни бинерни системи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{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 типа 1-2 (M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-H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 (M = Li, Na, K, NH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Rb, Cs)) и 2-2 (M‘SeO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-H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 (M‘ =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Mg,Co,Ni,Zn)}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селенатни тройни системи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(Na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H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Li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H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Cs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H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Cs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H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Cs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Zn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H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Rb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H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Rb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H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Rb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Zn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H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O,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Mg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H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Mg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H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Mg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Zn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H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Ni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H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Ni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Zn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H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Zn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SeO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H</a:t>
            </a:r>
            <a:r>
              <a:rPr lang="bg-BG" sz="20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 25</a:t>
            </a:r>
            <a:r>
              <a:rPr lang="bg-BG" sz="2000" baseline="30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bg-BG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bg-BG" altLang="en-US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732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79548" y="285751"/>
            <a:ext cx="9112102" cy="682625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bg-BG" sz="2400" b="1" kern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Списък на научни публикации, публикувани в издания с импакт фактор (Web of Science) и импакт ранг (Scopus):</a:t>
            </a:r>
            <a:endParaRPr lang="bg-BG" sz="2400" kern="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99"/>
          <p:cNvSpPr>
            <a:spLocks noChangeArrowheads="1"/>
          </p:cNvSpPr>
          <p:nvPr/>
        </p:nvSpPr>
        <p:spPr bwMode="auto">
          <a:xfrm>
            <a:off x="400050" y="1412753"/>
            <a:ext cx="8991600" cy="535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61950" indent="-361950" algn="just">
              <a:spcBef>
                <a:spcPts val="1000"/>
              </a:spcBef>
              <a:spcAft>
                <a:spcPts val="1000"/>
              </a:spcAft>
              <a:buAutoNum type="arabicPeriod"/>
              <a:tabLst>
                <a:tab pos="361950" algn="l"/>
                <a:tab pos="446088" algn="l"/>
              </a:tabLst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Yankova, R., S. Genieva. Crystal structure and IR investigation of double salt Cs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2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Ni(SeO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4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)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2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∙4H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2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O. Chemical Data Collections, 2019, 21, pp. 100234.</a:t>
            </a:r>
          </a:p>
          <a:p>
            <a:pPr marL="361950" indent="-361950" algn="just">
              <a:spcBef>
                <a:spcPts val="1000"/>
              </a:spcBef>
              <a:spcAft>
                <a:spcPts val="1000"/>
              </a:spcAft>
              <a:buAutoNum type="arabicPeriod"/>
              <a:tabLst>
                <a:tab pos="361950" algn="l"/>
                <a:tab pos="446088" algn="l"/>
              </a:tabLst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Baikusheva-Dimitrova, G., S. Genieva, R. Yankova. Interpolation method for determination of thermodynamic values. Oxidation Communications, 2019, 42, pp. 1–8.</a:t>
            </a:r>
          </a:p>
          <a:p>
            <a:pPr marL="361950" indent="-361950" algn="just">
              <a:spcBef>
                <a:spcPts val="1000"/>
              </a:spcBef>
              <a:spcAft>
                <a:spcPts val="1000"/>
              </a:spcAft>
              <a:buAutoNum type="arabicPeriod"/>
              <a:tabLst>
                <a:tab pos="361950" algn="l"/>
                <a:tab pos="446088" algn="l"/>
              </a:tabLst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Yankova, R., S. Genieva, G. Dimitrova, M. Stancheva. Synthesis, molecular structure and DFT studies of Sm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2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(OH)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2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(SeO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3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)(HSeO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3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)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2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(H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2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O)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2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. Journal of Chemical Technology and Metallurgy, 2019, 54, pp. 1240–1255.</a:t>
            </a:r>
          </a:p>
          <a:p>
            <a:pPr marL="361950" indent="-361950" algn="just">
              <a:spcBef>
                <a:spcPts val="1000"/>
              </a:spcBef>
              <a:spcAft>
                <a:spcPts val="1000"/>
              </a:spcAft>
              <a:buAutoNum type="arabicPeriod"/>
              <a:tabLst>
                <a:tab pos="361950" algn="l"/>
                <a:tab pos="446088" algn="l"/>
              </a:tabLst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Yankova, R., Hirshfeld surface analysis and IR investigation for the rubidium hexaaquacopper(II) selenate. Chemical Data Collections, 2020, 27, pp. 100379.</a:t>
            </a:r>
          </a:p>
          <a:p>
            <a:pPr marL="361950" indent="-361950" algn="just">
              <a:spcBef>
                <a:spcPts val="1000"/>
              </a:spcBef>
              <a:spcAft>
                <a:spcPts val="1000"/>
              </a:spcAft>
              <a:buAutoNum type="arabicPeriod"/>
              <a:tabLst>
                <a:tab pos="361950" algn="l"/>
                <a:tab pos="446088" algn="l"/>
              </a:tabLst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Yankova, R., A Hirshfeld surface analysis, crystal structure and infrared characterization of rubidium selenate. Chemical Data Collections, 2020, 28, pp. 100463.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en-US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indent="0" algn="ctr"/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bg-BG" altLang="en-US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endParaRPr lang="bg-BG" altLang="en-US" sz="20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674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99"/>
          <p:cNvSpPr>
            <a:spLocks noChangeArrowheads="1"/>
          </p:cNvSpPr>
          <p:nvPr/>
        </p:nvSpPr>
        <p:spPr bwMode="auto">
          <a:xfrm>
            <a:off x="398056" y="668130"/>
            <a:ext cx="8991600" cy="4735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61950" indent="-265113" algn="just">
              <a:lnSpc>
                <a:spcPct val="115000"/>
              </a:lnSpc>
              <a:spcAft>
                <a:spcPts val="1000"/>
              </a:spcAft>
              <a:tabLst>
                <a:tab pos="361950" algn="l"/>
              </a:tabLst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6. Yankova, R., I. Tankov, NLO response as a function of structural water presence: A comparative experimental (UV-vis) and DFT (structural, NPA, MEP) study on Cs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2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Ni(SeO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4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)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2</a:t>
            </a:r>
            <a:r>
              <a:rPr lang="ar-AE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۰4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H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2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O and Cs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2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Ni(SeO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4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)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2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. Journal of Molecular Structure, 2021, 1224, pp. 129047.</a:t>
            </a:r>
          </a:p>
          <a:p>
            <a:pPr marL="361950" indent="-265113" algn="just">
              <a:lnSpc>
                <a:spcPct val="115000"/>
              </a:lnSpc>
              <a:spcAft>
                <a:spcPts val="1000"/>
              </a:spcAft>
              <a:tabLst>
                <a:tab pos="361950" algn="l"/>
              </a:tabLst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7.	Yankova R., S. Genieva, M. Dimov, M. Nikolova. Analysis and interpretation of interactions in aluminium selenite hexahydrate. Oxidation Communications, 2021, 44(1), pp. 1–12.</a:t>
            </a:r>
          </a:p>
          <a:p>
            <a:pPr marL="361950" indent="-265113" algn="just">
              <a:lnSpc>
                <a:spcPct val="115000"/>
              </a:lnSpc>
              <a:spcAft>
                <a:spcPts val="1000"/>
              </a:spcAft>
              <a:tabLst>
                <a:tab pos="361950" algn="l"/>
              </a:tabLst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8.	Tankov, I., R. Yankova, DFT calculations on the molecular geometry, electronic structure and intermolecular interactions for the ionic salt hydrate Cs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2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Ni(SeO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4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)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2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.4H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2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O. Journal of Chemical Technology and Metallurgy, 2021, 56, pp. 467–487.</a:t>
            </a:r>
          </a:p>
          <a:p>
            <a:pPr marL="361950" indent="-265113" algn="just">
              <a:lnSpc>
                <a:spcPct val="115000"/>
              </a:lnSpc>
              <a:spcAft>
                <a:spcPts val="1000"/>
              </a:spcAft>
              <a:tabLst>
                <a:tab pos="361950" algn="l"/>
              </a:tabLst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9.	Mihov, D., R. Yankova, Crystal structure, IR investigation and interpretation of interactions in cobalt selenate pentahydrate. Chemical Data Collections, 2021, 36, pp. 100776.</a:t>
            </a:r>
          </a:p>
          <a:p>
            <a:endParaRPr lang="bg-BG" altLang="en-US" sz="20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127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9"/>
          <p:cNvSpPr>
            <a:spLocks noChangeArrowheads="1"/>
          </p:cNvSpPr>
          <p:nvPr/>
        </p:nvSpPr>
        <p:spPr bwMode="auto">
          <a:xfrm>
            <a:off x="235024" y="544349"/>
            <a:ext cx="9505950" cy="6313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indent="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1. </a:t>
            </a: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Участие в Научна сесия “Химия и химични технологии” за студенти и докторанти при Университет “Проф. д-р Асен Златаров” – Бургас, 2019 г., Соня Танчева Йорданова, фак. № Х498 – спец. “Химия” – доклад на тема: “Получаване и термично охарактеризиране на DyH(SeO</a:t>
            </a:r>
            <a:r>
              <a:rPr lang="bg-BG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3</a:t>
            </a: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)</a:t>
            </a:r>
            <a:r>
              <a:rPr lang="bg-BG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2</a:t>
            </a: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.2H</a:t>
            </a:r>
            <a:r>
              <a:rPr lang="bg-BG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2</a:t>
            </a: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O” – наградена – II място.</a:t>
            </a:r>
          </a:p>
          <a:p>
            <a:pPr indent="0" algn="just">
              <a:lnSpc>
                <a:spcPct val="115000"/>
              </a:lnSpc>
              <a:spcAft>
                <a:spcPts val="1000"/>
              </a:spcAft>
            </a:pP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2. Защитена дипломна работа на тема: “Физикохимично охарактеризиране на селенсъдържащи координационни съединения”  (2019) – дипломант – Божана Митева, фак. № 004, магистър по ИИТХХО. </a:t>
            </a:r>
          </a:p>
          <a:p>
            <a:pPr indent="0" algn="just">
              <a:lnSpc>
                <a:spcPct val="115000"/>
              </a:lnSpc>
              <a:spcAft>
                <a:spcPts val="1000"/>
              </a:spcAft>
            </a:pP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3. International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Conference on Technics, Technologies and Education, ICTTE 2020 – November 4-6 2020. </a:t>
            </a: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Участие с доклад на тема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: „Intra- and intermolecular interactions in the aluminium selenite hexahydrate“ – Rumyana Yankova, Svetlana Genieva, Milen Dimov, Mariya Nikolova.</a:t>
            </a:r>
          </a:p>
          <a:p>
            <a:pPr indent="0" algn="just">
              <a:lnSpc>
                <a:spcPct val="115000"/>
              </a:lnSpc>
              <a:spcAft>
                <a:spcPts val="1000"/>
              </a:spcAft>
            </a:pP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4. Участие в Научна сесия „Химия и химични технологии“ за студенти и докторанти при Университет “Проф. д-р Асен Златаров” – Бургас, 2020 г. Соня Танчева Йорданова, фак. № Х498 – спец. „Химия“ – участие с доклад на тема: „Синтез, структура и свойства на селенити от IIIа група на ПС“. </a:t>
            </a:r>
          </a:p>
          <a:p>
            <a:pPr indent="0" algn="just">
              <a:lnSpc>
                <a:spcPct val="115000"/>
              </a:lnSpc>
              <a:spcAft>
                <a:spcPts val="1000"/>
              </a:spcAft>
            </a:pP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5. Участие в Научна сесия „Химия и химични технологии“ за студенти и докторанти при Университет “Проф. д-р Асен Златаров” – Бургас, 2020 г. Сюлейман Хюдай Сюлейман, фак. № Х491 – спец. „Химия“ – участие с доклад на тема: „Синтез, структура и свойства на Cs</a:t>
            </a:r>
            <a:r>
              <a:rPr lang="bg-BG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2</a:t>
            </a: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Ni(SeO</a:t>
            </a:r>
            <a:r>
              <a:rPr lang="bg-BG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4</a:t>
            </a: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)</a:t>
            </a:r>
            <a:r>
              <a:rPr lang="bg-BG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2</a:t>
            </a: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∙4H</a:t>
            </a:r>
            <a:r>
              <a:rPr lang="bg-BG" baseline="-250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2</a:t>
            </a:r>
            <a:r>
              <a:rPr lang="bg-BG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O“.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31948" y="0"/>
            <a:ext cx="9112102" cy="682625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bg-BG" sz="2400" b="1" kern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Мерки за осигуряване на публичност на резултатите</a:t>
            </a:r>
            <a:r>
              <a:rPr lang="en-US" sz="2400" b="1" kern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bg-BG" sz="2400" kern="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93837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208</TotalTime>
  <Words>1392</Words>
  <Application>Microsoft Office PowerPoint</Application>
  <PresentationFormat>Widescreen</PresentationFormat>
  <Paragraphs>103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Symbol</vt:lpstr>
      <vt:lpstr>Tahoma</vt:lpstr>
      <vt:lpstr>Times New Roman</vt:lpstr>
      <vt:lpstr>Trebuchet MS</vt:lpstr>
      <vt:lpstr>Wingdings</vt:lpstr>
      <vt:lpstr>Wingdings 3</vt:lpstr>
      <vt:lpstr>Facet</vt:lpstr>
      <vt:lpstr>СИНТЕЗ, СТРУКТУРА И СВОЙСТВА НА СЕЛЕНСЪДЪРЖАЩИ КОМПЛЕКСНИ СЪЕДИНЕНИЯ</vt:lpstr>
      <vt:lpstr>РАБОТЕН КОЛЕКТИВ</vt:lpstr>
      <vt:lpstr>PowerPoint Presentation</vt:lpstr>
      <vt:lpstr>МЕТОДИ</vt:lpstr>
      <vt:lpstr>ИЗПОЛЗВАН КОМПЮТЪРЕН СОФТУЕР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Iliana R. Ishmerieva</cp:lastModifiedBy>
  <cp:revision>22</cp:revision>
  <dcterms:created xsi:type="dcterms:W3CDTF">2021-12-14T04:24:13Z</dcterms:created>
  <dcterms:modified xsi:type="dcterms:W3CDTF">2022-01-11T11:10:26Z</dcterms:modified>
</cp:coreProperties>
</file>