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88" r:id="rId6"/>
    <p:sldId id="289" r:id="rId7"/>
    <p:sldId id="290" r:id="rId8"/>
    <p:sldId id="291" r:id="rId9"/>
    <p:sldId id="293" r:id="rId10"/>
    <p:sldId id="294" r:id="rId11"/>
    <p:sldId id="296" r:id="rId12"/>
    <p:sldId id="297" r:id="rId13"/>
    <p:sldId id="295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7512" userDrawn="1">
          <p15:clr>
            <a:srgbClr val="A4A3A4"/>
          </p15:clr>
        </p15:guide>
        <p15:guide id="4" pos="144" userDrawn="1">
          <p15:clr>
            <a:srgbClr val="A4A3A4"/>
          </p15:clr>
        </p15:guide>
        <p15:guide id="5" orient="horz" pos="624" userDrawn="1">
          <p15:clr>
            <a:srgbClr val="A4A3A4"/>
          </p15:clr>
        </p15:guide>
        <p15:guide id="6" orient="horz" pos="40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A5A5A5"/>
    <a:srgbClr val="FFC0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52" autoAdjust="0"/>
  </p:normalViewPr>
  <p:slideViewPr>
    <p:cSldViewPr snapToGrid="0" showGuides="1">
      <p:cViewPr varScale="1">
        <p:scale>
          <a:sx n="88" d="100"/>
          <a:sy n="88" d="100"/>
        </p:scale>
        <p:origin x="494" y="77"/>
      </p:cViewPr>
      <p:guideLst>
        <p:guide orient="horz" pos="2328"/>
        <p:guide pos="3864"/>
        <p:guide pos="7512"/>
        <p:guide pos="144"/>
        <p:guide orient="horz" pos="624"/>
        <p:guide orient="horz" pos="40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As.%20Zlatarov\Proekt%202020\izsledvane%20na%20stai\107NK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onka%20Todorova\Desktop\Monitoring%20na%20%20PM\Fig,3%20i%204%20Publ%20God%202021,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onka%20Todorova\Desktop\Monitoring%20na%20%20PM\Fig,3%20i%204%20Publ%20God%202021,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1"/>
          <c:order val="0"/>
          <c:tx>
            <c:strRef>
              <c:f>форматирана!$G$1</c:f>
              <c:strCache>
                <c:ptCount val="1"/>
                <c:pt idx="0">
                  <c:v>10um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форматирана!$A$2:$A$45</c:f>
              <c:numCache>
                <c:formatCode>h:mm:ss</c:formatCode>
                <c:ptCount val="44"/>
                <c:pt idx="0">
                  <c:v>0.46731481481481479</c:v>
                </c:pt>
                <c:pt idx="1">
                  <c:v>0.46802083333333333</c:v>
                </c:pt>
                <c:pt idx="2">
                  <c:v>0.46871527777777783</c:v>
                </c:pt>
                <c:pt idx="3">
                  <c:v>0.46942129629629631</c:v>
                </c:pt>
                <c:pt idx="4">
                  <c:v>0.46988425925925931</c:v>
                </c:pt>
                <c:pt idx="5">
                  <c:v>0.47057870370370369</c:v>
                </c:pt>
                <c:pt idx="6">
                  <c:v>0.47128472222222223</c:v>
                </c:pt>
                <c:pt idx="7">
                  <c:v>0.47197916666666667</c:v>
                </c:pt>
                <c:pt idx="8">
                  <c:v>0.47268518518518521</c:v>
                </c:pt>
                <c:pt idx="9">
                  <c:v>0.47337962962962959</c:v>
                </c:pt>
                <c:pt idx="10">
                  <c:v>0.47407407407407409</c:v>
                </c:pt>
                <c:pt idx="11">
                  <c:v>0.47476851851851848</c:v>
                </c:pt>
                <c:pt idx="12">
                  <c:v>0.47546296296296298</c:v>
                </c:pt>
                <c:pt idx="13">
                  <c:v>0.47616898148148151</c:v>
                </c:pt>
                <c:pt idx="14">
                  <c:v>0.4768634259259259</c:v>
                </c:pt>
                <c:pt idx="15">
                  <c:v>0.4775578703703704</c:v>
                </c:pt>
                <c:pt idx="16">
                  <c:v>0.47826388888888888</c:v>
                </c:pt>
                <c:pt idx="17">
                  <c:v>0.47895833333333332</c:v>
                </c:pt>
                <c:pt idx="18">
                  <c:v>0.47965277777777776</c:v>
                </c:pt>
                <c:pt idx="19">
                  <c:v>0.4846064814814815</c:v>
                </c:pt>
                <c:pt idx="20">
                  <c:v>0.48530092592592594</c:v>
                </c:pt>
                <c:pt idx="21">
                  <c:v>0.48600694444444442</c:v>
                </c:pt>
                <c:pt idx="22">
                  <c:v>0.48671296296296296</c:v>
                </c:pt>
                <c:pt idx="23">
                  <c:v>0.48740740740740746</c:v>
                </c:pt>
                <c:pt idx="24">
                  <c:v>0.48811342592592594</c:v>
                </c:pt>
                <c:pt idx="25">
                  <c:v>0.48880787037037038</c:v>
                </c:pt>
                <c:pt idx="26">
                  <c:v>0.48951388888888886</c:v>
                </c:pt>
                <c:pt idx="27">
                  <c:v>0.49020833333333336</c:v>
                </c:pt>
                <c:pt idx="28">
                  <c:v>0.49090277777777774</c:v>
                </c:pt>
                <c:pt idx="29">
                  <c:v>0.49160879629629628</c:v>
                </c:pt>
                <c:pt idx="30">
                  <c:v>0.49230324074074078</c:v>
                </c:pt>
                <c:pt idx="31">
                  <c:v>0.49300925925925926</c:v>
                </c:pt>
                <c:pt idx="32">
                  <c:v>0.4937037037037037</c:v>
                </c:pt>
                <c:pt idx="33">
                  <c:v>0.49439814814814814</c:v>
                </c:pt>
                <c:pt idx="34">
                  <c:v>0.50318287037037035</c:v>
                </c:pt>
                <c:pt idx="35">
                  <c:v>0.50387731481481479</c:v>
                </c:pt>
                <c:pt idx="36">
                  <c:v>0.50458333333333327</c:v>
                </c:pt>
                <c:pt idx="37">
                  <c:v>0.50527777777777783</c:v>
                </c:pt>
                <c:pt idx="38">
                  <c:v>0.50597222222222216</c:v>
                </c:pt>
                <c:pt idx="39">
                  <c:v>0.50666666666666671</c:v>
                </c:pt>
                <c:pt idx="40">
                  <c:v>0.50737268518518519</c:v>
                </c:pt>
                <c:pt idx="41">
                  <c:v>0.50806712962962963</c:v>
                </c:pt>
                <c:pt idx="42">
                  <c:v>0.50876157407407407</c:v>
                </c:pt>
                <c:pt idx="43">
                  <c:v>0.50945601851851852</c:v>
                </c:pt>
              </c:numCache>
            </c:numRef>
          </c:xVal>
          <c:yVal>
            <c:numRef>
              <c:f>форматирана!$G$2:$G$45</c:f>
              <c:numCache>
                <c:formatCode>General</c:formatCode>
                <c:ptCount val="44"/>
                <c:pt idx="0">
                  <c:v>22</c:v>
                </c:pt>
                <c:pt idx="1">
                  <c:v>20</c:v>
                </c:pt>
                <c:pt idx="2">
                  <c:v>18</c:v>
                </c:pt>
                <c:pt idx="3">
                  <c:v>21</c:v>
                </c:pt>
                <c:pt idx="4">
                  <c:v>48</c:v>
                </c:pt>
                <c:pt idx="5">
                  <c:v>27</c:v>
                </c:pt>
                <c:pt idx="6">
                  <c:v>29</c:v>
                </c:pt>
                <c:pt idx="7">
                  <c:v>20</c:v>
                </c:pt>
                <c:pt idx="8">
                  <c:v>54</c:v>
                </c:pt>
                <c:pt idx="9">
                  <c:v>51</c:v>
                </c:pt>
                <c:pt idx="10">
                  <c:v>36</c:v>
                </c:pt>
                <c:pt idx="11">
                  <c:v>30</c:v>
                </c:pt>
                <c:pt idx="12">
                  <c:v>24</c:v>
                </c:pt>
                <c:pt idx="13">
                  <c:v>31</c:v>
                </c:pt>
                <c:pt idx="14">
                  <c:v>24</c:v>
                </c:pt>
                <c:pt idx="15">
                  <c:v>17</c:v>
                </c:pt>
                <c:pt idx="16">
                  <c:v>17</c:v>
                </c:pt>
                <c:pt idx="17">
                  <c:v>25</c:v>
                </c:pt>
                <c:pt idx="18">
                  <c:v>30</c:v>
                </c:pt>
                <c:pt idx="19">
                  <c:v>19</c:v>
                </c:pt>
                <c:pt idx="20">
                  <c:v>17</c:v>
                </c:pt>
                <c:pt idx="21">
                  <c:v>16</c:v>
                </c:pt>
                <c:pt idx="22">
                  <c:v>18</c:v>
                </c:pt>
                <c:pt idx="23">
                  <c:v>14</c:v>
                </c:pt>
                <c:pt idx="24">
                  <c:v>11</c:v>
                </c:pt>
                <c:pt idx="25">
                  <c:v>13</c:v>
                </c:pt>
                <c:pt idx="26">
                  <c:v>18</c:v>
                </c:pt>
                <c:pt idx="27">
                  <c:v>14</c:v>
                </c:pt>
                <c:pt idx="28">
                  <c:v>14</c:v>
                </c:pt>
                <c:pt idx="29">
                  <c:v>8</c:v>
                </c:pt>
                <c:pt idx="30">
                  <c:v>10</c:v>
                </c:pt>
                <c:pt idx="31">
                  <c:v>13</c:v>
                </c:pt>
                <c:pt idx="32">
                  <c:v>9</c:v>
                </c:pt>
                <c:pt idx="33">
                  <c:v>7</c:v>
                </c:pt>
                <c:pt idx="34">
                  <c:v>10</c:v>
                </c:pt>
                <c:pt idx="35">
                  <c:v>7</c:v>
                </c:pt>
                <c:pt idx="36">
                  <c:v>7</c:v>
                </c:pt>
                <c:pt idx="37">
                  <c:v>18</c:v>
                </c:pt>
                <c:pt idx="38">
                  <c:v>16</c:v>
                </c:pt>
                <c:pt idx="39">
                  <c:v>18</c:v>
                </c:pt>
                <c:pt idx="40">
                  <c:v>5</c:v>
                </c:pt>
                <c:pt idx="41">
                  <c:v>14</c:v>
                </c:pt>
                <c:pt idx="42">
                  <c:v>12</c:v>
                </c:pt>
                <c:pt idx="43">
                  <c:v>10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B20-4986-BA38-A25A858D3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486016"/>
        <c:axId val="41486592"/>
      </c:scatterChart>
      <c:valAx>
        <c:axId val="41486016"/>
        <c:scaling>
          <c:orientation val="minMax"/>
          <c:max val="0.51"/>
          <c:min val="0.4670000000000000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h:mm:ss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86592"/>
        <c:crosses val="autoZero"/>
        <c:crossBetween val="midCat"/>
      </c:valAx>
      <c:valAx>
        <c:axId val="4148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860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717386208752572"/>
          <c:y val="6.8090374497059736E-2"/>
          <c:w val="0.79920576923076925"/>
          <c:h val="0.706571915279392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Sheet1!$C$8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Sheet1!$D$7:$G$7</c:f>
              <c:strCache>
                <c:ptCount val="4"/>
                <c:pt idx="0">
                  <c:v>9.09.</c:v>
                </c:pt>
                <c:pt idx="1">
                  <c:v>16.09.</c:v>
                </c:pt>
                <c:pt idx="2">
                  <c:v>23.09.</c:v>
                </c:pt>
                <c:pt idx="3">
                  <c:v>30.09.</c:v>
                </c:pt>
              </c:strCache>
            </c:strRef>
          </c:cat>
          <c:val>
            <c:numRef>
              <c:f>Sheet1!$D$8:$G$8</c:f>
              <c:numCache>
                <c:formatCode>General</c:formatCode>
                <c:ptCount val="4"/>
                <c:pt idx="0">
                  <c:v>44.3</c:v>
                </c:pt>
                <c:pt idx="1">
                  <c:v>46.6</c:v>
                </c:pt>
                <c:pt idx="2">
                  <c:v>48.3</c:v>
                </c:pt>
                <c:pt idx="3">
                  <c:v>42.7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86-4772-8ACB-3B5B7B685C22}"/>
            </c:ext>
          </c:extLst>
        </c:ser>
        <c:ser>
          <c:idx val="1"/>
          <c:order val="1"/>
          <c:tx>
            <c:strRef>
              <c:f>Sheet1!$C$9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Sheet1!$D$7:$G$7</c:f>
              <c:strCache>
                <c:ptCount val="4"/>
                <c:pt idx="0">
                  <c:v>9.09.</c:v>
                </c:pt>
                <c:pt idx="1">
                  <c:v>16.09.</c:v>
                </c:pt>
                <c:pt idx="2">
                  <c:v>23.09.</c:v>
                </c:pt>
                <c:pt idx="3">
                  <c:v>30.09.</c:v>
                </c:pt>
              </c:strCache>
            </c:strRef>
          </c:cat>
          <c:val>
            <c:numRef>
              <c:f>Sheet1!$D$9:$G$9</c:f>
              <c:numCache>
                <c:formatCode>General</c:formatCode>
                <c:ptCount val="4"/>
                <c:pt idx="0">
                  <c:v>24.5</c:v>
                </c:pt>
                <c:pt idx="1">
                  <c:v>25.4</c:v>
                </c:pt>
                <c:pt idx="2">
                  <c:v>25.2</c:v>
                </c:pt>
                <c:pt idx="3">
                  <c:v>23.9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86-4772-8ACB-3B5B7B685C22}"/>
            </c:ext>
          </c:extLst>
        </c:ser>
        <c:ser>
          <c:idx val="2"/>
          <c:order val="2"/>
          <c:tx>
            <c:strRef>
              <c:f>Sheet1!$C$10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Sheet1!$D$7:$G$7</c:f>
              <c:strCache>
                <c:ptCount val="4"/>
                <c:pt idx="0">
                  <c:v>9.09.</c:v>
                </c:pt>
                <c:pt idx="1">
                  <c:v>16.09.</c:v>
                </c:pt>
                <c:pt idx="2">
                  <c:v>23.09.</c:v>
                </c:pt>
                <c:pt idx="3">
                  <c:v>30.09.</c:v>
                </c:pt>
              </c:strCache>
            </c:strRef>
          </c:cat>
          <c:val>
            <c:numRef>
              <c:f>Sheet1!$D$10:$G$10</c:f>
              <c:numCache>
                <c:formatCode>General</c:formatCode>
                <c:ptCount val="4"/>
                <c:pt idx="0">
                  <c:v>36.200000000000003</c:v>
                </c:pt>
                <c:pt idx="1">
                  <c:v>36</c:v>
                </c:pt>
                <c:pt idx="2">
                  <c:v>35.299999999999997</c:v>
                </c:pt>
                <c:pt idx="3">
                  <c:v>37.299999999999997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86-4772-8ACB-3B5B7B685C22}"/>
            </c:ext>
          </c:extLst>
        </c:ser>
        <c:ser>
          <c:idx val="3"/>
          <c:order val="3"/>
          <c:tx>
            <c:strRef>
              <c:f>Sheet1!$C$11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Sheet1!$D$7:$G$7</c:f>
              <c:strCache>
                <c:ptCount val="4"/>
                <c:pt idx="0">
                  <c:v>9.09.</c:v>
                </c:pt>
                <c:pt idx="1">
                  <c:v>16.09.</c:v>
                </c:pt>
                <c:pt idx="2">
                  <c:v>23.09.</c:v>
                </c:pt>
                <c:pt idx="3">
                  <c:v>30.09.</c:v>
                </c:pt>
              </c:strCache>
            </c:strRef>
          </c:cat>
          <c:val>
            <c:numRef>
              <c:f>Sheet1!$D$11:$G$11</c:f>
              <c:numCache>
                <c:formatCode>General</c:formatCode>
                <c:ptCount val="4"/>
                <c:pt idx="0">
                  <c:v>17.2</c:v>
                </c:pt>
                <c:pt idx="1">
                  <c:v>16.2</c:v>
                </c:pt>
                <c:pt idx="2">
                  <c:v>20.8</c:v>
                </c:pt>
                <c:pt idx="3">
                  <c:v>21.4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86-4772-8ACB-3B5B7B685C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73196544"/>
        <c:axId val="73069056"/>
      </c:barChart>
      <c:catAx>
        <c:axId val="73196544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bg-BG"/>
                  <a:t>Дата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44772365416836679"/>
              <c:y val="0.8625500503244892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73069056"/>
        <c:crosses val="autoZero"/>
        <c:auto val="1"/>
        <c:lblAlgn val="ctr"/>
        <c:lblOffset val="100"/>
        <c:noMultiLvlLbl val="0"/>
      </c:catAx>
      <c:valAx>
        <c:axId val="73069056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Concentration, </a:t>
                </a:r>
                <a:r>
                  <a:rPr lang="el-GR" sz="1400"/>
                  <a:t>μ</a:t>
                </a:r>
                <a:r>
                  <a:rPr lang="en-US" sz="1400"/>
                  <a:t>g/m³</a:t>
                </a:r>
              </a:p>
            </c:rich>
          </c:tx>
          <c:layout>
            <c:manualLayout>
              <c:xMode val="edge"/>
              <c:yMode val="edge"/>
              <c:x val="2.2050716648291068E-2"/>
              <c:y val="9.8643310254741837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7319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87862408288073"/>
          <c:y val="7.6388888888888895E-2"/>
          <c:w val="0.79152692307692307"/>
          <c:h val="0.740254811898512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Sheet1!$C$26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Sheet1!$D$25:$G$25</c:f>
              <c:strCache>
                <c:ptCount val="4"/>
                <c:pt idx="0">
                  <c:v>9.09.</c:v>
                </c:pt>
                <c:pt idx="1">
                  <c:v>16.09.</c:v>
                </c:pt>
                <c:pt idx="2">
                  <c:v>23.09.</c:v>
                </c:pt>
                <c:pt idx="3">
                  <c:v>30.09.</c:v>
                </c:pt>
              </c:strCache>
            </c:strRef>
          </c:cat>
          <c:val>
            <c:numRef>
              <c:f>Sheet1!$D$26:$G$26</c:f>
              <c:numCache>
                <c:formatCode>General</c:formatCode>
                <c:ptCount val="4"/>
                <c:pt idx="0">
                  <c:v>49.8</c:v>
                </c:pt>
                <c:pt idx="1">
                  <c:v>63.6</c:v>
                </c:pt>
                <c:pt idx="2">
                  <c:v>46.6</c:v>
                </c:pt>
                <c:pt idx="3">
                  <c:v>45.3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5D-4F31-9183-50CE11C16386}"/>
            </c:ext>
          </c:extLst>
        </c:ser>
        <c:ser>
          <c:idx val="1"/>
          <c:order val="1"/>
          <c:tx>
            <c:strRef>
              <c:f>Sheet1!$C$27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Sheet1!$D$25:$G$25</c:f>
              <c:strCache>
                <c:ptCount val="4"/>
                <c:pt idx="0">
                  <c:v>9.09.</c:v>
                </c:pt>
                <c:pt idx="1">
                  <c:v>16.09.</c:v>
                </c:pt>
                <c:pt idx="2">
                  <c:v>23.09.</c:v>
                </c:pt>
                <c:pt idx="3">
                  <c:v>30.09.</c:v>
                </c:pt>
              </c:strCache>
            </c:strRef>
          </c:cat>
          <c:val>
            <c:numRef>
              <c:f>Sheet1!$D$27:$G$27</c:f>
              <c:numCache>
                <c:formatCode>General</c:formatCode>
                <c:ptCount val="4"/>
                <c:pt idx="0">
                  <c:v>25.4</c:v>
                </c:pt>
                <c:pt idx="1">
                  <c:v>26.1</c:v>
                </c:pt>
                <c:pt idx="2">
                  <c:v>26.8</c:v>
                </c:pt>
                <c:pt idx="3">
                  <c:v>25.2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5D-4F31-9183-50CE11C16386}"/>
            </c:ext>
          </c:extLst>
        </c:ser>
        <c:ser>
          <c:idx val="2"/>
          <c:order val="2"/>
          <c:tx>
            <c:strRef>
              <c:f>Sheet1!$C$28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Sheet1!$D$25:$G$25</c:f>
              <c:strCache>
                <c:ptCount val="4"/>
                <c:pt idx="0">
                  <c:v>9.09.</c:v>
                </c:pt>
                <c:pt idx="1">
                  <c:v>16.09.</c:v>
                </c:pt>
                <c:pt idx="2">
                  <c:v>23.09.</c:v>
                </c:pt>
                <c:pt idx="3">
                  <c:v>30.09.</c:v>
                </c:pt>
              </c:strCache>
            </c:strRef>
          </c:cat>
          <c:val>
            <c:numRef>
              <c:f>Sheet1!$D$28:$G$28</c:f>
              <c:numCache>
                <c:formatCode>General</c:formatCode>
                <c:ptCount val="4"/>
                <c:pt idx="0">
                  <c:v>35.799999999999997</c:v>
                </c:pt>
                <c:pt idx="1">
                  <c:v>36.299999999999997</c:v>
                </c:pt>
                <c:pt idx="2">
                  <c:v>35.200000000000003</c:v>
                </c:pt>
                <c:pt idx="3">
                  <c:v>36.6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5D-4F31-9183-50CE11C16386}"/>
            </c:ext>
          </c:extLst>
        </c:ser>
        <c:ser>
          <c:idx val="3"/>
          <c:order val="3"/>
          <c:tx>
            <c:strRef>
              <c:f>Sheet1!$C$29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Sheet1!$D$25:$G$25</c:f>
              <c:strCache>
                <c:ptCount val="4"/>
                <c:pt idx="0">
                  <c:v>9.09.</c:v>
                </c:pt>
                <c:pt idx="1">
                  <c:v>16.09.</c:v>
                </c:pt>
                <c:pt idx="2">
                  <c:v>23.09.</c:v>
                </c:pt>
                <c:pt idx="3">
                  <c:v>30.09.</c:v>
                </c:pt>
              </c:strCache>
            </c:strRef>
          </c:cat>
          <c:val>
            <c:numRef>
              <c:f>Sheet1!$D$29:$G$29</c:f>
              <c:numCache>
                <c:formatCode>General</c:formatCode>
                <c:ptCount val="4"/>
                <c:pt idx="0">
                  <c:v>18.8</c:v>
                </c:pt>
                <c:pt idx="1">
                  <c:v>19.3</c:v>
                </c:pt>
                <c:pt idx="2">
                  <c:v>20.100000000000001</c:v>
                </c:pt>
                <c:pt idx="3">
                  <c:v>20.100000000000001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5D-4F31-9183-50CE11C163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73198592"/>
        <c:axId val="73070784"/>
      </c:barChart>
      <c:catAx>
        <c:axId val="73198592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bg-BG"/>
                  <a:t>Дата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73070784"/>
        <c:crosses val="autoZero"/>
        <c:auto val="1"/>
        <c:lblAlgn val="ctr"/>
        <c:lblOffset val="100"/>
        <c:noMultiLvlLbl val="0"/>
      </c:catAx>
      <c:valAx>
        <c:axId val="7307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Concentration, </a:t>
                </a:r>
                <a:r>
                  <a:rPr lang="el-GR"/>
                  <a:t>μ</a:t>
                </a:r>
                <a:r>
                  <a:rPr lang="en-US"/>
                  <a:t>g/m³</a:t>
                </a:r>
              </a:p>
            </c:rich>
          </c:tx>
          <c:layout>
            <c:manualLayout>
              <c:xMode val="edge"/>
              <c:yMode val="edge"/>
              <c:x val="2.6402640264026403E-2"/>
              <c:y val="7.6388888888888895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73198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65D3EB-CBDD-4100-83B7-3BFE0A8F41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2B4595-A79D-4567-9FE1-DCF31A42B3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C0719-993D-42E1-80ED-8F01056F36C2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E452F-E862-4273-987C-980229E532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EE394C-9AD7-48EA-AB0F-18032A3E09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421AD-3AC0-48CB-8727-BB447FD226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159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3BC9C-6C58-464F-B94E-FD73C5FB016E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0DC36-8EFA-4378-9855-E019C55AC4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5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52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91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F864C-44C4-4000-952D-01F31BFB3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392E06-C914-467E-9D4F-BD763EDA2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EFBAF-82E9-49AD-B2CF-7D154E02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8006A-94B1-44F7-972D-56767EDE3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7BFAB-D84B-45E1-A0BD-2516AC14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6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7B869-BFB2-4C20-8AB1-46704BB3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F007DB-4F12-4428-9C48-5120DF070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FA8DA-0E31-4CA6-BBFC-2467AAD1D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974BD-9845-459A-9AAA-12731E250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71B0A-FDFB-4B2C-A9EC-2334C5900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40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0B5D73-1652-4A8E-B5A3-101523D72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B7FB99-7425-444D-B602-01B672BCE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EA9C5-552A-48A1-AB54-ED54209B3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3AAA3-4155-48FB-8F00-16DBE0C9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94EAE-CB3C-4DEF-A66D-583C7AAC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80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07FBE-061D-452C-A8A6-213063CFD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A3535-1708-499D-B5D2-7D8F9FD18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06063-A112-49AB-80C8-504D99ECD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4C8D5-F898-4318-A76D-1FBD87329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6EC76-E8E8-4FFA-B671-7FA2F3EF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28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2CABF-E3C1-431A-A69C-D4881CC43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84226-69DA-4211-B2C8-C29FD05A4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F82DB-B518-40FD-8A66-44B874C05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1CCEE-725F-4745-837B-87EFB70E7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1522A-E0E6-406B-BF30-A7C7A5729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04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C9BDC-6F21-4EF5-A8DD-E35E27EAC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68D5F-2AB6-42D3-A54E-AB3E603251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AB07F-D5F7-402A-AE4E-027BF1CA9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08EDC-3863-43B9-93C7-37465DC73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77D452-958D-4159-A9A4-16DD29680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9654B6-1460-48B9-AC7E-592F68BAB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4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8C848-926A-4FD3-A311-A100A266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ECD90-B4F0-4DFB-BB3D-F23102078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A6C3A-033E-474B-AB97-D8291A04E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32B928-3A23-4FCA-AD1F-E45A467B5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C8376-6FC6-4A11-B0DB-9A148E9C00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80206F-8846-425C-A56E-16FFBA442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45E89F-12CF-4561-A5F2-1E05783A3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B4DFE4-927C-43B1-A061-5CB97FFB3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05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367-8DA0-4655-BCBC-F4280D864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EF9592-AA3C-4CF8-A5DB-4D010195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2C9377-F93E-4515-852A-264707755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D076D-476B-42BA-8795-14FE6C1E6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55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A599B4-6AB2-4190-82B5-7667EE1E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8FBFB3-AD86-4E39-B8AE-B4EC14528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4AF55-C114-4B60-9A20-56B00A11B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20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83DA1-5CB8-405D-9613-8A9B7BC56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2BB15-A24D-42E9-9CAE-BB8272263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F0849D-D3C3-462A-9751-4EAB0B914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0DD20-7A20-4574-98A4-427795876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0ED2B-71C4-421A-9DB0-676E00C10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4572A-ADFC-4C53-BCA2-42BDF693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95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F5C67-EEEC-4AB0-9653-0F80D6B10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D50D6D-5277-4324-AF23-5FAF007834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275657-2BF9-4761-96B6-50EE3CFCF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C3F7B-A4C8-4F9D-8165-BC5186EA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96EA5-2FA2-464D-982F-C53E6426A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1B398-191B-4AB1-86ED-00D0046E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60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3445CA-54C1-4DDE-A216-DD2414E3F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6395A-6879-4E93-B24E-067F88AC1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0FF5B-A6A6-4F0F-AA5D-3F0F69A4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A1498-92C7-4E4B-8045-C9195F453964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8FAA-76CC-42EF-8BE0-466A41BBA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9FF02-6890-4E10-B958-1097AD32C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78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3">
              <a:lumMod val="75000"/>
            </a:schemeClr>
          </a:fgClr>
          <a:bgClr>
            <a:schemeClr val="accent3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00AEF-1595-4419-801B-6E36A33BB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508" y="2263309"/>
            <a:ext cx="11590986" cy="3102388"/>
          </a:xfrm>
        </p:spPr>
        <p:txBody>
          <a:bodyPr wrap="square" lIns="0" tIns="0" rIns="0" bIns="0" anchor="t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Екологичен </a:t>
            </a:r>
            <a:r>
              <a:rPr lang="ru-RU" sz="3200" b="1" dirty="0">
                <a:solidFill>
                  <a:schemeClr val="bg1"/>
                </a:solidFill>
              </a:rPr>
              <a:t>мониторинг. Измерване и оценка на замърсяването с фини прахови частици на територията на Университет „Проф. д-р Асен Златаров“ – гр. </a:t>
            </a:r>
            <a:r>
              <a:rPr lang="ru-RU" sz="3200" b="1" dirty="0" smtClean="0">
                <a:solidFill>
                  <a:schemeClr val="bg1"/>
                </a:solidFill>
              </a:rPr>
              <a:t>Бургас</a:t>
            </a: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bg-BG" sz="3200" b="1" dirty="0" smtClean="0">
                <a:solidFill>
                  <a:schemeClr val="bg1"/>
                </a:solidFill>
              </a:rPr>
              <a:t>НИХ 441/2020</a:t>
            </a:r>
            <a:br>
              <a:rPr lang="bg-BG" sz="3200" b="1" dirty="0" smtClean="0">
                <a:solidFill>
                  <a:schemeClr val="bg1"/>
                </a:solidFill>
              </a:rPr>
            </a:br>
            <a:r>
              <a:rPr lang="bg-BG" sz="3200" b="1" dirty="0">
                <a:solidFill>
                  <a:schemeClr val="bg1"/>
                </a:solidFill>
              </a:rPr>
              <a:t/>
            </a:r>
            <a:br>
              <a:rPr lang="bg-BG" sz="3200" b="1" dirty="0">
                <a:solidFill>
                  <a:schemeClr val="bg1"/>
                </a:solidFill>
              </a:rPr>
            </a:br>
            <a:r>
              <a:rPr lang="bg-BG" sz="3200" b="1" dirty="0" smtClean="0">
                <a:solidFill>
                  <a:schemeClr val="bg1"/>
                </a:solidFill>
              </a:rPr>
              <a:t>(първа година)</a:t>
            </a:r>
            <a:endParaRPr lang="en-US" sz="3200" dirty="0">
              <a:solidFill>
                <a:schemeClr val="accent4"/>
              </a:solidFill>
            </a:endParaRPr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1C59176D-59A8-4C02-B448-EE01232FB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792319" y="-608242"/>
            <a:ext cx="2607364" cy="2607364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A50B1817-3C7F-41BC-8557-7A00C928EE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325258" y="-1770743"/>
            <a:ext cx="3541486" cy="3541486"/>
          </a:xfrm>
          <a:prstGeom prst="diamond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0144" y="5869518"/>
            <a:ext cx="6064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dirty="0">
                <a:solidFill>
                  <a:schemeClr val="bg1"/>
                </a:solidFill>
                <a:latin typeface="+mj-lt"/>
              </a:rPr>
              <a:t>д</a:t>
            </a:r>
            <a:r>
              <a:rPr lang="bg-BG" sz="2400" b="1" dirty="0" smtClean="0">
                <a:solidFill>
                  <a:schemeClr val="bg1"/>
                </a:solidFill>
                <a:latin typeface="+mj-lt"/>
              </a:rPr>
              <a:t>окладващ: доц. д-р Никола </a:t>
            </a:r>
            <a:r>
              <a:rPr lang="bg-BG" sz="2400" b="1" dirty="0">
                <a:solidFill>
                  <a:schemeClr val="bg1"/>
                </a:solidFill>
                <a:latin typeface="+mj-lt"/>
              </a:rPr>
              <a:t>Т</a:t>
            </a:r>
            <a:r>
              <a:rPr lang="bg-BG" sz="2400" b="1" dirty="0" smtClean="0">
                <a:solidFill>
                  <a:schemeClr val="bg1"/>
                </a:solidFill>
                <a:latin typeface="+mj-lt"/>
              </a:rPr>
              <a:t>одоров</a:t>
            </a:r>
            <a:endParaRPr lang="bg-BG" sz="2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784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TROTEC PC 220</a:t>
            </a: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0361" y="3072518"/>
            <a:ext cx="3511639" cy="378548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884" y="0"/>
            <a:ext cx="1927116" cy="3979572"/>
          </a:xfrm>
        </p:spPr>
      </p:pic>
      <p:sp>
        <p:nvSpPr>
          <p:cNvPr id="6" name="TextBox 5"/>
          <p:cNvSpPr txBox="1"/>
          <p:nvPr/>
        </p:nvSpPr>
        <p:spPr>
          <a:xfrm>
            <a:off x="838200" y="2434106"/>
            <a:ext cx="63353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bg-BG" dirty="0" smtClean="0"/>
              <a:t>Едновременно преброяване на частици с размери</a:t>
            </a:r>
            <a:r>
              <a:rPr lang="en-US" dirty="0" smtClean="0"/>
              <a:t>: </a:t>
            </a:r>
            <a:r>
              <a:rPr lang="en-US" dirty="0"/>
              <a:t>0.3 </a:t>
            </a:r>
            <a:r>
              <a:rPr lang="el-GR" dirty="0"/>
              <a:t>μ</a:t>
            </a:r>
            <a:r>
              <a:rPr lang="en-US" dirty="0"/>
              <a:t>m, 0.5 </a:t>
            </a:r>
            <a:r>
              <a:rPr lang="el-GR" dirty="0"/>
              <a:t>μ</a:t>
            </a:r>
            <a:r>
              <a:rPr lang="en-US" dirty="0"/>
              <a:t>m, 1.0 </a:t>
            </a:r>
            <a:r>
              <a:rPr lang="el-GR" dirty="0"/>
              <a:t>μ</a:t>
            </a:r>
            <a:r>
              <a:rPr lang="en-US" dirty="0"/>
              <a:t>m, 2.5 </a:t>
            </a:r>
            <a:r>
              <a:rPr lang="el-GR" dirty="0"/>
              <a:t>μ</a:t>
            </a:r>
            <a:r>
              <a:rPr lang="en-US" dirty="0"/>
              <a:t>m, 5.0 </a:t>
            </a:r>
            <a:r>
              <a:rPr lang="el-GR" dirty="0"/>
              <a:t>μ</a:t>
            </a:r>
            <a:r>
              <a:rPr lang="en-US" dirty="0"/>
              <a:t>m, 10.0 </a:t>
            </a:r>
            <a:r>
              <a:rPr lang="el-GR" dirty="0"/>
              <a:t>μ</a:t>
            </a:r>
            <a:r>
              <a:rPr lang="en-US" dirty="0" smtClean="0"/>
              <a:t>m</a:t>
            </a:r>
            <a:endParaRPr lang="bg-BG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bg-BG" dirty="0" smtClean="0"/>
              <a:t>Автоматично преобразуване на масови концентрации на частици с размери </a:t>
            </a:r>
            <a:r>
              <a:rPr lang="en-US" dirty="0"/>
              <a:t>2.5 </a:t>
            </a:r>
            <a:r>
              <a:rPr lang="el-GR" dirty="0"/>
              <a:t>μ</a:t>
            </a:r>
            <a:r>
              <a:rPr lang="en-US" dirty="0"/>
              <a:t>m, </a:t>
            </a:r>
            <a:r>
              <a:rPr lang="en-US" dirty="0" smtClean="0"/>
              <a:t>10.0 </a:t>
            </a:r>
            <a:r>
              <a:rPr lang="el-GR" dirty="0"/>
              <a:t>μ</a:t>
            </a:r>
            <a:r>
              <a:rPr lang="en-US" dirty="0" smtClean="0"/>
              <a:t>m</a:t>
            </a:r>
            <a:endParaRPr lang="bg-BG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bg-BG" dirty="0" smtClean="0"/>
              <a:t>Замерване на температура и влажност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bg-BG" dirty="0" smtClean="0"/>
              <a:t>Възможност за замерване на </a:t>
            </a:r>
            <a:r>
              <a:rPr lang="en-US" dirty="0" smtClean="0"/>
              <a:t>H2CO</a:t>
            </a:r>
            <a:r>
              <a:rPr lang="bg-BG" dirty="0" smtClean="0"/>
              <a:t> и </a:t>
            </a:r>
            <a:r>
              <a:rPr lang="en-US" dirty="0" smtClean="0"/>
              <a:t>CO</a:t>
            </a:r>
            <a:endParaRPr lang="bg-BG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bg-BG" dirty="0" smtClean="0"/>
              <a:t>Съответстващ на изискванията на </a:t>
            </a:r>
            <a:r>
              <a:rPr lang="en-US" dirty="0" smtClean="0"/>
              <a:t>ISO </a:t>
            </a:r>
            <a:r>
              <a:rPr lang="en-US" dirty="0"/>
              <a:t>21501-4</a:t>
            </a:r>
            <a:endParaRPr lang="bg-BG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bg-BG" dirty="0" smtClean="0"/>
              <a:t>Над 5000 позиции за запаметяване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smtClean="0"/>
              <a:t>USB</a:t>
            </a:r>
            <a:r>
              <a:rPr lang="bg-BG" dirty="0" smtClean="0"/>
              <a:t> интерфейс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bg-BG" dirty="0" smtClean="0"/>
              <a:t>Батерия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bg-BG" dirty="0" smtClean="0"/>
              <a:t>Цветен дисплей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bg-BG" dirty="0" smtClean="0"/>
              <a:t>Ергономичен, удобен и лесен за употреба</a:t>
            </a:r>
            <a:endParaRPr lang="en-US" dirty="0"/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218941" y="194090"/>
            <a:ext cx="9929611" cy="19180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9998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3">
              <a:lumMod val="75000"/>
            </a:schemeClr>
          </a:fgClr>
          <a:bgClr>
            <a:schemeClr val="accent3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2A21665-C64F-4BDA-B2DE-442D706057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25258" y="1544068"/>
            <a:ext cx="3541486" cy="3769865"/>
            <a:chOff x="4325258" y="1229517"/>
            <a:chExt cx="3541486" cy="3769865"/>
          </a:xfrm>
        </p:grpSpPr>
        <p:sp>
          <p:nvSpPr>
            <p:cNvPr id="12" name="Diamond 11">
              <a:extLst>
                <a:ext uri="{FF2B5EF4-FFF2-40B4-BE49-F238E27FC236}">
                  <a16:creationId xmlns:a16="http://schemas.microsoft.com/office/drawing/2014/main" id="{7DC8B409-5FAC-4539-B25A-26BE925A48AF}"/>
                </a:ext>
              </a:extLst>
            </p:cNvPr>
            <p:cNvSpPr/>
            <p:nvPr/>
          </p:nvSpPr>
          <p:spPr>
            <a:xfrm>
              <a:off x="4792319" y="2392018"/>
              <a:ext cx="2607364" cy="2607364"/>
            </a:xfrm>
            <a:prstGeom prst="diamond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91498E2F-539C-46D3-AF7C-BB1DAE76B114}"/>
                </a:ext>
              </a:extLst>
            </p:cNvPr>
            <p:cNvSpPr/>
            <p:nvPr/>
          </p:nvSpPr>
          <p:spPr>
            <a:xfrm>
              <a:off x="4325258" y="1229517"/>
              <a:ext cx="3541486" cy="3541486"/>
            </a:xfrm>
            <a:prstGeom prst="diamond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FA061601-468D-486D-B8EE-42BD1BE3A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7736" y="2418926"/>
            <a:ext cx="9796530" cy="1994392"/>
          </a:xfrm>
        </p:spPr>
        <p:txBody>
          <a:bodyPr wrap="square" lIns="0" tIns="0" rIns="0" bIns="0" anchor="ctr">
            <a:spAutoFit/>
          </a:bodyPr>
          <a:lstStyle/>
          <a:p>
            <a:r>
              <a:rPr lang="bg-BG" sz="7200" b="1" dirty="0" smtClean="0">
                <a:solidFill>
                  <a:schemeClr val="bg1"/>
                </a:solidFill>
              </a:rPr>
              <a:t>БЛАГОДАРЯ ЗА ВНИМАНИЕТО</a:t>
            </a:r>
            <a:endParaRPr lang="en-US" sz="72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3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РАБОТЕН КОЛЕКТИВ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Ръководител на проекта</a:t>
            </a:r>
            <a:r>
              <a:rPr lang="ru-RU" dirty="0" smtClean="0"/>
              <a:t>: / </a:t>
            </a:r>
            <a:r>
              <a:rPr lang="ru-RU" dirty="0"/>
              <a:t>доц. д-р Никола Тодоров/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Работен колектив: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	</a:t>
            </a:r>
            <a:r>
              <a:rPr lang="ru-RU" dirty="0" smtClean="0"/>
              <a:t>		гл</a:t>
            </a:r>
            <a:r>
              <a:rPr lang="ru-RU" dirty="0"/>
              <a:t>. ас. д-р Сабина Недкова </a:t>
            </a:r>
            <a:r>
              <a:rPr lang="ru-RU" dirty="0" smtClean="0"/>
              <a:t>Георгиева - преподавател ФТН</a:t>
            </a:r>
            <a:r>
              <a:rPr lang="ru-RU" dirty="0"/>
              <a:t>				</a:t>
            </a:r>
            <a:r>
              <a:rPr lang="ru-RU" dirty="0" smtClean="0"/>
              <a:t>гл</a:t>
            </a:r>
            <a:r>
              <a:rPr lang="ru-RU" dirty="0"/>
              <a:t>. ас. д-р Пламена Велева </a:t>
            </a:r>
            <a:r>
              <a:rPr lang="ru-RU" dirty="0" smtClean="0"/>
              <a:t>Атанасова</a:t>
            </a:r>
            <a:r>
              <a:rPr lang="ru-RU" dirty="0"/>
              <a:t> - преподавател ФТН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			</a:t>
            </a:r>
            <a:r>
              <a:rPr lang="ru-RU" dirty="0" smtClean="0"/>
              <a:t>гл. ас</a:t>
            </a:r>
            <a:r>
              <a:rPr lang="ru-RU" dirty="0"/>
              <a:t>. д-р Емилия Дечева </a:t>
            </a:r>
            <a:r>
              <a:rPr lang="ru-RU" dirty="0" smtClean="0"/>
              <a:t>Иванова</a:t>
            </a:r>
            <a:r>
              <a:rPr lang="ru-RU" dirty="0"/>
              <a:t> - преподавател </a:t>
            </a:r>
            <a:r>
              <a:rPr lang="ru-RU" dirty="0" smtClean="0"/>
              <a:t>ФТН и ФПН</a:t>
            </a:r>
            <a:endParaRPr lang="ru-R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			</a:t>
            </a:r>
            <a:r>
              <a:rPr lang="ru-RU" dirty="0" smtClean="0"/>
              <a:t>хим</a:t>
            </a:r>
            <a:r>
              <a:rPr lang="ru-RU" dirty="0"/>
              <a:t>. Елена Янкова </a:t>
            </a:r>
            <a:r>
              <a:rPr lang="ru-RU" dirty="0" smtClean="0"/>
              <a:t>Моллова - докторант</a:t>
            </a:r>
            <a:r>
              <a:rPr lang="ru-RU" dirty="0"/>
              <a:t>						</a:t>
            </a:r>
            <a:r>
              <a:rPr lang="ru-RU" dirty="0" smtClean="0"/>
              <a:t>	Анелия Даракова - докторант</a:t>
            </a:r>
            <a:endParaRPr lang="ru-R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		</a:t>
            </a:r>
            <a:r>
              <a:rPr lang="ru-RU" dirty="0" smtClean="0"/>
              <a:t>	Андреа </a:t>
            </a:r>
            <a:r>
              <a:rPr lang="ru-RU" dirty="0"/>
              <a:t>Борисова </a:t>
            </a:r>
            <a:r>
              <a:rPr lang="ru-RU" dirty="0" smtClean="0"/>
              <a:t>Стамова – студент, спец. ЕООС</a:t>
            </a:r>
            <a:endParaRPr lang="ru-R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			</a:t>
            </a:r>
            <a:r>
              <a:rPr lang="ru-RU" dirty="0" smtClean="0"/>
              <a:t>Виолета Желева – студент, спец. ЕООС</a:t>
            </a:r>
            <a:endParaRPr lang="ru-R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			</a:t>
            </a:r>
            <a:r>
              <a:rPr lang="ru-RU" dirty="0" smtClean="0"/>
              <a:t>Владилена </a:t>
            </a:r>
            <a:r>
              <a:rPr lang="ru-RU" dirty="0"/>
              <a:t>Валериева </a:t>
            </a:r>
            <a:r>
              <a:rPr lang="ru-RU" dirty="0" smtClean="0"/>
              <a:t>Деянова – студент, спец. ЕЕМ</a:t>
            </a:r>
            <a:endParaRPr lang="ru-R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			</a:t>
            </a:r>
            <a:r>
              <a:rPr lang="ru-RU" dirty="0" smtClean="0"/>
              <a:t>Сюлейман </a:t>
            </a:r>
            <a:r>
              <a:rPr lang="ru-RU" dirty="0"/>
              <a:t>Хюдай </a:t>
            </a:r>
            <a:r>
              <a:rPr lang="ru-RU" dirty="0" smtClean="0"/>
              <a:t>Сюлейман – студент, спец. Химия</a:t>
            </a:r>
            <a:endParaRPr lang="ru-RU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2273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ФИНАНСОВ ОТЧЕТ</a:t>
            </a:r>
            <a:endParaRPr lang="bg-BG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048691"/>
              </p:ext>
            </p:extLst>
          </p:nvPr>
        </p:nvGraphicFramePr>
        <p:xfrm>
          <a:off x="838200" y="1330560"/>
          <a:ext cx="10336369" cy="5253120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189926">
                  <a:extLst>
                    <a:ext uri="{9D8B030D-6E8A-4147-A177-3AD203B41FA5}">
                      <a16:colId xmlns:a16="http://schemas.microsoft.com/office/drawing/2014/main" val="3876828260"/>
                    </a:ext>
                  </a:extLst>
                </a:gridCol>
                <a:gridCol w="7672357">
                  <a:extLst>
                    <a:ext uri="{9D8B030D-6E8A-4147-A177-3AD203B41FA5}">
                      <a16:colId xmlns:a16="http://schemas.microsoft.com/office/drawing/2014/main" val="2736595164"/>
                    </a:ext>
                  </a:extLst>
                </a:gridCol>
                <a:gridCol w="1474086">
                  <a:extLst>
                    <a:ext uri="{9D8B030D-6E8A-4147-A177-3AD203B41FA5}">
                      <a16:colId xmlns:a16="http://schemas.microsoft.com/office/drawing/2014/main" val="842089706"/>
                    </a:ext>
                  </a:extLst>
                </a:gridCol>
              </a:tblGrid>
              <a:tr h="1142699">
                <a:tc>
                  <a:txBody>
                    <a:bodyPr/>
                    <a:lstStyle/>
                    <a:p>
                      <a:pPr algn="l" fontAlgn="ctr"/>
                      <a:r>
                        <a:rPr lang="bg-BG" sz="1800" u="none" strike="noStrike">
                          <a:effectLst/>
                        </a:rPr>
                        <a:t> </a:t>
                      </a:r>
                      <a:endParaRPr lang="bg-BG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Получени средства: 5700.00 лв                                                       Изразходени средства: 3121.87 лв                                                           Ръководител: доц. д-р Никола </a:t>
                      </a:r>
                      <a:r>
                        <a:rPr lang="ru-RU" sz="1800" u="none" strike="noStrike" dirty="0" smtClean="0">
                          <a:effectLst/>
                        </a:rPr>
                        <a:t>Тодоров</a:t>
                      </a:r>
                    </a:p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</a:rPr>
                        <a:t>Срок </a:t>
                      </a:r>
                      <a:r>
                        <a:rPr lang="ru-RU" sz="1800" u="none" strike="noStrike" dirty="0">
                          <a:effectLst/>
                        </a:rPr>
                        <a:t>на договора: 2 години        </a:t>
                      </a:r>
                      <a:endParaRPr lang="ru-RU" sz="18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800" u="none" strike="noStrike">
                          <a:effectLst/>
                        </a:rPr>
                        <a:t> </a:t>
                      </a:r>
                      <a:endParaRPr lang="bg-BG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2710600005"/>
                  </a:ext>
                </a:extLst>
              </a:tr>
              <a:tr h="574422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u="none" strike="noStrike">
                          <a:effectLst/>
                        </a:rPr>
                        <a:t>№ </a:t>
                      </a:r>
                      <a:br>
                        <a:rPr lang="bg-BG" sz="1800" u="none" strike="noStrike">
                          <a:effectLst/>
                        </a:rPr>
                      </a:br>
                      <a:r>
                        <a:rPr lang="bg-BG" sz="1800" u="none" strike="noStrike">
                          <a:effectLst/>
                        </a:rPr>
                        <a:t>по ред</a:t>
                      </a:r>
                      <a:endParaRPr lang="bg-BG" sz="1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u="none" strike="noStrike">
                          <a:effectLst/>
                        </a:rPr>
                        <a:t> </a:t>
                      </a:r>
                      <a:endParaRPr lang="bg-BG" sz="1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800" u="none" strike="noStrike" dirty="0" smtClean="0">
                          <a:effectLst/>
                        </a:rPr>
                        <a:t>Сума                               </a:t>
                      </a:r>
                      <a:endParaRPr lang="bg-BG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524021530"/>
                  </a:ext>
                </a:extLst>
              </a:tr>
              <a:tr h="290284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1. </a:t>
                      </a:r>
                      <a:r>
                        <a:rPr lang="ru-RU" sz="1800" u="none" strike="noStrike" dirty="0" smtClean="0">
                          <a:effectLst/>
                        </a:rPr>
                        <a:t>"Дълготрайни </a:t>
                      </a:r>
                      <a:r>
                        <a:rPr lang="ru-RU" sz="1800" u="none" strike="noStrike" dirty="0">
                          <a:effectLst/>
                        </a:rPr>
                        <a:t>материални активи" (над праг за същественост):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108000" marT="36000" marB="36000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233392"/>
                  </a:ext>
                </a:extLst>
              </a:tr>
              <a:tr h="290284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u="none" strike="noStrike">
                          <a:effectLst/>
                        </a:rPr>
                        <a:t>1.1</a:t>
                      </a:r>
                      <a:endParaRPr lang="bg-BG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800" u="none" strike="noStrike">
                          <a:effectLst/>
                        </a:rPr>
                        <a:t>Брояч и калибровъчен филтър</a:t>
                      </a:r>
                      <a:endParaRPr lang="bg-BG" sz="18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800" u="none" strike="noStrike">
                          <a:effectLst/>
                        </a:rPr>
                        <a:t>2486,87</a:t>
                      </a:r>
                      <a:endParaRPr lang="bg-BG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3550354692"/>
                  </a:ext>
                </a:extLst>
              </a:tr>
              <a:tr h="290284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bg-BG" sz="1800" u="none" strike="noStrike" dirty="0">
                          <a:effectLst/>
                        </a:rPr>
                        <a:t>Общо :</a:t>
                      </a:r>
                      <a:endParaRPr lang="bg-BG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800" u="none" strike="noStrike">
                          <a:effectLst/>
                        </a:rPr>
                        <a:t>2486,87</a:t>
                      </a:r>
                      <a:endParaRPr lang="bg-BG" sz="1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200045857"/>
                  </a:ext>
                </a:extLst>
              </a:tr>
              <a:tr h="290284">
                <a:tc gridSpan="3">
                  <a:txBody>
                    <a:bodyPr/>
                    <a:lstStyle/>
                    <a:p>
                      <a:pPr algn="l" fontAlgn="t"/>
                      <a:r>
                        <a:rPr lang="bg-BG" sz="1800" u="none" strike="noStrike" dirty="0">
                          <a:effectLst/>
                        </a:rPr>
                        <a:t>8. </a:t>
                      </a:r>
                      <a:r>
                        <a:rPr lang="bg-BG" sz="1800" u="none" strike="noStrike" dirty="0" smtClean="0">
                          <a:effectLst/>
                        </a:rPr>
                        <a:t>"</a:t>
                      </a:r>
                      <a:r>
                        <a:rPr lang="bg-BG" sz="1800" u="none" strike="noStrike" dirty="0">
                          <a:effectLst/>
                        </a:rPr>
                        <a:t>Рецензенти":</a:t>
                      </a:r>
                      <a:endParaRPr lang="bg-BG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108000" marT="36000" marB="36000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094460"/>
                  </a:ext>
                </a:extLst>
              </a:tr>
              <a:tr h="290284">
                <a:tc>
                  <a:txBody>
                    <a:bodyPr/>
                    <a:lstStyle/>
                    <a:p>
                      <a:pPr algn="ctr" fontAlgn="t"/>
                      <a:r>
                        <a:rPr lang="bg-BG" sz="1800" u="none" strike="noStrike">
                          <a:effectLst/>
                        </a:rPr>
                        <a:t>8.1</a:t>
                      </a:r>
                      <a:endParaRPr lang="bg-BG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108000" marT="36000" marB="360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Заплащане на рецензенти по отчета</a:t>
                      </a:r>
                      <a:endParaRPr lang="ru-RU" sz="18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108000" marT="36000" marB="360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g-BG" sz="1800" u="none" strike="noStrike">
                          <a:effectLst/>
                        </a:rPr>
                        <a:t>65,00</a:t>
                      </a:r>
                      <a:endParaRPr lang="bg-BG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108000" marT="36000" marB="36000"/>
                </a:tc>
                <a:extLst>
                  <a:ext uri="{0D108BD9-81ED-4DB2-BD59-A6C34878D82A}">
                    <a16:rowId xmlns:a16="http://schemas.microsoft.com/office/drawing/2014/main" val="2355321064"/>
                  </a:ext>
                </a:extLst>
              </a:tr>
              <a:tr h="290284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bg-BG" sz="1800" u="none" strike="noStrike">
                          <a:effectLst/>
                        </a:rPr>
                        <a:t>Общо : </a:t>
                      </a:r>
                      <a:endParaRPr lang="bg-BG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800" u="none" strike="noStrike">
                          <a:effectLst/>
                        </a:rPr>
                        <a:t>65,00</a:t>
                      </a:r>
                      <a:endParaRPr lang="bg-BG" sz="1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25667348"/>
                  </a:ext>
                </a:extLst>
              </a:tr>
              <a:tr h="290284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9. </a:t>
                      </a:r>
                      <a:r>
                        <a:rPr lang="ru-RU" sz="1800" u="none" strike="noStrike" dirty="0" smtClean="0">
                          <a:effectLst/>
                        </a:rPr>
                        <a:t>"Административно/финансово-счетоводно </a:t>
                      </a:r>
                      <a:r>
                        <a:rPr lang="ru-RU" sz="1800" u="none" strike="noStrike" dirty="0">
                          <a:effectLst/>
                        </a:rPr>
                        <a:t>обслужване":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108000" marT="36000" marB="36000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382426"/>
                  </a:ext>
                </a:extLst>
              </a:tr>
              <a:tr h="290284">
                <a:tc>
                  <a:txBody>
                    <a:bodyPr/>
                    <a:lstStyle/>
                    <a:p>
                      <a:pPr algn="ctr" fontAlgn="t"/>
                      <a:r>
                        <a:rPr lang="bg-BG" sz="1800" u="none" strike="noStrike">
                          <a:effectLst/>
                        </a:rPr>
                        <a:t>9.1</a:t>
                      </a:r>
                      <a:endParaRPr lang="bg-BG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108000" marT="36000" marB="360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</a:rPr>
                        <a:t>10% от стойността на договора</a:t>
                      </a:r>
                      <a:endParaRPr lang="ru-RU" sz="18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108000" marT="36000" marB="3600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g-BG" sz="1800" u="none" strike="noStrike">
                          <a:effectLst/>
                        </a:rPr>
                        <a:t>570,00</a:t>
                      </a:r>
                      <a:endParaRPr lang="bg-BG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108000" marT="36000" marB="36000"/>
                </a:tc>
                <a:extLst>
                  <a:ext uri="{0D108BD9-81ED-4DB2-BD59-A6C34878D82A}">
                    <a16:rowId xmlns:a16="http://schemas.microsoft.com/office/drawing/2014/main" val="4183360516"/>
                  </a:ext>
                </a:extLst>
              </a:tr>
              <a:tr h="290284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bg-BG" sz="1800" u="none" strike="noStrike">
                          <a:effectLst/>
                        </a:rPr>
                        <a:t>Общо : </a:t>
                      </a:r>
                      <a:endParaRPr lang="bg-BG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800" u="none" strike="noStrike">
                          <a:effectLst/>
                        </a:rPr>
                        <a:t>570,00</a:t>
                      </a:r>
                      <a:endParaRPr lang="bg-BG" sz="1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601181687"/>
                  </a:ext>
                </a:extLst>
              </a:tr>
              <a:tr h="290284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800" b="1" u="none" strike="noStrike" dirty="0" smtClean="0">
                          <a:effectLst/>
                        </a:rPr>
                        <a:t>Общо </a:t>
                      </a:r>
                      <a:r>
                        <a:rPr lang="ru-RU" sz="1800" b="1" u="none" strike="noStrike" dirty="0">
                          <a:effectLst/>
                        </a:rPr>
                        <a:t>извършени разходи по проекта: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800" b="1" u="none" strike="noStrike" dirty="0" smtClean="0">
                          <a:effectLst/>
                        </a:rPr>
                        <a:t>3121,87</a:t>
                      </a:r>
                      <a:endParaRPr lang="bg-BG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0" marR="108000" marT="36000" marB="36000" anchor="ctr"/>
                </a:tc>
                <a:extLst>
                  <a:ext uri="{0D108BD9-81ED-4DB2-BD59-A6C34878D82A}">
                    <a16:rowId xmlns:a16="http://schemas.microsoft.com/office/drawing/2014/main" val="191116870"/>
                  </a:ext>
                </a:extLst>
              </a:tr>
            </a:tbl>
          </a:graphicData>
        </a:graphic>
      </p:graphicFrame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1687132" y="3477296"/>
            <a:ext cx="4378817" cy="3477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8512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Цели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И</a:t>
            </a:r>
            <a:r>
              <a:rPr lang="bg-BG" dirty="0" smtClean="0"/>
              <a:t>змерване </a:t>
            </a:r>
            <a:r>
              <a:rPr lang="bg-BG" dirty="0"/>
              <a:t>и оценка на замърсяването с прахови частици </a:t>
            </a:r>
            <a:r>
              <a:rPr lang="en-US" dirty="0"/>
              <a:t>(</a:t>
            </a:r>
            <a:r>
              <a:rPr lang="bg-BG" dirty="0"/>
              <a:t>с размери до 2,5-10µm)(ПЧ</a:t>
            </a:r>
            <a:r>
              <a:rPr lang="bg-BG" baseline="-25000" dirty="0"/>
              <a:t>10</a:t>
            </a:r>
            <a:r>
              <a:rPr lang="bg-BG" dirty="0"/>
              <a:t>) и фини прахови частици (с размери до 2,5 µm)(ФПЧ</a:t>
            </a:r>
            <a:r>
              <a:rPr lang="bg-BG" baseline="-25000" dirty="0"/>
              <a:t>2,5</a:t>
            </a:r>
            <a:r>
              <a:rPr lang="bg-BG" dirty="0"/>
              <a:t> или ПЧ</a:t>
            </a:r>
            <a:r>
              <a:rPr lang="bg-BG" baseline="-25000" dirty="0"/>
              <a:t>2,5</a:t>
            </a:r>
            <a:r>
              <a:rPr lang="bg-BG" dirty="0"/>
              <a:t>) на територията на Университет „Проф.д-р Асен Златаров“ </a:t>
            </a:r>
            <a:r>
              <a:rPr lang="bg-BG" dirty="0" smtClean="0"/>
              <a:t>– Бургас</a:t>
            </a:r>
          </a:p>
          <a:p>
            <a:r>
              <a:rPr lang="bg-BG" dirty="0" smtClean="0"/>
              <a:t>да </a:t>
            </a:r>
            <a:r>
              <a:rPr lang="bg-BG" dirty="0"/>
              <a:t>се дадат насоки за това как замърсяването може успешно да бъде намалено, а последиците да бъдат ограничени. </a:t>
            </a:r>
            <a:endParaRPr lang="bg-BG" dirty="0" smtClean="0"/>
          </a:p>
          <a:p>
            <a:endParaRPr lang="bg-BG" dirty="0"/>
          </a:p>
          <a:p>
            <a:pPr marL="0" indent="0" algn="ctr">
              <a:buNone/>
            </a:pPr>
            <a:r>
              <a:rPr lang="bg-BG" i="1" dirty="0" smtClean="0"/>
              <a:t>Мониторингът </a:t>
            </a:r>
            <a:r>
              <a:rPr lang="bg-BG" i="1" dirty="0"/>
              <a:t>на замърсяването с прахови частици се разделя на две основни части: мониторинг в сградите и мониторинг извън сградите.</a:t>
            </a:r>
          </a:p>
        </p:txBody>
      </p:sp>
    </p:spTree>
    <p:extLst>
      <p:ext uri="{BB962C8B-B14F-4D97-AF65-F5344CB8AC3E}">
        <p14:creationId xmlns:p14="http://schemas.microsoft.com/office/powerpoint/2010/main" val="391189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58848" cy="1325563"/>
          </a:xfrm>
        </p:spPr>
        <p:txBody>
          <a:bodyPr/>
          <a:lstStyle/>
          <a:p>
            <a:r>
              <a:rPr lang="bg-BG" dirty="0" smtClean="0"/>
              <a:t>Основни дейности за Първата година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bg-BG" dirty="0" smtClean="0"/>
              <a:t>Определяне </a:t>
            </a:r>
            <a:r>
              <a:rPr lang="bg-BG" dirty="0"/>
              <a:t>на </a:t>
            </a:r>
            <a:r>
              <a:rPr lang="ru-RU" dirty="0"/>
              <a:t>броя и местата за мониторинг на базата на отлагането на прах върху повърхости;</a:t>
            </a:r>
            <a:endParaRPr lang="bg-BG" dirty="0"/>
          </a:p>
          <a:p>
            <a:pPr lvl="0"/>
            <a:r>
              <a:rPr lang="bg-BG" dirty="0"/>
              <a:t>Определяне на източниците на замърсяване и динамиката на изменение на замърсяването. Определяне на режима на пробовземането </a:t>
            </a:r>
            <a:r>
              <a:rPr lang="ru-RU" dirty="0"/>
              <a:t>(периодичност и честота), брой проби;</a:t>
            </a:r>
            <a:endParaRPr lang="bg-BG" dirty="0"/>
          </a:p>
          <a:p>
            <a:pPr lvl="0"/>
            <a:r>
              <a:rPr lang="bg-BG" dirty="0"/>
              <a:t>Провеждане на анкетно проучване със студенти и преподаватели. Обработка на резултатите от анкетата;</a:t>
            </a:r>
          </a:p>
          <a:p>
            <a:pPr lvl="0"/>
            <a:r>
              <a:rPr lang="ru-RU" dirty="0"/>
              <a:t>Измерване.</a:t>
            </a:r>
            <a:r>
              <a:rPr lang="bg-BG" dirty="0"/>
              <a:t> Обработка на резултатите от измерването.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0982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9425" y="244348"/>
            <a:ext cx="5120068" cy="3202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Мониторинг</a:t>
            </a:r>
            <a:endParaRPr lang="bg-BG" dirty="0"/>
          </a:p>
        </p:txBody>
      </p:sp>
      <p:sp>
        <p:nvSpPr>
          <p:cNvPr id="6" name="Line Callout 1 5"/>
          <p:cNvSpPr/>
          <p:nvPr/>
        </p:nvSpPr>
        <p:spPr>
          <a:xfrm>
            <a:off x="8700484" y="2047036"/>
            <a:ext cx="857250" cy="393700"/>
          </a:xfrm>
          <a:prstGeom prst="borderCallout1">
            <a:avLst>
              <a:gd name="adj1" fmla="val 18750"/>
              <a:gd name="adj2" fmla="val -8333"/>
              <a:gd name="adj3" fmla="val -68146"/>
              <a:gd name="adj4" fmla="val -3537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 smtClean="0"/>
              <a:t>107</a:t>
            </a:r>
            <a:endParaRPr lang="bg-BG" sz="2400" b="1" dirty="0"/>
          </a:p>
        </p:txBody>
      </p:sp>
      <p:sp>
        <p:nvSpPr>
          <p:cNvPr id="7" name="Line Callout 1 6"/>
          <p:cNvSpPr/>
          <p:nvPr/>
        </p:nvSpPr>
        <p:spPr>
          <a:xfrm>
            <a:off x="9129109" y="1516261"/>
            <a:ext cx="857250" cy="393700"/>
          </a:xfrm>
          <a:prstGeom prst="borderCallout1">
            <a:avLst>
              <a:gd name="adj1" fmla="val 18750"/>
              <a:gd name="adj2" fmla="val -8333"/>
              <a:gd name="adj3" fmla="val -10081"/>
              <a:gd name="adj4" fmla="val -3537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 smtClean="0"/>
              <a:t>327</a:t>
            </a:r>
            <a:endParaRPr lang="bg-BG" sz="2400" b="1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dirty="0" smtClean="0"/>
              <a:t>Определяне на:</a:t>
            </a:r>
          </a:p>
          <a:p>
            <a:r>
              <a:rPr lang="bg-BG" dirty="0" smtClean="0"/>
              <a:t>местата (стаите) – 107 и 327 НК</a:t>
            </a:r>
          </a:p>
          <a:p>
            <a:r>
              <a:rPr lang="bg-BG" dirty="0" smtClean="0"/>
              <a:t>Честотата – всяка седмица</a:t>
            </a:r>
          </a:p>
          <a:p>
            <a:r>
              <a:rPr lang="bg-BG" dirty="0" smtClean="0"/>
              <a:t>времето за мониторинг – 1 час</a:t>
            </a:r>
            <a:endParaRPr lang="bg-BG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383" y="3585306"/>
            <a:ext cx="4383110" cy="3287333"/>
          </a:xfrm>
          <a:prstGeom prst="rect">
            <a:avLst/>
          </a:prstGeom>
        </p:spPr>
      </p:pic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467353"/>
              </p:ext>
            </p:extLst>
          </p:nvPr>
        </p:nvGraphicFramePr>
        <p:xfrm>
          <a:off x="706192" y="3902299"/>
          <a:ext cx="6402946" cy="2842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9706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Резултати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9425" y="244348"/>
            <a:ext cx="5120068" cy="3202764"/>
          </a:xfrm>
        </p:spPr>
      </p:pic>
      <p:sp>
        <p:nvSpPr>
          <p:cNvPr id="6" name="Line Callout 1 5"/>
          <p:cNvSpPr/>
          <p:nvPr/>
        </p:nvSpPr>
        <p:spPr>
          <a:xfrm>
            <a:off x="8700484" y="2047036"/>
            <a:ext cx="857250" cy="393700"/>
          </a:xfrm>
          <a:prstGeom prst="borderCallout1">
            <a:avLst>
              <a:gd name="adj1" fmla="val 18750"/>
              <a:gd name="adj2" fmla="val -8333"/>
              <a:gd name="adj3" fmla="val -68146"/>
              <a:gd name="adj4" fmla="val -3537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 smtClean="0"/>
              <a:t>107</a:t>
            </a:r>
            <a:endParaRPr lang="bg-BG" sz="2400" b="1" dirty="0"/>
          </a:p>
        </p:txBody>
      </p:sp>
      <p:sp>
        <p:nvSpPr>
          <p:cNvPr id="7" name="Line Callout 1 6"/>
          <p:cNvSpPr/>
          <p:nvPr/>
        </p:nvSpPr>
        <p:spPr>
          <a:xfrm>
            <a:off x="9129109" y="1516261"/>
            <a:ext cx="857250" cy="393700"/>
          </a:xfrm>
          <a:prstGeom prst="borderCallout1">
            <a:avLst>
              <a:gd name="adj1" fmla="val 18750"/>
              <a:gd name="adj2" fmla="val -8333"/>
              <a:gd name="adj3" fmla="val -10081"/>
              <a:gd name="adj4" fmla="val -3537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 smtClean="0"/>
              <a:t>327</a:t>
            </a:r>
            <a:endParaRPr lang="bg-BG" sz="2400" b="1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735026291"/>
              </p:ext>
            </p:extLst>
          </p:nvPr>
        </p:nvGraphicFramePr>
        <p:xfrm>
          <a:off x="188836" y="3567889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587705622"/>
              </p:ext>
            </p:extLst>
          </p:nvPr>
        </p:nvGraphicFramePr>
        <p:xfrm>
          <a:off x="7269493" y="3567889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51407" y="6495107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Стая 107 НК</a:t>
            </a:r>
            <a:endParaRPr lang="bg-BG" dirty="0"/>
          </a:p>
        </p:txBody>
      </p:sp>
      <p:sp>
        <p:nvSpPr>
          <p:cNvPr id="11" name="TextBox 10"/>
          <p:cNvSpPr txBox="1"/>
          <p:nvPr/>
        </p:nvSpPr>
        <p:spPr>
          <a:xfrm>
            <a:off x="9129109" y="6488668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Стая 327 НК</a:t>
            </a:r>
            <a:endParaRPr lang="bg-BG" dirty="0"/>
          </a:p>
        </p:txBody>
      </p:sp>
      <p:sp>
        <p:nvSpPr>
          <p:cNvPr id="12" name="Rectangle 11"/>
          <p:cNvSpPr/>
          <p:nvPr/>
        </p:nvSpPr>
        <p:spPr>
          <a:xfrm>
            <a:off x="4946699" y="3590041"/>
            <a:ext cx="2244929" cy="607264"/>
          </a:xfrm>
          <a:prstGeom prst="rect">
            <a:avLst/>
          </a:prstGeom>
          <a:ln>
            <a:solidFill>
              <a:srgbClr val="5B9BD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PM10 </a:t>
            </a:r>
            <a:r>
              <a:rPr lang="bg-BG" b="1" dirty="0" smtClean="0"/>
              <a:t>присъствие на студенти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46699" y="5090430"/>
            <a:ext cx="2244929" cy="607264"/>
          </a:xfrm>
          <a:prstGeom prst="rect">
            <a:avLst/>
          </a:prstGeom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PM10 </a:t>
            </a:r>
            <a:r>
              <a:rPr lang="bg-BG" b="1" dirty="0" smtClean="0"/>
              <a:t>отсъствие на студенти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46700" y="5840625"/>
            <a:ext cx="2244929" cy="6072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PM</a:t>
            </a:r>
            <a:r>
              <a:rPr lang="bg-BG" b="1" dirty="0" smtClean="0">
                <a:solidFill>
                  <a:schemeClr val="tx1"/>
                </a:solidFill>
              </a:rPr>
              <a:t>2,5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bg-BG" b="1" dirty="0" smtClean="0">
                <a:solidFill>
                  <a:schemeClr val="tx1"/>
                </a:solidFill>
              </a:rPr>
              <a:t>отсъствие на студенти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46700" y="4340236"/>
            <a:ext cx="2244929" cy="607264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PM</a:t>
            </a:r>
            <a:r>
              <a:rPr lang="bg-BG" b="1" dirty="0" smtClean="0">
                <a:solidFill>
                  <a:schemeClr val="tx1"/>
                </a:solidFill>
              </a:rPr>
              <a:t>2,5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bg-BG" b="1" dirty="0" smtClean="0">
                <a:solidFill>
                  <a:schemeClr val="tx1"/>
                </a:solidFill>
              </a:rPr>
              <a:t>присъствие на студенти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25305"/>
              </p:ext>
            </p:extLst>
          </p:nvPr>
        </p:nvGraphicFramePr>
        <p:xfrm>
          <a:off x="294467" y="1376010"/>
          <a:ext cx="5939265" cy="21864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9017">
                  <a:extLst>
                    <a:ext uri="{9D8B030D-6E8A-4147-A177-3AD203B41FA5}">
                      <a16:colId xmlns:a16="http://schemas.microsoft.com/office/drawing/2014/main" val="2968122492"/>
                    </a:ext>
                  </a:extLst>
                </a:gridCol>
                <a:gridCol w="1002594">
                  <a:extLst>
                    <a:ext uri="{9D8B030D-6E8A-4147-A177-3AD203B41FA5}">
                      <a16:colId xmlns:a16="http://schemas.microsoft.com/office/drawing/2014/main" val="1874928262"/>
                    </a:ext>
                  </a:extLst>
                </a:gridCol>
                <a:gridCol w="1449648">
                  <a:extLst>
                    <a:ext uri="{9D8B030D-6E8A-4147-A177-3AD203B41FA5}">
                      <a16:colId xmlns:a16="http://schemas.microsoft.com/office/drawing/2014/main" val="1467789779"/>
                    </a:ext>
                  </a:extLst>
                </a:gridCol>
                <a:gridCol w="1449648">
                  <a:extLst>
                    <a:ext uri="{9D8B030D-6E8A-4147-A177-3AD203B41FA5}">
                      <a16:colId xmlns:a16="http://schemas.microsoft.com/office/drawing/2014/main" val="3460446574"/>
                    </a:ext>
                  </a:extLst>
                </a:gridCol>
                <a:gridCol w="1038358">
                  <a:extLst>
                    <a:ext uri="{9D8B030D-6E8A-4147-A177-3AD203B41FA5}">
                      <a16:colId xmlns:a16="http://schemas.microsoft.com/office/drawing/2014/main" val="13163307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bg-B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Аveraging time</a:t>
                      </a:r>
                      <a:endParaRPr lang="bg-BG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Directive 2008/</a:t>
                      </a:r>
                      <a:endParaRPr lang="bg-BG" sz="16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50/EU</a:t>
                      </a:r>
                      <a:endParaRPr lang="bg-BG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Ordinance </a:t>
                      </a:r>
                      <a:endParaRPr lang="bg-BG" sz="16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No.12/15.06.2010</a:t>
                      </a:r>
                      <a:endParaRPr lang="bg-BG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Directive </a:t>
                      </a:r>
                      <a:r>
                        <a:rPr lang="en-GB" sz="1600" dirty="0">
                          <a:effectLst/>
                        </a:rPr>
                        <a:t>of WHO</a:t>
                      </a:r>
                      <a:endParaRPr lang="bg-B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99401038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PM</a:t>
                      </a:r>
                      <a:r>
                        <a:rPr lang="en-GB" sz="1600" baseline="-25000">
                          <a:effectLst/>
                        </a:rPr>
                        <a:t>10,</a:t>
                      </a:r>
                      <a:endParaRPr lang="bg-BG" sz="16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(µg/m</a:t>
                      </a:r>
                      <a:r>
                        <a:rPr lang="en-GB" sz="1600" baseline="30000">
                          <a:effectLst/>
                        </a:rPr>
                        <a:t>3</a:t>
                      </a:r>
                      <a:r>
                        <a:rPr lang="en-GB" sz="1600">
                          <a:effectLst/>
                        </a:rPr>
                        <a:t>)</a:t>
                      </a:r>
                      <a:endParaRPr lang="bg-BG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 year</a:t>
                      </a:r>
                      <a:endParaRPr lang="bg-BG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40</a:t>
                      </a:r>
                      <a:endParaRPr lang="bg-BG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40</a:t>
                      </a:r>
                      <a:endParaRPr lang="bg-BG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</a:t>
                      </a:r>
                      <a:endParaRPr lang="bg-BG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230019935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24 h</a:t>
                      </a:r>
                      <a:endParaRPr lang="bg-BG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50</a:t>
                      </a:r>
                      <a:endParaRPr lang="bg-BG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50</a:t>
                      </a:r>
                      <a:endParaRPr lang="bg-BG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50</a:t>
                      </a:r>
                      <a:endParaRPr lang="bg-BG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88470862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PM</a:t>
                      </a:r>
                      <a:r>
                        <a:rPr lang="en-GB" sz="1600" baseline="-25000">
                          <a:effectLst/>
                        </a:rPr>
                        <a:t>2.5,</a:t>
                      </a:r>
                      <a:endParaRPr lang="bg-BG" sz="16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(µg/m</a:t>
                      </a:r>
                      <a:r>
                        <a:rPr lang="en-GB" sz="1600" baseline="30000">
                          <a:effectLst/>
                        </a:rPr>
                        <a:t>3</a:t>
                      </a:r>
                      <a:r>
                        <a:rPr lang="en-GB" sz="1600">
                          <a:effectLst/>
                        </a:rPr>
                        <a:t>) </a:t>
                      </a:r>
                      <a:endParaRPr lang="bg-BG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 year</a:t>
                      </a:r>
                      <a:endParaRPr lang="bg-BG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</a:t>
                      </a:r>
                      <a:endParaRPr lang="bg-BG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25</a:t>
                      </a:r>
                      <a:endParaRPr lang="bg-BG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10</a:t>
                      </a:r>
                      <a:endParaRPr lang="bg-BG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73748343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24 h</a:t>
                      </a:r>
                      <a:endParaRPr lang="bg-BG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bg-BG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bg-BG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25</a:t>
                      </a:r>
                      <a:endParaRPr lang="bg-B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2281036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57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ПРИЛОЖЕНИЕ НА РЕЗУЛТАТИТЕ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400" dirty="0" smtClean="0"/>
              <a:t>Оценка качеството на въздуха в две от най-използваните стаи на кат. ЕООС, спрямо законодателството на Р. България, ЕС и СЗО</a:t>
            </a:r>
          </a:p>
          <a:p>
            <a:r>
              <a:rPr lang="bg-BG" sz="2400" dirty="0" smtClean="0"/>
              <a:t>Популяризиране на резултатите сред студенти и преподаватели с цел намаляване нивата на ПЧ</a:t>
            </a:r>
          </a:p>
          <a:p>
            <a:r>
              <a:rPr lang="bg-BG" sz="2400" dirty="0" smtClean="0"/>
              <a:t>Разработване на упражнение за определяне на ПЧ за студентите от спец. ЕООС и ЕЕМ.</a:t>
            </a:r>
          </a:p>
          <a:p>
            <a:r>
              <a:rPr lang="bg-BG" sz="2400" dirty="0" smtClean="0"/>
              <a:t>Публикационна дейност:</a:t>
            </a:r>
          </a:p>
          <a:p>
            <a:pPr marL="0" indent="0" algn="ctr">
              <a:buNone/>
            </a:pPr>
            <a:r>
              <a:rPr lang="en-US" sz="2400" dirty="0" err="1"/>
              <a:t>Vladilena</a:t>
            </a:r>
            <a:r>
              <a:rPr lang="en-US" sz="2400" dirty="0"/>
              <a:t> </a:t>
            </a:r>
            <a:r>
              <a:rPr lang="en-US" sz="2400" dirty="0" err="1"/>
              <a:t>Deyanova</a:t>
            </a:r>
            <a:r>
              <a:rPr lang="en-US" sz="2400" dirty="0"/>
              <a:t>, </a:t>
            </a:r>
            <a:r>
              <a:rPr lang="en-US" sz="2400" dirty="0" err="1"/>
              <a:t>Emilya</a:t>
            </a:r>
            <a:r>
              <a:rPr lang="en-US" sz="2400" dirty="0"/>
              <a:t> </a:t>
            </a:r>
            <a:r>
              <a:rPr lang="en-US" sz="2400" dirty="0" err="1"/>
              <a:t>Ivanova</a:t>
            </a:r>
            <a:r>
              <a:rPr lang="en-US" sz="2400" dirty="0"/>
              <a:t>, Nikola </a:t>
            </a:r>
            <a:r>
              <a:rPr lang="en-US" sz="2400" dirty="0" err="1"/>
              <a:t>Todorov</a:t>
            </a:r>
            <a:r>
              <a:rPr lang="en-US" sz="2400" dirty="0"/>
              <a:t>, ASSESSMENT OF INDOOR AIR QUALITY IN SOME CLASSROOMS OF UNIVERSITY “PROF. DR. A. ZLATAROV” BURGAS, ANNUAL OF ASSEN ZLATAROV UNIVERSITY, BURGAS, BULGARIA, 2021, v. XLX</a:t>
            </a:r>
            <a:endParaRPr lang="bg-BG" sz="2400" dirty="0" smtClean="0"/>
          </a:p>
        </p:txBody>
      </p:sp>
    </p:spTree>
    <p:extLst>
      <p:ext uri="{BB962C8B-B14F-4D97-AF65-F5344CB8AC3E}">
        <p14:creationId xmlns:p14="http://schemas.microsoft.com/office/powerpoint/2010/main" val="193148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Бъдещи насоки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2" y="1825625"/>
            <a:ext cx="6010551" cy="4351338"/>
          </a:xfrm>
        </p:spPr>
        <p:txBody>
          <a:bodyPr>
            <a:normAutofit/>
          </a:bodyPr>
          <a:lstStyle/>
          <a:p>
            <a:r>
              <a:rPr lang="bg-BG" sz="2400" dirty="0" smtClean="0"/>
              <a:t>Закупуване на 2ри апарат</a:t>
            </a:r>
          </a:p>
          <a:p>
            <a:r>
              <a:rPr lang="bg-BG" sz="2400" dirty="0" smtClean="0"/>
              <a:t>Определяне на зависимост</a:t>
            </a:r>
          </a:p>
          <a:p>
            <a:pPr marL="0" indent="0">
              <a:buNone/>
            </a:pPr>
            <a:r>
              <a:rPr lang="bg-BG" sz="2400" dirty="0" smtClean="0"/>
              <a:t>Разстояние/</a:t>
            </a:r>
            <a:r>
              <a:rPr lang="en-US" sz="2400" dirty="0" smtClean="0"/>
              <a:t>PM</a:t>
            </a:r>
            <a:r>
              <a:rPr lang="en-US" sz="2400" baseline="-25000" dirty="0" smtClean="0"/>
              <a:t>10</a:t>
            </a:r>
          </a:p>
          <a:p>
            <a:pPr marL="0" indent="0">
              <a:buNone/>
            </a:pPr>
            <a:r>
              <a:rPr lang="bg-BG" sz="2400" dirty="0" smtClean="0"/>
              <a:t>Разстояние/</a:t>
            </a:r>
            <a:r>
              <a:rPr lang="en-US" sz="2400" dirty="0" smtClean="0"/>
              <a:t>PM</a:t>
            </a:r>
            <a:r>
              <a:rPr lang="en-US" sz="2400" baseline="-25000" dirty="0" smtClean="0"/>
              <a:t>2,5</a:t>
            </a:r>
            <a:endParaRPr lang="bg-BG" sz="2400" baseline="-25000" dirty="0" smtClean="0"/>
          </a:p>
          <a:p>
            <a:pPr marL="0" indent="0">
              <a:buNone/>
            </a:pPr>
            <a:r>
              <a:rPr lang="bg-BG" sz="2400" dirty="0" smtClean="0"/>
              <a:t>Височина/</a:t>
            </a:r>
            <a:r>
              <a:rPr lang="en-US" sz="2400" dirty="0"/>
              <a:t>PM</a:t>
            </a:r>
            <a:r>
              <a:rPr lang="en-US" sz="2400" baseline="-25000" dirty="0"/>
              <a:t>10</a:t>
            </a:r>
          </a:p>
          <a:p>
            <a:pPr marL="0" indent="0">
              <a:buNone/>
            </a:pPr>
            <a:r>
              <a:rPr lang="bg-BG" sz="2400" dirty="0" smtClean="0"/>
              <a:t>Ви</a:t>
            </a:r>
            <a:r>
              <a:rPr lang="bg-BG" sz="2400" dirty="0"/>
              <a:t>сочина/</a:t>
            </a:r>
            <a:r>
              <a:rPr lang="en-US" sz="2400" dirty="0"/>
              <a:t>PM</a:t>
            </a:r>
            <a:r>
              <a:rPr lang="en-US" sz="2400" baseline="-25000" dirty="0"/>
              <a:t>2,5</a:t>
            </a:r>
            <a:endParaRPr lang="en-US" sz="2400" dirty="0"/>
          </a:p>
          <a:p>
            <a:r>
              <a:rPr lang="bg-BG" sz="2400" dirty="0"/>
              <a:t>Определяне на най-чистите и </a:t>
            </a:r>
            <a:endParaRPr lang="bg-BG" sz="2400" dirty="0" smtClean="0"/>
          </a:p>
          <a:p>
            <a:pPr marL="0" indent="0">
              <a:buNone/>
            </a:pPr>
            <a:r>
              <a:rPr lang="bg-BG" sz="2400" dirty="0" smtClean="0"/>
              <a:t>най-замърсените площи в района </a:t>
            </a:r>
          </a:p>
          <a:p>
            <a:pPr marL="0" indent="0">
              <a:buNone/>
            </a:pPr>
            <a:r>
              <a:rPr lang="bg-BG" sz="2400" dirty="0" smtClean="0"/>
              <a:t>на Университета</a:t>
            </a:r>
            <a:endParaRPr lang="en-US" sz="2400" dirty="0"/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endParaRPr lang="bg-BG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016795"/>
              </p:ext>
            </p:extLst>
          </p:nvPr>
        </p:nvGraphicFramePr>
        <p:xfrm>
          <a:off x="6259933" y="1825625"/>
          <a:ext cx="5467939" cy="4571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orelDRAW" r:id="rId3" imgW="7772649" imgH="6497330" progId="CorelDraw.Graphic.21">
                  <p:embed/>
                </p:oleObj>
              </mc:Choice>
              <mc:Fallback>
                <p:oleObj name="CorelDRAW" r:id="rId3" imgW="7772649" imgH="6497330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59933" y="1825625"/>
                        <a:ext cx="5467939" cy="45711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871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3">
      <a:dk1>
        <a:srgbClr val="000000"/>
      </a:dk1>
      <a:lt1>
        <a:sysClr val="window" lastClr="FFFFFF"/>
      </a:lt1>
      <a:dk2>
        <a:srgbClr val="585858"/>
      </a:dk2>
      <a:lt2>
        <a:srgbClr val="E3E3E3"/>
      </a:lt2>
      <a:accent1>
        <a:srgbClr val="E20613"/>
      </a:accent1>
      <a:accent2>
        <a:srgbClr val="A9C038"/>
      </a:accent2>
      <a:accent3>
        <a:srgbClr val="11AEC7"/>
      </a:accent3>
      <a:accent4>
        <a:srgbClr val="F59F26"/>
      </a:accent4>
      <a:accent5>
        <a:srgbClr val="0062A9"/>
      </a:accent5>
      <a:accent6>
        <a:srgbClr val="EB6047"/>
      </a:accent6>
      <a:hlink>
        <a:srgbClr val="8ED9F6"/>
      </a:hlink>
      <a:folHlink>
        <a:srgbClr val="C00000"/>
      </a:folHlink>
    </a:clrScheme>
    <a:fontScheme name="Modern 01">
      <a:majorFont>
        <a:latin typeface="Century Gothic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455520_Project analysis, from 24Slides_SL_V1.potx" id="{55E7247F-78B2-40DB-9AFE-D4DD42FA8F09}" vid="{22E2FD65-A32D-4798-AF43-CE42F250BD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609EDA-869E-4BE5-AE5D-B898C584B6FF}">
  <ds:schemaRefs>
    <ds:schemaRef ds:uri="71af3243-3dd4-4a8d-8c0d-dd76da1f02a5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16c05727-aa75-4e4a-9b5f-8a80a1165891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1A00BBF-EEBB-4E18-B8CB-F926EAAC48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D05317-60D6-4B3A-8545-888496D1A8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Project analysis, from 24Slides</Template>
  <TotalTime>0</TotalTime>
  <Words>616</Words>
  <Application>Microsoft Office PowerPoint</Application>
  <PresentationFormat>Widescreen</PresentationFormat>
  <Paragraphs>129</Paragraphs>
  <Slides>11</Slides>
  <Notes>2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Segoe UI Light</vt:lpstr>
      <vt:lpstr>Times New Roman</vt:lpstr>
      <vt:lpstr>Office Theme</vt:lpstr>
      <vt:lpstr>CorelDRAW</vt:lpstr>
      <vt:lpstr>Екологичен мониторинг. Измерване и оценка на замърсяването с фини прахови частици на територията на Университет „Проф. д-р Асен Златаров“ – гр. Бургас НИХ 441/2020  (първа година)</vt:lpstr>
      <vt:lpstr>РАБОТЕН КОЛЕКТИВ</vt:lpstr>
      <vt:lpstr>ФИНАНСОВ ОТЧЕТ</vt:lpstr>
      <vt:lpstr>Цели</vt:lpstr>
      <vt:lpstr>Основни дейности за Първата година</vt:lpstr>
      <vt:lpstr>Мониторинг</vt:lpstr>
      <vt:lpstr>Резултати</vt:lpstr>
      <vt:lpstr>ПРИЛОЖЕНИЕ НА РЕЗУЛТАТИТЕ</vt:lpstr>
      <vt:lpstr>Бъдещи насоки</vt:lpstr>
      <vt:lpstr>TROTEC PC 220</vt:lpstr>
      <vt:lpstr>БЛАГОДАРЯ ЗА ВНИМАНИЕТО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2021-12-14T11:51:45Z</dcterms:created>
  <dcterms:modified xsi:type="dcterms:W3CDTF">2022-01-11T11:16:56Z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