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503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2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37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86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77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743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833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24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32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1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99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54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63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16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47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8F3C-2BAC-4122-BDFA-3D62E9CB2BC6}" type="datetimeFigureOut">
              <a:rPr lang="bg-BG" smtClean="0"/>
              <a:t>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E6B49E-4B5C-49C3-B937-7E4032F08E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2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8331-AD9B-4ADF-9FB0-0AF478BF4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Биологична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фитохимичен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състав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екстракти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ендемично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растение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Sideritis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syriaca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638DB-1EEF-45B9-9FDE-3BED50F68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НИХ 471/2022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948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850C-3400-4E8E-ACE1-8D919447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94" y="609600"/>
            <a:ext cx="8596668" cy="1320800"/>
          </a:xfrm>
        </p:spPr>
        <p:txBody>
          <a:bodyPr/>
          <a:lstStyle/>
          <a:p>
            <a:r>
              <a:rPr lang="bg-BG" dirty="0"/>
              <a:t>Научен колектив на проекта: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B7A9-8EA0-4116-862D-7B4FE69B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93" y="1755153"/>
            <a:ext cx="9881397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доц. д-р Л. </a:t>
            </a:r>
            <a:r>
              <a:rPr lang="ru-RU" dirty="0" err="1"/>
              <a:t>Гонсалвеш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bg-BG" dirty="0"/>
              <a:t>ръководител, </a:t>
            </a:r>
            <a:r>
              <a:rPr lang="ru-RU" dirty="0"/>
              <a:t>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доц. д-р Х. </a:t>
            </a:r>
            <a:r>
              <a:rPr lang="ru-RU" dirty="0" err="1"/>
              <a:t>Йеменджиев</a:t>
            </a:r>
            <a:r>
              <a:rPr lang="ru-RU" dirty="0"/>
              <a:t>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д-р З. Мустафа, постдокторант,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д-р А. Вели, постдокторант,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гл. ас. д-р М. Димитрова,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ас. д-р </a:t>
            </a:r>
            <a:r>
              <a:rPr lang="ru-RU" dirty="0" err="1"/>
              <a:t>Кр</a:t>
            </a:r>
            <a:r>
              <a:rPr lang="ru-RU" dirty="0"/>
              <a:t>. Маринова,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д-р Р. </a:t>
            </a:r>
            <a:r>
              <a:rPr lang="ru-RU" dirty="0" err="1"/>
              <a:t>Николова</a:t>
            </a:r>
            <a:r>
              <a:rPr lang="ru-RU" dirty="0"/>
              <a:t>, постдокторант,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Г. Русев, докторант,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 err="1"/>
              <a:t>Зл</a:t>
            </a:r>
            <a:r>
              <a:rPr lang="ru-RU" dirty="0"/>
              <a:t>. Димитрова, студент, </a:t>
            </a:r>
            <a:r>
              <a:rPr lang="ru-RU" dirty="0" err="1"/>
              <a:t>специалност</a:t>
            </a:r>
            <a:r>
              <a:rPr lang="ru-RU" dirty="0"/>
              <a:t> „Химия“,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</a:p>
          <a:p>
            <a:r>
              <a:rPr lang="ru-RU" dirty="0"/>
              <a:t>Н. Димитрова, студент, </a:t>
            </a:r>
            <a:r>
              <a:rPr lang="ru-RU" dirty="0" err="1"/>
              <a:t>специалност</a:t>
            </a:r>
            <a:r>
              <a:rPr lang="ru-RU" dirty="0"/>
              <a:t> „Химия на </a:t>
            </a:r>
            <a:r>
              <a:rPr lang="ru-RU" dirty="0" err="1"/>
              <a:t>козметичните</a:t>
            </a:r>
            <a:r>
              <a:rPr lang="ru-RU" dirty="0"/>
              <a:t> и </a:t>
            </a:r>
            <a:r>
              <a:rPr lang="ru-RU" dirty="0" err="1"/>
              <a:t>повърхностно</a:t>
            </a:r>
            <a:r>
              <a:rPr lang="ru-RU" dirty="0"/>
              <a:t> </a:t>
            </a:r>
            <a:r>
              <a:rPr lang="ru-RU" dirty="0" err="1"/>
              <a:t>активните</a:t>
            </a:r>
            <a:r>
              <a:rPr lang="ru-RU" dirty="0"/>
              <a:t> вещества“, , Университет „Проф. д-р </a:t>
            </a:r>
            <a:r>
              <a:rPr lang="ru-RU" dirty="0" err="1"/>
              <a:t>Асен</a:t>
            </a:r>
            <a:r>
              <a:rPr lang="ru-RU" dirty="0"/>
              <a:t> </a:t>
            </a:r>
            <a:r>
              <a:rPr lang="ru-RU" dirty="0" err="1"/>
              <a:t>Златаров</a:t>
            </a:r>
            <a:r>
              <a:rPr lang="ru-RU" dirty="0"/>
              <a:t>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8506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844-A0CE-4C6E-A143-805D7B6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51" y="669981"/>
            <a:ext cx="8596668" cy="1320800"/>
          </a:xfrm>
        </p:spPr>
        <p:txBody>
          <a:bodyPr/>
          <a:lstStyle/>
          <a:p>
            <a:r>
              <a:rPr lang="bg-BG" dirty="0"/>
              <a:t>Цели и задачи: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18D8-6CF9-4B1D-BE61-15D315ED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50" y="1548994"/>
            <a:ext cx="9191285" cy="5231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Цел на </a:t>
            </a:r>
            <a:r>
              <a:rPr lang="ru-RU" sz="1400" b="1" dirty="0" err="1"/>
              <a:t>настоящия</a:t>
            </a:r>
            <a:r>
              <a:rPr lang="ru-RU" sz="1400" b="1" dirty="0"/>
              <a:t> проект е да се установи </a:t>
            </a:r>
            <a:r>
              <a:rPr lang="ru-RU" sz="1400" b="1" dirty="0" err="1"/>
              <a:t>фитохимичния</a:t>
            </a:r>
            <a:r>
              <a:rPr lang="ru-RU" sz="1400" b="1" dirty="0"/>
              <a:t> </a:t>
            </a:r>
            <a:r>
              <a:rPr lang="ru-RU" sz="1400" b="1" dirty="0" err="1"/>
              <a:t>състав</a:t>
            </a:r>
            <a:r>
              <a:rPr lang="ru-RU" sz="1400" b="1" dirty="0"/>
              <a:t> на </a:t>
            </a:r>
            <a:r>
              <a:rPr lang="ru-RU" sz="1400" b="1" dirty="0" err="1"/>
              <a:t>екстракти</a:t>
            </a:r>
            <a:r>
              <a:rPr lang="ru-RU" sz="1400" b="1" dirty="0"/>
              <a:t> от растение </a:t>
            </a:r>
            <a:r>
              <a:rPr lang="ru-RU" sz="1400" b="1" dirty="0" err="1"/>
              <a:t>Sideritis</a:t>
            </a:r>
            <a:r>
              <a:rPr lang="ru-RU" sz="1400" b="1" dirty="0"/>
              <a:t> </a:t>
            </a:r>
            <a:r>
              <a:rPr lang="ru-RU" sz="1400" b="1" dirty="0" err="1"/>
              <a:t>syriaca</a:t>
            </a:r>
            <a:r>
              <a:rPr lang="ru-RU" sz="1400" b="1" dirty="0"/>
              <a:t>, в т.ч. диви (местообитание </a:t>
            </a:r>
            <a:r>
              <a:rPr lang="ru-RU" sz="1400" b="1" dirty="0" err="1"/>
              <a:t>Странджа</a:t>
            </a:r>
            <a:r>
              <a:rPr lang="ru-RU" sz="1400" b="1" dirty="0"/>
              <a:t> </a:t>
            </a:r>
            <a:r>
              <a:rPr lang="ru-RU" sz="1400" b="1" dirty="0" err="1"/>
              <a:t>планина</a:t>
            </a:r>
            <a:r>
              <a:rPr lang="ru-RU" sz="1400" b="1" dirty="0"/>
              <a:t>) и </a:t>
            </a:r>
            <a:r>
              <a:rPr lang="ru-RU" sz="1400" b="1" dirty="0" err="1"/>
              <a:t>култивирани</a:t>
            </a:r>
            <a:r>
              <a:rPr lang="ru-RU" sz="1400" b="1" dirty="0"/>
              <a:t> растения, и да се </a:t>
            </a:r>
            <a:r>
              <a:rPr lang="ru-RU" sz="1400" b="1" dirty="0" err="1"/>
              <a:t>изследва</a:t>
            </a:r>
            <a:r>
              <a:rPr lang="ru-RU" sz="1400" b="1" dirty="0"/>
              <a:t> </a:t>
            </a:r>
            <a:r>
              <a:rPr lang="ru-RU" sz="1400" b="1" dirty="0" err="1"/>
              <a:t>биологичната</a:t>
            </a:r>
            <a:r>
              <a:rPr lang="ru-RU" sz="1400" b="1" dirty="0"/>
              <a:t> им </a:t>
            </a:r>
            <a:r>
              <a:rPr lang="ru-RU" sz="1400" b="1" dirty="0" err="1"/>
              <a:t>активност</a:t>
            </a:r>
            <a:r>
              <a:rPr lang="ru-RU" sz="1400" b="1" dirty="0"/>
              <a:t> по отношение на </a:t>
            </a:r>
            <a:r>
              <a:rPr lang="ru-RU" sz="1400" b="1" dirty="0" err="1"/>
              <a:t>антиоксидантната</a:t>
            </a:r>
            <a:r>
              <a:rPr lang="ru-RU" sz="1400" b="1" dirty="0"/>
              <a:t> и антимикробна </a:t>
            </a:r>
            <a:r>
              <a:rPr lang="ru-RU" sz="1400" b="1" dirty="0" err="1"/>
              <a:t>активност</a:t>
            </a:r>
            <a:r>
              <a:rPr lang="ru-RU" sz="1400" b="1" dirty="0"/>
              <a:t>. </a:t>
            </a:r>
          </a:p>
          <a:p>
            <a:pPr marL="0" indent="0">
              <a:buNone/>
            </a:pPr>
            <a:r>
              <a:rPr lang="ru-RU" sz="1200" dirty="0"/>
              <a:t>За </a:t>
            </a:r>
            <a:r>
              <a:rPr lang="ru-RU" sz="1200" dirty="0" err="1"/>
              <a:t>постигането</a:t>
            </a:r>
            <a:r>
              <a:rPr lang="ru-RU" sz="1200" dirty="0"/>
              <a:t> на </a:t>
            </a:r>
            <a:r>
              <a:rPr lang="ru-RU" sz="1200" dirty="0" err="1"/>
              <a:t>целта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поставени</a:t>
            </a:r>
            <a:r>
              <a:rPr lang="ru-RU" sz="1200" dirty="0"/>
              <a:t> </a:t>
            </a:r>
            <a:r>
              <a:rPr lang="ru-RU" sz="1200" dirty="0" err="1"/>
              <a:t>следните</a:t>
            </a:r>
            <a:r>
              <a:rPr lang="ru-RU" sz="1200" dirty="0"/>
              <a:t> задачи:</a:t>
            </a:r>
          </a:p>
          <a:p>
            <a:r>
              <a:rPr lang="ru-RU" sz="1200" dirty="0"/>
              <a:t>Да се </a:t>
            </a:r>
            <a:r>
              <a:rPr lang="ru-RU" sz="1200" dirty="0" err="1"/>
              <a:t>извърши</a:t>
            </a:r>
            <a:r>
              <a:rPr lang="ru-RU" sz="1200" dirty="0"/>
              <a:t> </a:t>
            </a:r>
            <a:r>
              <a:rPr lang="ru-RU" sz="1200" dirty="0" err="1"/>
              <a:t>пълна</a:t>
            </a:r>
            <a:r>
              <a:rPr lang="ru-RU" sz="1200" dirty="0"/>
              <a:t> </a:t>
            </a:r>
            <a:r>
              <a:rPr lang="ru-RU" sz="1200" dirty="0" err="1"/>
              <a:t>литературен</a:t>
            </a:r>
            <a:r>
              <a:rPr lang="ru-RU" sz="1200" dirty="0"/>
              <a:t> справка и да се </a:t>
            </a:r>
            <a:r>
              <a:rPr lang="ru-RU" sz="1200" dirty="0" err="1"/>
              <a:t>разработи</a:t>
            </a:r>
            <a:r>
              <a:rPr lang="ru-RU" sz="1200" dirty="0"/>
              <a:t> </a:t>
            </a:r>
            <a:r>
              <a:rPr lang="ru-RU" sz="1200" dirty="0" err="1"/>
              <a:t>подходяща</a:t>
            </a:r>
            <a:r>
              <a:rPr lang="ru-RU" sz="1200" dirty="0"/>
              <a:t> </a:t>
            </a:r>
            <a:r>
              <a:rPr lang="ru-RU" sz="1200" dirty="0" err="1"/>
              <a:t>експериментална</a:t>
            </a:r>
            <a:r>
              <a:rPr lang="ru-RU" sz="1200" dirty="0"/>
              <a:t> стратегия за </a:t>
            </a:r>
            <a:r>
              <a:rPr lang="ru-RU" sz="1200" dirty="0" err="1"/>
              <a:t>изследване</a:t>
            </a:r>
            <a:r>
              <a:rPr lang="ru-RU" sz="1200" dirty="0"/>
              <a:t> на </a:t>
            </a:r>
            <a:r>
              <a:rPr lang="ru-RU" sz="1200" dirty="0" err="1"/>
              <a:t>фитохимичния</a:t>
            </a:r>
            <a:r>
              <a:rPr lang="ru-RU" sz="1200" dirty="0"/>
              <a:t> </a:t>
            </a:r>
            <a:r>
              <a:rPr lang="ru-RU" sz="1200" dirty="0" err="1"/>
              <a:t>състав</a:t>
            </a:r>
            <a:r>
              <a:rPr lang="ru-RU" sz="1200" dirty="0"/>
              <a:t> на </a:t>
            </a:r>
            <a:r>
              <a:rPr lang="ru-RU" sz="1200" dirty="0" err="1"/>
              <a:t>споменатите</a:t>
            </a:r>
            <a:r>
              <a:rPr lang="ru-RU" sz="1200" dirty="0"/>
              <a:t> </a:t>
            </a:r>
            <a:r>
              <a:rPr lang="ru-RU" sz="1200" dirty="0" err="1"/>
              <a:t>растителни</a:t>
            </a:r>
            <a:r>
              <a:rPr lang="ru-RU" sz="1200" dirty="0"/>
              <a:t> </a:t>
            </a:r>
            <a:r>
              <a:rPr lang="ru-RU" sz="1200" dirty="0" err="1"/>
              <a:t>екстракти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</a:t>
            </a:r>
            <a:r>
              <a:rPr lang="ru-RU" sz="1200" dirty="0" err="1"/>
              <a:t>осигурят</a:t>
            </a:r>
            <a:r>
              <a:rPr lang="ru-RU" sz="1200" dirty="0"/>
              <a:t> </a:t>
            </a:r>
            <a:r>
              <a:rPr lang="ru-RU" sz="1200" dirty="0" err="1"/>
              <a:t>представителни</a:t>
            </a:r>
            <a:r>
              <a:rPr lang="ru-RU" sz="1200" dirty="0"/>
              <a:t> </a:t>
            </a:r>
            <a:r>
              <a:rPr lang="ru-RU" sz="1200" dirty="0" err="1"/>
              <a:t>проби</a:t>
            </a:r>
            <a:r>
              <a:rPr lang="ru-RU" sz="1200" dirty="0"/>
              <a:t> от растение </a:t>
            </a:r>
            <a:r>
              <a:rPr lang="ru-RU" sz="1200" dirty="0" err="1"/>
              <a:t>Sideritis</a:t>
            </a:r>
            <a:r>
              <a:rPr lang="ru-RU" sz="1200" dirty="0"/>
              <a:t> </a:t>
            </a:r>
            <a:r>
              <a:rPr lang="ru-RU" sz="1200" dirty="0" err="1"/>
              <a:t>syriaca</a:t>
            </a:r>
            <a:r>
              <a:rPr lang="ru-RU" sz="1200" dirty="0"/>
              <a:t>, в т.ч. диви (местообитание </a:t>
            </a:r>
            <a:r>
              <a:rPr lang="ru-RU" sz="1200" dirty="0" err="1"/>
              <a:t>Странджа</a:t>
            </a:r>
            <a:r>
              <a:rPr lang="ru-RU" sz="1200" dirty="0"/>
              <a:t> </a:t>
            </a:r>
            <a:r>
              <a:rPr lang="ru-RU" sz="1200" dirty="0" err="1"/>
              <a:t>планина</a:t>
            </a:r>
            <a:r>
              <a:rPr lang="ru-RU" sz="1200" dirty="0"/>
              <a:t>) и </a:t>
            </a:r>
            <a:r>
              <a:rPr lang="ru-RU" sz="1200" dirty="0" err="1"/>
              <a:t>култивирани</a:t>
            </a:r>
            <a:r>
              <a:rPr lang="ru-RU" sz="1200" dirty="0"/>
              <a:t> растения, и да се </a:t>
            </a:r>
            <a:r>
              <a:rPr lang="ru-RU" sz="1200" dirty="0" err="1"/>
              <a:t>подготвят</a:t>
            </a:r>
            <a:r>
              <a:rPr lang="ru-RU" sz="1200" dirty="0"/>
              <a:t> за анализ – да се </a:t>
            </a:r>
            <a:r>
              <a:rPr lang="ru-RU" sz="1200" dirty="0" err="1"/>
              <a:t>изсушат</a:t>
            </a:r>
            <a:r>
              <a:rPr lang="ru-RU" sz="1200" dirty="0"/>
              <a:t>, </a:t>
            </a:r>
            <a:r>
              <a:rPr lang="ru-RU" sz="1200" dirty="0" err="1"/>
              <a:t>смелят</a:t>
            </a:r>
            <a:r>
              <a:rPr lang="ru-RU" sz="1200" dirty="0"/>
              <a:t> и </a:t>
            </a:r>
            <a:r>
              <a:rPr lang="ru-RU" sz="1200" dirty="0" err="1"/>
              <a:t>съхраняват</a:t>
            </a:r>
            <a:r>
              <a:rPr lang="ru-RU" sz="1200" dirty="0"/>
              <a:t> </a:t>
            </a:r>
            <a:r>
              <a:rPr lang="ru-RU" sz="1200" dirty="0" err="1"/>
              <a:t>подходящо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приложат и </a:t>
            </a:r>
            <a:r>
              <a:rPr lang="ru-RU" sz="1200" dirty="0" err="1"/>
              <a:t>тестват</a:t>
            </a:r>
            <a:r>
              <a:rPr lang="ru-RU" sz="1200" dirty="0"/>
              <a:t> </a:t>
            </a:r>
            <a:r>
              <a:rPr lang="ru-RU" sz="1200" dirty="0" err="1"/>
              <a:t>различни</a:t>
            </a:r>
            <a:r>
              <a:rPr lang="ru-RU" sz="1200" dirty="0"/>
              <a:t> </a:t>
            </a:r>
            <a:r>
              <a:rPr lang="ru-RU" sz="1200" dirty="0" err="1"/>
              <a:t>екстракционни</a:t>
            </a:r>
            <a:r>
              <a:rPr lang="ru-RU" sz="1200" dirty="0"/>
              <a:t> подходи за </a:t>
            </a:r>
            <a:r>
              <a:rPr lang="ru-RU" sz="1200" dirty="0" err="1"/>
              <a:t>изследване</a:t>
            </a:r>
            <a:r>
              <a:rPr lang="ru-RU" sz="1200" dirty="0"/>
              <a:t> на </a:t>
            </a:r>
            <a:r>
              <a:rPr lang="ru-RU" sz="1200" dirty="0" err="1"/>
              <a:t>фитохимичния</a:t>
            </a:r>
            <a:r>
              <a:rPr lang="ru-RU" sz="1200" dirty="0"/>
              <a:t> </a:t>
            </a:r>
            <a:r>
              <a:rPr lang="ru-RU" sz="1200" dirty="0" err="1"/>
              <a:t>състав</a:t>
            </a:r>
            <a:r>
              <a:rPr lang="ru-RU" sz="1200" dirty="0"/>
              <a:t> на </a:t>
            </a:r>
            <a:r>
              <a:rPr lang="ru-RU" sz="1200" dirty="0" err="1"/>
              <a:t>екстрактите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</a:t>
            </a:r>
            <a:r>
              <a:rPr lang="ru-RU" sz="1200" dirty="0" err="1"/>
              <a:t>разработят</a:t>
            </a:r>
            <a:r>
              <a:rPr lang="ru-RU" sz="1200" dirty="0"/>
              <a:t> GC-MS и HPLC-UV/VIS </a:t>
            </a:r>
            <a:r>
              <a:rPr lang="ru-RU" sz="1200" dirty="0" err="1"/>
              <a:t>методи</a:t>
            </a:r>
            <a:r>
              <a:rPr lang="ru-RU" sz="1200" dirty="0"/>
              <a:t> за </a:t>
            </a:r>
            <a:r>
              <a:rPr lang="ru-RU" sz="1200" dirty="0" err="1"/>
              <a:t>детайлно</a:t>
            </a:r>
            <a:r>
              <a:rPr lang="ru-RU" sz="1200" dirty="0"/>
              <a:t> </a:t>
            </a:r>
            <a:r>
              <a:rPr lang="ru-RU" sz="1200" dirty="0" err="1"/>
              <a:t>охарактеризиране</a:t>
            </a:r>
            <a:r>
              <a:rPr lang="ru-RU" sz="1200" dirty="0"/>
              <a:t> на </a:t>
            </a:r>
            <a:r>
              <a:rPr lang="ru-RU" sz="1200" dirty="0" err="1"/>
              <a:t>получените</a:t>
            </a:r>
            <a:r>
              <a:rPr lang="ru-RU" sz="1200" dirty="0"/>
              <a:t> </a:t>
            </a:r>
            <a:r>
              <a:rPr lang="ru-RU" sz="1200" dirty="0" err="1"/>
              <a:t>екстракти</a:t>
            </a:r>
            <a:r>
              <a:rPr lang="ru-RU" sz="1200" dirty="0"/>
              <a:t>, а в последствие да се </a:t>
            </a:r>
            <a:r>
              <a:rPr lang="ru-RU" sz="1200" dirty="0" err="1"/>
              <a:t>извърши</a:t>
            </a:r>
            <a:r>
              <a:rPr lang="ru-RU" sz="1200" dirty="0"/>
              <a:t> </a:t>
            </a:r>
            <a:r>
              <a:rPr lang="ru-RU" sz="1200" dirty="0" err="1"/>
              <a:t>качествена</a:t>
            </a:r>
            <a:r>
              <a:rPr lang="ru-RU" sz="1200" dirty="0"/>
              <a:t> и </a:t>
            </a:r>
            <a:r>
              <a:rPr lang="ru-RU" sz="1200" dirty="0" err="1"/>
              <a:t>количествена</a:t>
            </a:r>
            <a:r>
              <a:rPr lang="ru-RU" sz="1200" dirty="0"/>
              <a:t> оценка на </a:t>
            </a:r>
            <a:r>
              <a:rPr lang="ru-RU" sz="1200" dirty="0" err="1"/>
              <a:t>фитохимичните</a:t>
            </a:r>
            <a:r>
              <a:rPr lang="ru-RU" sz="1200" dirty="0"/>
              <a:t> </a:t>
            </a:r>
            <a:r>
              <a:rPr lang="ru-RU" sz="1200" dirty="0" err="1"/>
              <a:t>съединения</a:t>
            </a:r>
            <a:r>
              <a:rPr lang="ru-RU" sz="1200" dirty="0"/>
              <a:t> в </a:t>
            </a:r>
            <a:r>
              <a:rPr lang="ru-RU" sz="1200" dirty="0" err="1"/>
              <a:t>тях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поставят </a:t>
            </a:r>
            <a:r>
              <a:rPr lang="ru-RU" sz="1200" dirty="0" err="1"/>
              <a:t>различни</a:t>
            </a:r>
            <a:r>
              <a:rPr lang="ru-RU" sz="1200" dirty="0"/>
              <a:t> </a:t>
            </a:r>
            <a:r>
              <a:rPr lang="ru-RU" sz="1200" dirty="0" err="1"/>
              <a:t>in-vitro</a:t>
            </a:r>
            <a:r>
              <a:rPr lang="ru-RU" sz="1200" dirty="0"/>
              <a:t> </a:t>
            </a:r>
            <a:r>
              <a:rPr lang="ru-RU" sz="1200" dirty="0" err="1"/>
              <a:t>методи</a:t>
            </a:r>
            <a:r>
              <a:rPr lang="ru-RU" sz="1200" dirty="0"/>
              <a:t> за </a:t>
            </a:r>
            <a:r>
              <a:rPr lang="ru-RU" sz="1200" dirty="0" err="1"/>
              <a:t>определяне</a:t>
            </a:r>
            <a:r>
              <a:rPr lang="ru-RU" sz="1200" dirty="0"/>
              <a:t> на </a:t>
            </a:r>
            <a:r>
              <a:rPr lang="ru-RU" sz="1200" dirty="0" err="1"/>
              <a:t>антиоксидантната</a:t>
            </a:r>
            <a:r>
              <a:rPr lang="ru-RU" sz="1200" dirty="0"/>
              <a:t> </a:t>
            </a:r>
            <a:r>
              <a:rPr lang="ru-RU" sz="1200" dirty="0" err="1"/>
              <a:t>активност</a:t>
            </a:r>
            <a:r>
              <a:rPr lang="ru-RU" sz="1200" dirty="0"/>
              <a:t>, в т.ч. DPPH, ABTS, TRAP, ORAC, FRAP или др. Да се поставят </a:t>
            </a:r>
            <a:r>
              <a:rPr lang="ru-RU" sz="1200" dirty="0" err="1"/>
              <a:t>методи</a:t>
            </a:r>
            <a:r>
              <a:rPr lang="ru-RU" sz="1200" dirty="0"/>
              <a:t> за </a:t>
            </a:r>
            <a:r>
              <a:rPr lang="ru-RU" sz="1200" dirty="0" err="1"/>
              <a:t>определяне</a:t>
            </a:r>
            <a:r>
              <a:rPr lang="ru-RU" sz="1200" dirty="0"/>
              <a:t> </a:t>
            </a:r>
            <a:r>
              <a:rPr lang="ru-RU" sz="1200" dirty="0" err="1"/>
              <a:t>съдържанието</a:t>
            </a:r>
            <a:r>
              <a:rPr lang="ru-RU" sz="1200" dirty="0"/>
              <a:t> на общи </a:t>
            </a:r>
            <a:r>
              <a:rPr lang="ru-RU" sz="1200" dirty="0" err="1"/>
              <a:t>полифеноли</a:t>
            </a:r>
            <a:r>
              <a:rPr lang="ru-RU" sz="1200" dirty="0"/>
              <a:t> (Метод на </a:t>
            </a:r>
            <a:r>
              <a:rPr lang="ru-RU" sz="1200" dirty="0" err="1"/>
              <a:t>Фолин-Чикалто</a:t>
            </a:r>
            <a:r>
              <a:rPr lang="ru-RU" sz="1200" dirty="0"/>
              <a:t>) и </a:t>
            </a:r>
            <a:r>
              <a:rPr lang="ru-RU" sz="1200" dirty="0" err="1"/>
              <a:t>определяне</a:t>
            </a:r>
            <a:r>
              <a:rPr lang="ru-RU" sz="1200" dirty="0"/>
              <a:t> </a:t>
            </a:r>
            <a:r>
              <a:rPr lang="ru-RU" sz="1200" dirty="0" err="1"/>
              <a:t>съдържанието</a:t>
            </a:r>
            <a:r>
              <a:rPr lang="ru-RU" sz="1200" dirty="0"/>
              <a:t> на </a:t>
            </a:r>
            <a:r>
              <a:rPr lang="ru-RU" sz="1200" dirty="0" err="1"/>
              <a:t>флаваноиди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</a:t>
            </a:r>
            <a:r>
              <a:rPr lang="ru-RU" sz="1200" dirty="0" err="1"/>
              <a:t>установяви</a:t>
            </a:r>
            <a:r>
              <a:rPr lang="ru-RU" sz="1200" dirty="0"/>
              <a:t> и оцени </a:t>
            </a:r>
            <a:r>
              <a:rPr lang="ru-RU" sz="1200" dirty="0" err="1"/>
              <a:t>антиоксидантната</a:t>
            </a:r>
            <a:r>
              <a:rPr lang="ru-RU" sz="1200" dirty="0"/>
              <a:t> </a:t>
            </a:r>
            <a:r>
              <a:rPr lang="ru-RU" sz="1200" dirty="0" err="1"/>
              <a:t>активност</a:t>
            </a:r>
            <a:r>
              <a:rPr lang="ru-RU" sz="1200" dirty="0"/>
              <a:t> на </a:t>
            </a:r>
            <a:r>
              <a:rPr lang="ru-RU" sz="1200" dirty="0" err="1"/>
              <a:t>растителните</a:t>
            </a:r>
            <a:r>
              <a:rPr lang="ru-RU" sz="1200" dirty="0"/>
              <a:t> </a:t>
            </a:r>
            <a:r>
              <a:rPr lang="ru-RU" sz="1200" dirty="0" err="1"/>
              <a:t>екстрактите</a:t>
            </a:r>
            <a:r>
              <a:rPr lang="ru-RU" sz="1200" dirty="0"/>
              <a:t>;</a:t>
            </a:r>
          </a:p>
          <a:p>
            <a:r>
              <a:rPr lang="ru-RU" sz="1200" dirty="0"/>
              <a:t>Да се </a:t>
            </a:r>
            <a:r>
              <a:rPr lang="ru-RU" sz="1200" dirty="0" err="1"/>
              <a:t>изследват</a:t>
            </a:r>
            <a:r>
              <a:rPr lang="ru-RU" sz="1200" dirty="0"/>
              <a:t> </a:t>
            </a:r>
            <a:r>
              <a:rPr lang="ru-RU" sz="1200" dirty="0" err="1"/>
              <a:t>антимикробните</a:t>
            </a:r>
            <a:r>
              <a:rPr lang="ru-RU" sz="1200" dirty="0"/>
              <a:t> свойства на </a:t>
            </a:r>
            <a:r>
              <a:rPr lang="ru-RU" sz="1200" dirty="0" err="1"/>
              <a:t>растителните</a:t>
            </a:r>
            <a:r>
              <a:rPr lang="ru-RU" sz="1200" dirty="0"/>
              <a:t> </a:t>
            </a:r>
            <a:r>
              <a:rPr lang="ru-RU" sz="1200" dirty="0" err="1"/>
              <a:t>екстракти</a:t>
            </a:r>
            <a:r>
              <a:rPr lang="ru-RU" sz="1200" dirty="0"/>
              <a:t> по отношение на </a:t>
            </a:r>
            <a:r>
              <a:rPr lang="ru-RU" sz="1200" dirty="0" err="1"/>
              <a:t>основните</a:t>
            </a:r>
            <a:r>
              <a:rPr lang="ru-RU" sz="1200" dirty="0"/>
              <a:t> </a:t>
            </a:r>
            <a:r>
              <a:rPr lang="ru-RU" sz="1200" dirty="0" err="1"/>
              <a:t>групи</a:t>
            </a:r>
            <a:r>
              <a:rPr lang="ru-RU" sz="1200" dirty="0"/>
              <a:t> </a:t>
            </a:r>
            <a:r>
              <a:rPr lang="ru-RU" sz="1200" dirty="0" err="1"/>
              <a:t>измежду</a:t>
            </a:r>
            <a:r>
              <a:rPr lang="ru-RU" sz="1200" dirty="0"/>
              <a:t>, </a:t>
            </a:r>
            <a:r>
              <a:rPr lang="ru-RU" sz="1200" dirty="0" err="1"/>
              <a:t>които</a:t>
            </a:r>
            <a:r>
              <a:rPr lang="ru-RU" sz="1200" dirty="0"/>
              <a:t> се </a:t>
            </a:r>
            <a:r>
              <a:rPr lang="ru-RU" sz="1200" dirty="0" err="1"/>
              <a:t>изолират</a:t>
            </a:r>
            <a:r>
              <a:rPr lang="ru-RU" sz="1200" dirty="0"/>
              <a:t> </a:t>
            </a:r>
            <a:r>
              <a:rPr lang="ru-RU" sz="1200" dirty="0" err="1"/>
              <a:t>потенциално</a:t>
            </a:r>
            <a:r>
              <a:rPr lang="ru-RU" sz="1200" dirty="0"/>
              <a:t> </a:t>
            </a:r>
            <a:r>
              <a:rPr lang="ru-RU" sz="1200" dirty="0" err="1"/>
              <a:t>патогенни</a:t>
            </a:r>
            <a:r>
              <a:rPr lang="ru-RU" sz="1200" dirty="0"/>
              <a:t> </a:t>
            </a:r>
            <a:r>
              <a:rPr lang="ru-RU" sz="1200" dirty="0" err="1"/>
              <a:t>микроорганизми</a:t>
            </a:r>
            <a:r>
              <a:rPr lang="ru-RU" sz="1200" dirty="0"/>
              <a:t> – бактерии и </a:t>
            </a:r>
            <a:r>
              <a:rPr lang="ru-RU" sz="1200" dirty="0" err="1"/>
              <a:t>микроскопични</a:t>
            </a:r>
            <a:r>
              <a:rPr lang="ru-RU" sz="1200" dirty="0"/>
              <a:t> </a:t>
            </a:r>
            <a:r>
              <a:rPr lang="ru-RU" sz="1200" dirty="0" err="1"/>
              <a:t>гъбички</a:t>
            </a:r>
            <a:r>
              <a:rPr lang="ru-RU" sz="1200" dirty="0"/>
              <a:t> (</a:t>
            </a:r>
            <a:r>
              <a:rPr lang="ru-RU" sz="1200" dirty="0" err="1"/>
              <a:t>дрожди</a:t>
            </a:r>
            <a:r>
              <a:rPr lang="ru-RU" sz="1200" dirty="0"/>
              <a:t>). 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2420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716-F3CB-495E-A211-7643FF05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dirty="0"/>
              <a:t>Резултати за първата година: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115AD3-A755-4D3B-80C6-D726C567C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76941"/>
              </p:ext>
            </p:extLst>
          </p:nvPr>
        </p:nvGraphicFramePr>
        <p:xfrm>
          <a:off x="677334" y="4129966"/>
          <a:ext cx="7358062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/>
                        </a:rPr>
                        <a:t>Екстрагент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/>
                        </a:rPr>
                        <a:t>Добив от екстракция, %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bg-BG" sz="2600" dirty="0" err="1">
                          <a:effectLst/>
                        </a:rPr>
                        <a:t>He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/>
                        </a:rPr>
                        <a:t>1.74±0.36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bg-BG" sz="2600">
                          <a:effectLst/>
                        </a:rPr>
                        <a:t>DCM</a:t>
                      </a:r>
                      <a:endParaRPr lang="bg-BG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bg-BG" sz="2600">
                          <a:effectLst/>
                        </a:rPr>
                        <a:t>3.14±0.40</a:t>
                      </a:r>
                      <a:endParaRPr lang="bg-BG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bg-BG" sz="2600">
                          <a:effectLst/>
                        </a:rPr>
                        <a:t>MeOH</a:t>
                      </a:r>
                      <a:endParaRPr lang="bg-BG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/>
                        </a:rPr>
                        <a:t>19.85±2.32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0795">
                        <a:spcAft>
                          <a:spcPts val="0"/>
                        </a:spcAft>
                      </a:pPr>
                      <a:r>
                        <a:rPr lang="bg-BG" sz="2600">
                          <a:effectLst/>
                        </a:rPr>
                        <a:t>EtOH</a:t>
                      </a:r>
                      <a:endParaRPr lang="bg-BG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/>
                        </a:rPr>
                        <a:t>9.83±0.80</a:t>
                      </a:r>
                      <a:endParaRPr lang="bg-BG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326">
            <a:extLst>
              <a:ext uri="{FF2B5EF4-FFF2-40B4-BE49-F238E27FC236}">
                <a16:creationId xmlns:a16="http://schemas.microsoft.com/office/drawing/2014/main" id="{4CF32B9E-1E9A-4691-9D4B-8EE2FBBE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3666855"/>
            <a:ext cx="7813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3291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4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Добив при ултразвукова екстракция</a:t>
            </a:r>
            <a:endParaRPr lang="bg-BG" altLang="bg-BG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defTabSz="3291840" fontAlgn="auto">
              <a:spcBef>
                <a:spcPts val="0"/>
              </a:spcBef>
              <a:spcAft>
                <a:spcPts val="0"/>
              </a:spcAft>
              <a:defRPr/>
            </a:pPr>
            <a:endParaRPr lang="bg-BG" altLang="bg-BG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326">
            <a:extLst>
              <a:ext uri="{FF2B5EF4-FFF2-40B4-BE49-F238E27FC236}">
                <a16:creationId xmlns:a16="http://schemas.microsoft.com/office/drawing/2014/main" id="{BCE5A7D0-204F-4635-BEDA-434F70E8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1423037"/>
            <a:ext cx="3484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3291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bg-BG" sz="2400" b="1" i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Sideritis</a:t>
            </a:r>
            <a:r>
              <a:rPr lang="en-US" altLang="bg-BG" sz="24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bg-BG" sz="2400" b="1" i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syriaca</a:t>
            </a:r>
            <a:endParaRPr lang="bg-BG" altLang="bg-BG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36">
            <a:extLst>
              <a:ext uri="{FF2B5EF4-FFF2-40B4-BE49-F238E27FC236}">
                <a16:creationId xmlns:a16="http://schemas.microsoft.com/office/drawing/2014/main" id="{BB54D73A-16D9-44AB-9BD3-B4581238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65674"/>
            <a:ext cx="3484118" cy="163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716-F3CB-495E-A211-7643FF05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dirty="0"/>
              <a:t>Резултати за първата година: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8EC9C5D-F8CA-4F1C-80C7-0B9494EB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09440"/>
            <a:ext cx="4776789" cy="473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BD22EA-940D-4823-9A02-3A630939491F}"/>
              </a:ext>
            </a:extLst>
          </p:cNvPr>
          <p:cNvSpPr/>
          <p:nvPr/>
        </p:nvSpPr>
        <p:spPr>
          <a:xfrm>
            <a:off x="677334" y="1385616"/>
            <a:ext cx="884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1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0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Хроматограми на екстрактите:  А) </a:t>
            </a:r>
            <a:r>
              <a:rPr lang="en-US" altLang="bg-BG" sz="20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He; B) DCM; C) </a:t>
            </a:r>
            <a:r>
              <a:rPr lang="en-US" altLang="bg-BG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MeOH</a:t>
            </a:r>
            <a:r>
              <a:rPr lang="en-US" altLang="bg-BG" sz="20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; D) </a:t>
            </a:r>
            <a:r>
              <a:rPr lang="en-US" altLang="bg-BG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EtOH</a:t>
            </a:r>
            <a:endParaRPr lang="bg-BG" altLang="bg-BG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5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3F07F-C143-49E3-B1CF-7A7EC8ADE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/>
          <a:stretch/>
        </p:blipFill>
        <p:spPr>
          <a:xfrm>
            <a:off x="295840" y="550894"/>
            <a:ext cx="4874512" cy="6124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5EBD4-D6EF-4252-BED5-37E26E8A5A57}"/>
              </a:ext>
            </a:extLst>
          </p:cNvPr>
          <p:cNvSpPr/>
          <p:nvPr/>
        </p:nvSpPr>
        <p:spPr>
          <a:xfrm>
            <a:off x="295840" y="135908"/>
            <a:ext cx="865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1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ГХ-МС анализ: а) площ на пика, отн. %; b) µg g</a:t>
            </a:r>
            <a:r>
              <a:rPr lang="bg-BG" b="1" i="1" baseline="30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-1</a:t>
            </a:r>
            <a:r>
              <a:rPr lang="bg-BG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екстракт; c) µg g</a:t>
            </a:r>
            <a:r>
              <a:rPr lang="bg-BG" b="1" i="1" baseline="30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-1</a:t>
            </a:r>
            <a:r>
              <a:rPr lang="bg-BG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проба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34414-981C-408A-8969-4F4AA1436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52" y="1283079"/>
            <a:ext cx="6823718" cy="4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417F38-BB02-4B11-A3E4-6DA2C36B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3" y="1044450"/>
            <a:ext cx="4628271" cy="24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054843B3-DA2C-4628-BFBF-25EC6B24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31" y="3635694"/>
            <a:ext cx="4875774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bg-BG" sz="1400" i="1" dirty="0">
                <a:latin typeface="Arial" panose="020B0604020202020204" pitchFamily="34" charset="0"/>
              </a:rPr>
              <a:t>А) </a:t>
            </a:r>
            <a:r>
              <a:rPr lang="ru-RU" altLang="bg-BG" sz="1400" i="1" dirty="0" err="1">
                <a:latin typeface="Arial" panose="020B0604020202020204" pitchFamily="34" charset="0"/>
              </a:rPr>
              <a:t>Разтвори</a:t>
            </a:r>
            <a:r>
              <a:rPr lang="ru-RU" altLang="bg-BG" sz="1400" i="1" dirty="0">
                <a:latin typeface="Arial" panose="020B0604020202020204" pitchFamily="34" charset="0"/>
              </a:rPr>
              <a:t> на DPPH с различна концентрация (</a:t>
            </a:r>
            <a:r>
              <a:rPr lang="ru-RU" altLang="bg-BG" sz="1400" i="1" dirty="0" err="1">
                <a:latin typeface="Arial" panose="020B0604020202020204" pitchFamily="34" charset="0"/>
              </a:rPr>
              <a:t>нарастваща</a:t>
            </a:r>
            <a:r>
              <a:rPr lang="ru-RU" altLang="bg-BG" sz="1400" i="1" dirty="0">
                <a:latin typeface="Arial" panose="020B0604020202020204" pitchFamily="34" charset="0"/>
              </a:rPr>
              <a:t> от </a:t>
            </a:r>
            <a:r>
              <a:rPr lang="ru-RU" altLang="bg-BG" sz="1400" i="1" dirty="0" err="1">
                <a:latin typeface="Arial" panose="020B0604020202020204" pitchFamily="34" charset="0"/>
              </a:rPr>
              <a:t>ляво</a:t>
            </a:r>
            <a:r>
              <a:rPr lang="ru-RU" altLang="bg-BG" sz="1400" i="1" dirty="0">
                <a:latin typeface="Arial" panose="020B0604020202020204" pitchFamily="34" charset="0"/>
              </a:rPr>
              <a:t> на </a:t>
            </a:r>
            <a:r>
              <a:rPr lang="ru-RU" altLang="bg-BG" sz="1400" i="1" dirty="0" err="1">
                <a:latin typeface="Arial" panose="020B0604020202020204" pitchFamily="34" charset="0"/>
              </a:rPr>
              <a:t>дясно</a:t>
            </a:r>
            <a:r>
              <a:rPr lang="ru-RU" altLang="bg-BG" sz="1400" i="1" dirty="0">
                <a:latin typeface="Arial" panose="020B0604020202020204" pitchFamily="34" charset="0"/>
              </a:rPr>
              <a:t>) и B) </a:t>
            </a:r>
            <a:r>
              <a:rPr lang="ru-RU" altLang="bg-BG" sz="1400" i="1" dirty="0" err="1">
                <a:latin typeface="Arial" panose="020B0604020202020204" pitchFamily="34" charset="0"/>
              </a:rPr>
              <a:t>смес</a:t>
            </a:r>
            <a:r>
              <a:rPr lang="ru-RU" altLang="bg-BG" sz="1400" i="1" dirty="0">
                <a:latin typeface="Arial" panose="020B0604020202020204" pitchFamily="34" charset="0"/>
              </a:rPr>
              <a:t> от DPPH с </a:t>
            </a:r>
            <a:r>
              <a:rPr lang="ru-RU" altLang="bg-BG" sz="1400" i="1" dirty="0" err="1">
                <a:latin typeface="Arial" panose="020B0604020202020204" pitchFamily="34" charset="0"/>
              </a:rPr>
              <a:t>една</a:t>
            </a:r>
            <a:r>
              <a:rPr lang="ru-RU" altLang="bg-BG" sz="1400" i="1" dirty="0">
                <a:latin typeface="Arial" panose="020B0604020202020204" pitchFamily="34" charset="0"/>
              </a:rPr>
              <a:t> и </a:t>
            </a:r>
            <a:r>
              <a:rPr lang="ru-RU" altLang="bg-BG" sz="1400" i="1" dirty="0" err="1">
                <a:latin typeface="Arial" panose="020B0604020202020204" pitchFamily="34" charset="0"/>
              </a:rPr>
              <a:t>съща</a:t>
            </a:r>
            <a:r>
              <a:rPr lang="ru-RU" altLang="bg-BG" sz="1400" i="1" dirty="0">
                <a:latin typeface="Arial" panose="020B0604020202020204" pitchFamily="34" charset="0"/>
              </a:rPr>
              <a:t> концентрация и антиоксидант Вит. С </a:t>
            </a:r>
            <a:r>
              <a:rPr lang="ru-RU" altLang="bg-BG" sz="1400" i="1" dirty="0" err="1">
                <a:latin typeface="Arial" panose="020B0604020202020204" pitchFamily="34" charset="0"/>
              </a:rPr>
              <a:t>с</a:t>
            </a:r>
            <a:r>
              <a:rPr lang="ru-RU" altLang="bg-BG" sz="1400" i="1" dirty="0">
                <a:latin typeface="Arial" panose="020B0604020202020204" pitchFamily="34" charset="0"/>
              </a:rPr>
              <a:t> различна концентрация (</a:t>
            </a:r>
            <a:r>
              <a:rPr lang="ru-RU" altLang="bg-BG" sz="1400" i="1" dirty="0" err="1">
                <a:latin typeface="Arial" panose="020B0604020202020204" pitchFamily="34" charset="0"/>
              </a:rPr>
              <a:t>нарастваща</a:t>
            </a:r>
            <a:r>
              <a:rPr lang="ru-RU" altLang="bg-BG" sz="1400" i="1" dirty="0">
                <a:latin typeface="Arial" panose="020B0604020202020204" pitchFamily="34" charset="0"/>
              </a:rPr>
              <a:t> от </a:t>
            </a:r>
            <a:r>
              <a:rPr lang="ru-RU" altLang="bg-BG" sz="1400" i="1" dirty="0" err="1">
                <a:latin typeface="Arial" panose="020B0604020202020204" pitchFamily="34" charset="0"/>
              </a:rPr>
              <a:t>ляво</a:t>
            </a:r>
            <a:r>
              <a:rPr lang="ru-RU" altLang="bg-BG" sz="1400" i="1" dirty="0">
                <a:latin typeface="Arial" panose="020B0604020202020204" pitchFamily="34" charset="0"/>
              </a:rPr>
              <a:t> на </a:t>
            </a:r>
            <a:r>
              <a:rPr lang="ru-RU" altLang="bg-BG" sz="1400" i="1" dirty="0" err="1">
                <a:latin typeface="Arial" panose="020B0604020202020204" pitchFamily="34" charset="0"/>
              </a:rPr>
              <a:t>дясно</a:t>
            </a:r>
            <a:r>
              <a:rPr lang="ru-RU" altLang="bg-BG" sz="1400" i="1" dirty="0">
                <a:latin typeface="Arial" panose="020B0604020202020204" pitchFamily="34" charset="0"/>
              </a:rPr>
              <a:t>) в </a:t>
            </a:r>
            <a:r>
              <a:rPr lang="ru-RU" altLang="bg-BG" sz="1400" i="1" dirty="0" err="1">
                <a:latin typeface="Arial" panose="020B0604020202020204" pitchFamily="34" charset="0"/>
              </a:rPr>
              <a:t>съотношение</a:t>
            </a:r>
            <a:r>
              <a:rPr lang="ru-RU" altLang="bg-BG" sz="1400" i="1" dirty="0">
                <a:latin typeface="Arial" panose="020B0604020202020204" pitchFamily="34" charset="0"/>
              </a:rPr>
              <a:t> 3,4 </a:t>
            </a:r>
            <a:r>
              <a:rPr lang="ru-RU" altLang="bg-BG" sz="1400" i="1" dirty="0" err="1">
                <a:latin typeface="Arial" panose="020B0604020202020204" pitchFamily="34" charset="0"/>
              </a:rPr>
              <a:t>ml</a:t>
            </a:r>
            <a:r>
              <a:rPr lang="ru-RU" altLang="bg-BG" sz="1400" i="1" dirty="0">
                <a:latin typeface="Arial" panose="020B0604020202020204" pitchFamily="34" charset="0"/>
              </a:rPr>
              <a:t> DPPH </a:t>
            </a:r>
            <a:r>
              <a:rPr lang="ru-RU" altLang="bg-BG" sz="1400" i="1" dirty="0" err="1">
                <a:latin typeface="Arial" panose="020B0604020202020204" pitchFamily="34" charset="0"/>
              </a:rPr>
              <a:t>към</a:t>
            </a:r>
            <a:r>
              <a:rPr lang="ru-RU" altLang="bg-BG" sz="1400" i="1" dirty="0">
                <a:latin typeface="Arial" panose="020B0604020202020204" pitchFamily="34" charset="0"/>
              </a:rPr>
              <a:t> 0,1 </a:t>
            </a:r>
            <a:r>
              <a:rPr lang="ru-RU" altLang="bg-BG" sz="1400" i="1" dirty="0" err="1">
                <a:latin typeface="Arial" panose="020B0604020202020204" pitchFamily="34" charset="0"/>
              </a:rPr>
              <a:t>ml</a:t>
            </a:r>
            <a:r>
              <a:rPr lang="ru-RU" altLang="bg-BG" sz="1400" i="1" dirty="0">
                <a:latin typeface="Arial" panose="020B0604020202020204" pitchFamily="34" charset="0"/>
              </a:rPr>
              <a:t> Вит. C.</a:t>
            </a:r>
            <a:endParaRPr lang="bg-BG" altLang="bg-BG" sz="1400" i="1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43E34-4707-4496-8A5A-2C26FE8444DB}"/>
              </a:ext>
            </a:extLst>
          </p:cNvPr>
          <p:cNvSpPr/>
          <p:nvPr/>
        </p:nvSpPr>
        <p:spPr>
          <a:xfrm>
            <a:off x="667216" y="80889"/>
            <a:ext cx="10261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2918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Антиоксидантната активност - DPPH метод </a:t>
            </a:r>
            <a:endParaRPr lang="bg-BG" sz="24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74E5588C-453C-4505-BED4-ECEA8EE8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062" y="5317633"/>
            <a:ext cx="6559207" cy="1384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90888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bg-BG" altLang="bg-BG" sz="1400" i="1" dirty="0">
                <a:latin typeface="Arial" panose="020B0604020202020204" pitchFamily="34" charset="0"/>
              </a:rPr>
              <a:t>А) Линейна зависимост между абсорбция и концентрация на DPPH концентрационния интервал от 1 до 200 </a:t>
            </a:r>
            <a:r>
              <a:rPr lang="bg-BG" altLang="bg-BG" sz="1400" i="1" dirty="0" err="1">
                <a:latin typeface="Arial" panose="020B0604020202020204" pitchFamily="34" charset="0"/>
              </a:rPr>
              <a:t>μМ</a:t>
            </a:r>
            <a:r>
              <a:rPr lang="bg-BG" altLang="bg-BG" sz="1400" i="1" dirty="0">
                <a:latin typeface="Arial" panose="020B0604020202020204" pitchFamily="34" charset="0"/>
              </a:rPr>
              <a:t>; </a:t>
            </a:r>
            <a:r>
              <a:rPr lang="en-US" altLang="bg-BG" sz="1400" i="1" dirty="0">
                <a:latin typeface="Arial" panose="020B0604020202020204" pitchFamily="34" charset="0"/>
              </a:rPr>
              <a:t>B</a:t>
            </a:r>
            <a:r>
              <a:rPr lang="bg-BG" altLang="bg-BG" sz="1400" i="1" dirty="0">
                <a:latin typeface="Arial" panose="020B0604020202020204" pitchFamily="34" charset="0"/>
              </a:rPr>
              <a:t>) Промяна на абсорбцията на разтвори на DPPH с </a:t>
            </a:r>
            <a:r>
              <a:rPr lang="bg-BG" altLang="bg-BG" sz="1400" i="1" dirty="0" err="1">
                <a:latin typeface="Arial" panose="020B0604020202020204" pitchFamily="34" charset="0"/>
              </a:rPr>
              <a:t>времетo</a:t>
            </a:r>
            <a:r>
              <a:rPr lang="bg-BG" altLang="bg-BG" sz="1400" i="1" dirty="0">
                <a:latin typeface="Arial" panose="020B0604020202020204" pitchFamily="34" charset="0"/>
              </a:rPr>
              <a:t>; </a:t>
            </a:r>
            <a:r>
              <a:rPr lang="en-US" altLang="bg-BG" sz="1400" i="1" dirty="0">
                <a:latin typeface="Arial" panose="020B0604020202020204" pitchFamily="34" charset="0"/>
              </a:rPr>
              <a:t>C) </a:t>
            </a:r>
            <a:r>
              <a:rPr lang="bg-BG" altLang="bg-BG" sz="1400" i="1" dirty="0">
                <a:latin typeface="Arial" panose="020B0604020202020204" pitchFamily="34" charset="0"/>
              </a:rPr>
              <a:t>Зависимост на радикал-улавяща способност на Вит. С спрямо DPPH - </a:t>
            </a:r>
            <a:r>
              <a:rPr lang="bg-BG" altLang="bg-BG" sz="1400" i="1" dirty="0" err="1">
                <a:latin typeface="Arial" panose="020B0604020202020204" pitchFamily="34" charset="0"/>
              </a:rPr>
              <a:t>калибрационни</a:t>
            </a:r>
            <a:r>
              <a:rPr lang="bg-BG" altLang="bg-BG" sz="1400" i="1" dirty="0">
                <a:latin typeface="Arial" panose="020B0604020202020204" pitchFamily="34" charset="0"/>
              </a:rPr>
              <a:t> прави и линейни уравнения, които ги описват; </a:t>
            </a:r>
            <a:r>
              <a:rPr lang="en-US" altLang="bg-BG" sz="1400" i="1" dirty="0">
                <a:latin typeface="Arial" panose="020B0604020202020204" pitchFamily="34" charset="0"/>
              </a:rPr>
              <a:t>D) </a:t>
            </a:r>
            <a:r>
              <a:rPr lang="bg-BG" altLang="bg-BG" sz="1400" i="1" dirty="0">
                <a:latin typeface="Arial" panose="020B0604020202020204" pitchFamily="34" charset="0"/>
              </a:rPr>
              <a:t>Зависимост на радикал-улавяща способност на Вит. С спрямо DPPH от времето за реакция</a:t>
            </a:r>
            <a:r>
              <a:rPr lang="en-US" altLang="bg-BG" sz="1400" i="1" dirty="0">
                <a:latin typeface="Arial" panose="020B0604020202020204" pitchFamily="34" charset="0"/>
              </a:rPr>
              <a:t>.</a:t>
            </a:r>
            <a:endParaRPr lang="bg-BG" altLang="bg-BG" sz="1400" dirty="0">
              <a:latin typeface="Arial" panose="020B0604020202020204" pitchFamily="34" charset="0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66104C2C-8F89-46C1-8584-B0F68F6DF0A2}"/>
              </a:ext>
            </a:extLst>
          </p:cNvPr>
          <p:cNvGrpSpPr>
            <a:grpSpLocks/>
          </p:cNvGrpSpPr>
          <p:nvPr/>
        </p:nvGrpSpPr>
        <p:grpSpPr bwMode="auto">
          <a:xfrm>
            <a:off x="5416062" y="1044450"/>
            <a:ext cx="6559208" cy="4120417"/>
            <a:chOff x="7125847" y="14689088"/>
            <a:chExt cx="9148186" cy="5250928"/>
          </a:xfrm>
        </p:grpSpPr>
        <p:pic>
          <p:nvPicPr>
            <p:cNvPr id="12" name="Picture 28">
              <a:extLst>
                <a:ext uri="{FF2B5EF4-FFF2-40B4-BE49-F238E27FC236}">
                  <a16:creationId xmlns:a16="http://schemas.microsoft.com/office/drawing/2014/main" id="{2A4A34AF-A6EA-465E-8AEA-9DAD7F385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847" y="14689088"/>
              <a:ext cx="9148186" cy="525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8F271D9-D457-4594-B0D5-477CCCDF4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5441" y="15877951"/>
              <a:ext cx="3600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bg-BG" sz="1600"/>
                <a:t>A</a:t>
              </a:r>
              <a:endParaRPr lang="bg-BG" altLang="bg-BG" sz="1600"/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56678C61-8174-493B-A06A-83E764F81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1911" y="15877951"/>
              <a:ext cx="3600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bg-BG" sz="1600"/>
                <a:t>B</a:t>
              </a:r>
              <a:endParaRPr lang="bg-BG" altLang="bg-BG" sz="1600"/>
            </a:p>
          </p:txBody>
        </p: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B3BD896F-1027-486E-9998-AACF3E1A5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1911" y="18398231"/>
              <a:ext cx="3600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bg-BG" sz="1600"/>
                <a:t>D</a:t>
              </a:r>
              <a:endParaRPr lang="bg-BG" altLang="bg-BG" sz="1600"/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5C41C377-4EDD-45D8-BFFD-C1512274F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5441" y="18398231"/>
              <a:ext cx="3600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bg-BG" sz="1600"/>
                <a:t>C</a:t>
              </a:r>
              <a:endParaRPr lang="bg-BG" altLang="bg-BG" sz="1600"/>
            </a:p>
          </p:txBody>
        </p:sp>
      </p:grpSp>
    </p:spTree>
    <p:extLst>
      <p:ext uri="{BB962C8B-B14F-4D97-AF65-F5344CB8AC3E}">
        <p14:creationId xmlns:p14="http://schemas.microsoft.com/office/powerpoint/2010/main" val="44947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7DB2-19D1-4660-B001-79547FE2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231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Финансов отчет за </a:t>
            </a:r>
            <a:r>
              <a:rPr lang="ru-RU" dirty="0" err="1"/>
              <a:t>етапа</a:t>
            </a:r>
            <a:r>
              <a:rPr lang="ru-RU" dirty="0"/>
              <a:t> на проекта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1F4C-5C77-4E2A-BF6A-AA14B832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9" y="1392702"/>
            <a:ext cx="3335018" cy="5190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459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4658</TotalTime>
  <Words>658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Биологична активност и фитохимичен състав на екстракти от ендемично растение Sideritis syriaca </vt:lpstr>
      <vt:lpstr>Научен колектив на проекта:</vt:lpstr>
      <vt:lpstr>Цели и задачи:</vt:lpstr>
      <vt:lpstr>Резултати за първата година:</vt:lpstr>
      <vt:lpstr>Резултати за първата година:</vt:lpstr>
      <vt:lpstr>PowerPoint Presentation</vt:lpstr>
      <vt:lpstr>PowerPoint Presentation</vt:lpstr>
      <vt:lpstr>Финансов отчет за етапа на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Биологична активност и фитохимичен състав на екстракти от ендемично растение Sideritis syriaca</dc:title>
  <dc:creator>Teacher</dc:creator>
  <cp:lastModifiedBy>Admin1</cp:lastModifiedBy>
  <cp:revision>7</cp:revision>
  <dcterms:created xsi:type="dcterms:W3CDTF">2023-01-16T10:05:20Z</dcterms:created>
  <dcterms:modified xsi:type="dcterms:W3CDTF">2023-02-01T12:51:29Z</dcterms:modified>
</cp:coreProperties>
</file>